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0" r:id="rId3"/>
    <p:sldId id="257" r:id="rId4"/>
    <p:sldId id="258" r:id="rId5"/>
    <p:sldId id="265" r:id="rId6"/>
    <p:sldId id="259" r:id="rId7"/>
    <p:sldId id="266" r:id="rId8"/>
    <p:sldId id="262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4" autoAdjust="0"/>
    <p:restoredTop sz="96336" autoAdjust="0"/>
  </p:normalViewPr>
  <p:slideViewPr>
    <p:cSldViewPr snapToGrid="0">
      <p:cViewPr varScale="1">
        <p:scale>
          <a:sx n="145" d="100"/>
          <a:sy n="145" d="100"/>
        </p:scale>
        <p:origin x="192" y="200"/>
      </p:cViewPr>
      <p:guideLst/>
    </p:cSldViewPr>
  </p:slideViewPr>
  <p:outlineViewPr>
    <p:cViewPr>
      <p:scale>
        <a:sx n="33" d="100"/>
        <a:sy n="33" d="100"/>
      </p:scale>
      <p:origin x="0" y="-37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4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C0F4D30-EA61-461F-BFD5-A3B99AC675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112331-5896-453C-95A6-846390C395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42AF-48FA-467C-8E10-772AEEEC4CF0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91D260-C143-4213-BADF-3CBC1B6B59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93B35B-9319-4474-A209-65D1101AE8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32661-5421-4E73-9C14-F355ACC90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35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6T06:12:19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22,'81'0,"96"1,-143 2,0 0,-1 3,0 1,8 3,5 2,1-2,0-3,1-1,19-1,195-5,-118-2,-22 2,431 10,-330-2,-84 8,-78-9,-20-2,39 0,1737-6,-1782-1,31-5,-31 3,34 0,5 3,0-3,1-4,44 2,-70 4,21-3,32-8,0 5,12 4,-40 1,49-8,-105 9,36-6,-23 4,0 1,12 0,1412 4,-1412-3,26-5,41-1,-52 8,59-1,77-11,-107 6,1 4,23 5,12-1,-47-3,-4 0,0 2,50 10,39 9,-133-18,1 0,25-3,37 2,-64 2,-1 2,8 3,-11-3,0 0,1-1,3-2,7-1,-20-1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053CC-5311-4458-9AA0-5E2FAB1DA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939C4D-CCE1-4451-8D6D-432FE107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5408D-A6F6-40B9-BF13-48B29B28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9EB49-6C5C-470A-89B1-DCE8622E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F0986-31BF-4CF9-A4C1-D1A84DD4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1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D616B-7103-41DF-98D7-6FD18215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3A495B-183A-46B7-B946-B3DF7A329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22975-1BD1-40C1-AC5A-4381A4A0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E432C-BCC3-4BE8-AB30-3B3588CA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A3B724-E50A-49A7-B18C-2182F9DB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0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1C1FB8-3036-4053-AD5A-E6E4DD760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886DB7-F505-477B-BFED-F13004FA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1EF60E-A876-44CC-A4CB-35D2BA7A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5CA3B-046B-4AF1-BDA7-812221B9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C48D5-30DF-4175-8251-0155CDEB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5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5A878-643B-4225-A17F-89059B2D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11" y="365125"/>
            <a:ext cx="9755908" cy="1325563"/>
          </a:xfr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2CC282-7EED-41DF-918D-EB3907C6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1B4AE-2F28-4692-A09D-B537C559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1D536-E2C7-45EE-AE37-6C1294E2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0C374-5FCA-445B-80EE-421CC2C7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523BD9-9262-4D6D-B8B5-545CE16E3D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4" y="238774"/>
            <a:ext cx="884526" cy="88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24C66-39CE-46F0-A89C-00B514E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042956-814F-417A-9B33-844CCD1E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A19C0D-7888-4AEA-BE12-DD9433FE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CE0E2-8191-4266-95F5-7D880ED8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2BC7D-089D-4B95-8468-40D81832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4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F1518-164E-4F0C-B2CD-37A19DA3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189B5-EF5F-400F-A263-84BDDCE38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DD70D0-D7C5-4031-B233-3A855CCC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45119-021F-4259-A293-3FA7B83C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61CFF-8FBF-4181-9661-A5A086E0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DE16D-E74D-4013-B0A7-0B8DB02A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2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E1799-ECCC-46C3-A531-6EA0A2C9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4D42BB-762A-4593-AFAA-0858F523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0AE290-61B2-4B0A-AEB2-FF22930C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86043-C66B-467F-B6E9-F0FAEC74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94306E-6537-4135-AC20-BE704C63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80AFB5-7C71-4FB4-A489-36477FF6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03CA90-E4CD-49DA-B836-E9E74578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553B5-B2DE-468B-ABA8-FD667D49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E1E41-DB34-4A01-AF9A-97BB0C8D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736759-559E-49A6-A81C-DE0254B9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89110-81A6-49B6-B0D2-F16E9AFD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442C22-2848-436D-B754-C3F5176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5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E1CA67-63AD-44F7-A198-528B2A40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3F69AD-AE98-4BE1-BACF-A32E5DD5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459D7A-3F8D-48AF-9F3F-9D9F8850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0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E35C2-F638-495A-A148-FBE323E0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FEE31-2E90-49C7-8C20-D7C65B8A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7F1D22-8352-43C1-8392-A8547742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BFB15B-244C-4BCC-B7F8-5711DF83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36C592-4D68-46CD-B837-56765E88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B6B5D0-783F-4ACC-80B9-9EF64C88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3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106B9-F6B9-4EF9-A7C3-3C870812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D87633-B5AB-438F-AEC8-6A742CEBA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F4F13-72FF-48AD-AA45-0D84DEC45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E888AE-6F15-425A-AC1A-EA5EB8AA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2BCC34-6EDE-47AC-ADAA-50DF9F4F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54CA6-CDA9-4937-9A9C-81DB302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40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20E074-6DBF-4E5B-8A81-CD5F97A4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4F282-E4D9-451C-A971-1B61A46A2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C97D89-C497-42AB-A8DB-06ECFCE66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CDDD-6F2B-4C9D-9625-2240A0FDC704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33FF3-071B-4139-BAE9-6C105017E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1AEEC-E0E6-408C-B0B0-C42CE8C4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86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3A6FC-78EC-4D2E-8CE8-3CDFCE5FA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928" y="3320618"/>
            <a:ext cx="9144000" cy="1818800"/>
          </a:xfrm>
        </p:spPr>
        <p:txBody>
          <a:bodyPr>
            <a:normAutofit/>
          </a:bodyPr>
          <a:lstStyle/>
          <a:p>
            <a:r>
              <a:rPr lang="de-DE" sz="3600" i="1" dirty="0"/>
              <a:t>Von:</a:t>
            </a:r>
            <a:br>
              <a:rPr lang="de-DE" i="1" dirty="0"/>
            </a:br>
            <a:r>
              <a:rPr lang="de-DE" sz="2700" i="1" dirty="0"/>
              <a:t>Vlad </a:t>
            </a:r>
            <a:r>
              <a:rPr lang="de-DE" sz="2700" i="1" dirty="0" err="1"/>
              <a:t>Bratulescu</a:t>
            </a:r>
            <a:r>
              <a:rPr lang="de-DE" sz="2700" i="1" dirty="0"/>
              <a:t>, Lena Bundschuh Gerhard Goetz, </a:t>
            </a:r>
            <a:br>
              <a:rPr lang="de-DE" sz="2700" i="1" dirty="0"/>
            </a:br>
            <a:r>
              <a:rPr lang="de-DE" sz="2700" i="1" dirty="0"/>
              <a:t>Maximilian </a:t>
            </a:r>
            <a:r>
              <a:rPr lang="de-DE" sz="2700" i="1" dirty="0" err="1"/>
              <a:t>Ropte</a:t>
            </a:r>
            <a:r>
              <a:rPr lang="de-DE" sz="2700" i="1" dirty="0"/>
              <a:t>, Paul Seifried, Fabian Zeller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A9BD27-085D-480F-9098-3D3AF3314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928" y="1240919"/>
            <a:ext cx="9144000" cy="2007105"/>
          </a:xfrm>
        </p:spPr>
        <p:txBody>
          <a:bodyPr>
            <a:normAutofit lnSpcReduction="10000"/>
          </a:bodyPr>
          <a:lstStyle/>
          <a:p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Blitzer in Konstanz</a:t>
            </a:r>
          </a:p>
          <a:p>
            <a:endParaRPr lang="de-DE" dirty="0"/>
          </a:p>
          <a:p>
            <a:r>
              <a:rPr lang="de-DE" dirty="0"/>
              <a:t>Datensatz:</a:t>
            </a:r>
          </a:p>
          <a:p>
            <a:r>
              <a:rPr lang="de-DE" dirty="0"/>
              <a:t>Geschwindigkeitsüberwachung Jahresstatistik 2018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656AE4F-AA2B-4FBC-B505-8CB43415875E}"/>
              </a:ext>
            </a:extLst>
          </p:cNvPr>
          <p:cNvSpPr txBox="1">
            <a:spLocks/>
          </p:cNvSpPr>
          <p:nvPr/>
        </p:nvSpPr>
        <p:spPr>
          <a:xfrm>
            <a:off x="6474691" y="4788436"/>
            <a:ext cx="5523346" cy="181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000" dirty="0"/>
              <a:t>HTWG Konstanz, 30.06.2020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5161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B2DF7-4A03-4BE6-ACAB-C0C96897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3. Wie hoch ist die Wahrscheinlichkeit, dass ein Blitzer mit Kamera bestückt ist?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0282B-D487-4BC7-9014-6C9F372771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790701"/>
            <a:ext cx="10515600" cy="37719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Berechnung in MATLAB:</a:t>
            </a:r>
          </a:p>
          <a:p>
            <a:pPr marL="914400" lvl="1" indent="-457200"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Anzahl Kameras = Summe(Gesamteinsätze) / Tage des Jahres</a:t>
            </a:r>
          </a:p>
          <a:p>
            <a:pPr marL="914400" lvl="1" indent="-457200"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Wahrscheinlichkeit = Anzahl Kameras / Anzahl Standorte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03BB4D-5B35-433E-B0C1-94C482AE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95" y="3136309"/>
            <a:ext cx="9823409" cy="21427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65C4A0C-E0FB-4169-B046-910C8A1B34A6}"/>
              </a:ext>
            </a:extLst>
          </p:cNvPr>
          <p:cNvSpPr txBox="1">
            <a:spLocks/>
          </p:cNvSpPr>
          <p:nvPr/>
        </p:nvSpPr>
        <p:spPr>
          <a:xfrm>
            <a:off x="838199" y="5067300"/>
            <a:ext cx="10668001" cy="165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	Anzahl Kameras = 1885 / 365 = 5,18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	Wahrscheinlichkeit = 5,18 / 16 = 32,28 %</a:t>
            </a:r>
          </a:p>
        </p:txBody>
      </p:sp>
    </p:spTree>
    <p:extLst>
      <p:ext uri="{BB962C8B-B14F-4D97-AF65-F5344CB8AC3E}">
        <p14:creationId xmlns:p14="http://schemas.microsoft.com/office/powerpoint/2010/main" val="14491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049DA-9028-437E-8FF4-8265722B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: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742971-6927-4CD5-922E-3DC2278EEED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552694" y="2047658"/>
            <a:ext cx="5086611" cy="424082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DC11F90-702F-44BC-911D-06D601D0D0F9}"/>
              </a:ext>
            </a:extLst>
          </p:cNvPr>
          <p:cNvSpPr txBox="1"/>
          <p:nvPr/>
        </p:nvSpPr>
        <p:spPr>
          <a:xfrm>
            <a:off x="3805506" y="1438706"/>
            <a:ext cx="283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cap="all" dirty="0"/>
              <a:t>Südkurier </a:t>
            </a:r>
          </a:p>
          <a:p>
            <a:r>
              <a:rPr lang="de-DE" cap="all" dirty="0"/>
              <a:t>KONSTANZ </a:t>
            </a:r>
            <a:r>
              <a:rPr lang="de-DE" dirty="0"/>
              <a:t>01. Februar 2018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FF3CD30E-5896-4A05-9238-AABB1C0303C3}"/>
                  </a:ext>
                </a:extLst>
              </p14:cNvPr>
              <p14:cNvContentPartPr/>
              <p14:nvPr/>
            </p14:nvContentPartPr>
            <p14:xfrm>
              <a:off x="4196282" y="4921214"/>
              <a:ext cx="3197160" cy="507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FF3CD30E-5896-4A05-9238-AABB1C0303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2282" y="4813574"/>
                <a:ext cx="330480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3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690EE-20B0-4A3C-BD50-A8402F07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046" y="807243"/>
            <a:ext cx="9755908" cy="1325563"/>
          </a:xfrm>
        </p:spPr>
        <p:txBody>
          <a:bodyPr/>
          <a:lstStyle/>
          <a:p>
            <a:r>
              <a:rPr lang="de-DE" dirty="0" err="1"/>
              <a:t>Keyfacts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4688D-5D02-4B43-B7E2-103C319117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9890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 Jedes wievielte gemessene Fahrzeug wurde 2018 in Konstanz geblitzt?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5342FE5-50C6-461C-AA24-0F03C731E6E9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98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2. Was zahlte man 2018 pro Verstoß im Durchschnitt?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0A5989-EC23-497F-B3D8-FB9AD61D96B8}"/>
              </a:ext>
            </a:extLst>
          </p:cNvPr>
          <p:cNvSpPr txBox="1">
            <a:spLocks/>
          </p:cNvSpPr>
          <p:nvPr/>
        </p:nvSpPr>
        <p:spPr>
          <a:xfrm>
            <a:off x="838200" y="4773613"/>
            <a:ext cx="10515600" cy="107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3. Wie hoch war die Wahrscheinlichkeit, dass ein Blitzer bei einem Geschwindigkeitsverstoß auslöste?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970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5473924-E1B0-4485-B68A-9AF4C8AB5EC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2391"/>
            <a:ext cx="12192000" cy="41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7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F16A8-A332-45FC-8634-04836E97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C3E5A1B-DF07-47B5-900F-AE7F5DDAD6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72899" y="-60960"/>
            <a:ext cx="12082377" cy="67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3B8880A-BA03-4966-B1A7-214031D4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26" y="168552"/>
            <a:ext cx="7849695" cy="63731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A7A8328-4468-4CC4-B01E-6F1A7BC98D77}"/>
              </a:ext>
            </a:extLst>
          </p:cNvPr>
          <p:cNvSpPr txBox="1"/>
          <p:nvPr/>
        </p:nvSpPr>
        <p:spPr>
          <a:xfrm>
            <a:off x="757382" y="2789382"/>
            <a:ext cx="160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MATLAB-Code:</a:t>
            </a:r>
          </a:p>
        </p:txBody>
      </p:sp>
    </p:spTree>
    <p:extLst>
      <p:ext uri="{BB962C8B-B14F-4D97-AF65-F5344CB8AC3E}">
        <p14:creationId xmlns:p14="http://schemas.microsoft.com/office/powerpoint/2010/main" val="14447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75A24-AAA7-4202-A0B6-A00C62FB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111" y="561353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1. Jedes wievielte gemessene Fahrzeug  wurde geblitzt?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9A41B-6DC6-428A-BEDC-910FAE1940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224231"/>
            <a:ext cx="10515600" cy="2652569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Berechnung in MATLAB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Ergebnis = Summe(gemessene Fahrzeuge)/Summe(gültige Beanstandungen)</a:t>
            </a: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B24360-F3DA-43A0-A5E0-2C259E3A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36" y="3234586"/>
            <a:ext cx="7897327" cy="14861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9AD2115-5217-490E-83C1-0AB9007D2097}"/>
              </a:ext>
            </a:extLst>
          </p:cNvPr>
          <p:cNvSpPr txBox="1"/>
          <p:nvPr/>
        </p:nvSpPr>
        <p:spPr>
          <a:xfrm>
            <a:off x="838200" y="516890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Ergebnis = 9457520 / 25432  = 371,87 </a:t>
            </a:r>
          </a:p>
          <a:p>
            <a:pPr lvl="1"/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Jeder 371,87 begeht einen Geschwindigkeitsverstoß</a:t>
            </a:r>
          </a:p>
        </p:txBody>
      </p:sp>
    </p:spTree>
    <p:extLst>
      <p:ext uri="{BB962C8B-B14F-4D97-AF65-F5344CB8AC3E}">
        <p14:creationId xmlns:p14="http://schemas.microsoft.com/office/powerpoint/2010/main" val="29811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582F57-E945-477F-9565-492DFEA2B3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09701"/>
            <a:ext cx="10515600" cy="2895600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Frage: Wie hoch ist die Wahrscheinlichkeit, dass unter 10 vorbeifahrenden Autos eins geblitzt wird?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196086-9A85-47F9-B608-DACB49A5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63194"/>
            <a:ext cx="11125200" cy="15421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F386BA5-D2CB-414B-B77C-D1213577B96E}"/>
              </a:ext>
            </a:extLst>
          </p:cNvPr>
          <p:cNvSpPr txBox="1">
            <a:spLocks/>
          </p:cNvSpPr>
          <p:nvPr/>
        </p:nvSpPr>
        <p:spPr>
          <a:xfrm>
            <a:off x="838200" y="3860800"/>
            <a:ext cx="10668000" cy="224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X ~ Bin(10, 1/371,87) ≈ 0,0262 ≈ 2,62 %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8C41B-D7D1-41C6-9640-C7155988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046" y="500062"/>
            <a:ext cx="9755908" cy="1325563"/>
          </a:xfrm>
        </p:spPr>
        <p:txBody>
          <a:bodyPr>
            <a:normAutofit/>
          </a:bodyPr>
          <a:lstStyle/>
          <a:p>
            <a:r>
              <a:rPr lang="de-DE" dirty="0"/>
              <a:t>2. Was zahlte man 2018 pro Verstoß im Durchschnitt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2390B-126F-4602-A882-C12FA2538F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20900"/>
            <a:ext cx="10515600" cy="3044714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Berechnung in MATLAB</a:t>
            </a: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Ergebnis = Summe(Einnahmen) / Summe(gültige Beanstandungen)</a:t>
            </a: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97D0E53-5A05-4848-A59C-FCE13F3E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15" y="3579924"/>
            <a:ext cx="7746758" cy="15856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FA13578-8F92-4702-A849-EC33E3ADA2E3}"/>
              </a:ext>
            </a:extLst>
          </p:cNvPr>
          <p:cNvSpPr txBox="1"/>
          <p:nvPr/>
        </p:nvSpPr>
        <p:spPr>
          <a:xfrm>
            <a:off x="812800" y="546088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Durchschnitt = 462180 € / 25432  = 18,17 €</a:t>
            </a:r>
          </a:p>
        </p:txBody>
      </p:sp>
    </p:spTree>
    <p:extLst>
      <p:ext uri="{BB962C8B-B14F-4D97-AF65-F5344CB8AC3E}">
        <p14:creationId xmlns:p14="http://schemas.microsoft.com/office/powerpoint/2010/main" val="8106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26E4E-B6AF-4AFB-BF4E-3D949A95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Blitzer Konstanz 2018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EC2DE-E3E5-4DA1-87B9-01881BA17D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Unter Laube 2 Richtungen 		– 50km/h 	– 264 Einsatztage</a:t>
            </a:r>
          </a:p>
          <a:p>
            <a:r>
              <a:rPr lang="de-DE" dirty="0"/>
              <a:t>Gartenstraße 2 Richtungen 		– 30km/h 	– 278 Einsatztage</a:t>
            </a:r>
          </a:p>
          <a:p>
            <a:r>
              <a:rPr lang="de-DE" dirty="0"/>
              <a:t>Steinstraße 2 Richtungen 		– 30km/h 	– 359 Einsatztage</a:t>
            </a:r>
          </a:p>
          <a:p>
            <a:r>
              <a:rPr lang="de-DE" dirty="0"/>
              <a:t>Mainaustraße 2 Richtungen 		– 50km/h 	– 277 Einsatztage</a:t>
            </a:r>
          </a:p>
          <a:p>
            <a:r>
              <a:rPr lang="de-DE" dirty="0"/>
              <a:t>Im Loh 2 Richtungen 			– 40km/h 	– 263 Einsatztage</a:t>
            </a:r>
          </a:p>
          <a:p>
            <a:r>
              <a:rPr lang="de-DE" dirty="0" err="1"/>
              <a:t>Reichenaustr</a:t>
            </a:r>
            <a:r>
              <a:rPr lang="de-DE" dirty="0"/>
              <a:t>. Mosche 2 Richtungen 	– 50km/h 	– 189 Einsatztage</a:t>
            </a:r>
          </a:p>
          <a:p>
            <a:r>
              <a:rPr lang="de-DE" dirty="0" err="1"/>
              <a:t>Reichenaustr</a:t>
            </a:r>
            <a:r>
              <a:rPr lang="de-DE" dirty="0"/>
              <a:t>. Casino 2 Richtungen 	– 60 km/h 	– 187 Einsatztage</a:t>
            </a:r>
          </a:p>
          <a:p>
            <a:r>
              <a:rPr lang="de-DE" dirty="0"/>
              <a:t>Europabrücke 2 Richtungen 		– 60 km/h 	– 68 Einsatztage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Macintosh PowerPoint</Application>
  <PresentationFormat>Breitbild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Von: Vlad Bratulescu, Lena Bundschuh Gerhard Goetz,  Maximilian Ropte, Paul Seifried, Fabian Zeller</vt:lpstr>
      <vt:lpstr>Keyfacts: </vt:lpstr>
      <vt:lpstr>PowerPoint-Präsentation</vt:lpstr>
      <vt:lpstr>PowerPoint-Präsentation</vt:lpstr>
      <vt:lpstr>PowerPoint-Präsentation</vt:lpstr>
      <vt:lpstr>1. Jedes wievielte gemessene Fahrzeug  wurde geblitzt?</vt:lpstr>
      <vt:lpstr>PowerPoint-Präsentation</vt:lpstr>
      <vt:lpstr>2. Was zahlte man 2018 pro Verstoß im Durchschnitt</vt:lpstr>
      <vt:lpstr>Blitzer Konstanz 2018 </vt:lpstr>
      <vt:lpstr>3. Wie hoch ist die Wahrscheinlichkeit, dass ein Blitzer mit Kamera bestückt ist? </vt:lpstr>
      <vt:lpstr>By the way: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 AMIGOS</dc:title>
  <dc:creator>Gerhard Götz</dc:creator>
  <cp:lastModifiedBy>Vlad Bratulescu</cp:lastModifiedBy>
  <cp:revision>23</cp:revision>
  <dcterms:created xsi:type="dcterms:W3CDTF">2020-06-25T14:44:15Z</dcterms:created>
  <dcterms:modified xsi:type="dcterms:W3CDTF">2020-07-01T09:20:37Z</dcterms:modified>
</cp:coreProperties>
</file>