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ecbff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ecbff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ecbff4c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ecbff4c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aecbff4c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aecbff4c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aecbff4c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aecbff4c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aecbff4c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aecbff4c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aecbff4c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aecbff4c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aecbff4c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aecbff4c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aecbff4c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aecbff4c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aecbff4c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aecbff4c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aecbff4c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aecbff4c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aecbff4c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aecbff4c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ecbff4c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ecbff4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aecbff4c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aecbff4c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ecbff4c4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aecbff4c4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ecbff4c4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ecbff4c4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aecbff4c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aecbff4c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aecbff4c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aecbff4c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aecbff4c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aecbff4c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aecbff4c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aecbff4c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ecbff4c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ecbff4c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ecbff4c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ecbff4c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ecbff4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ecbff4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ecbff4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aecbff4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ecbff4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ecbff4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ecbff4c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ecbff4c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ecbff4c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ecbff4c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hyperlink" Target="https://metanit.com/sql/sqlserver/10.4.php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Relationship Id="rId4" Type="http://schemas.openxmlformats.org/officeDocument/2006/relationships/hyperlink" Target="https://drive.google.com/file/d/1IadoVy8KCLwtsg8C1Zgc9Scil7DCVkyY/view?usp=sharing" TargetMode="External"/><Relationship Id="rId5" Type="http://schemas.openxmlformats.org/officeDocument/2006/relationships/hyperlink" Target="https://docs.google.com/document/d/1Pi9O-P0G0bMA72b7BucRmOgoOKMicm0xUzJRo_FBhgs/edi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Relationship Id="rId4" Type="http://schemas.openxmlformats.org/officeDocument/2006/relationships/hyperlink" Target="https://docs.microsoft.com/ru-ru/sql/t-sql/language-elements/set-operators-union-transact-sql?view=sql-server-ver15" TargetMode="External"/><Relationship Id="rId9" Type="http://schemas.openxmlformats.org/officeDocument/2006/relationships/hyperlink" Target="https://metanit.com/sql/sqlserver/8.1.php" TargetMode="External"/><Relationship Id="rId5" Type="http://schemas.openxmlformats.org/officeDocument/2006/relationships/hyperlink" Target="https://docs.microsoft.com/ru-ru/sql/t-sql/language-elements/set-operators-except-and-intersect-transact-sql?view=sql-server-ver15" TargetMode="External"/><Relationship Id="rId6" Type="http://schemas.openxmlformats.org/officeDocument/2006/relationships/hyperlink" Target="https://metanit.com/sql/sqlserver/4.1.php" TargetMode="External"/><Relationship Id="rId7" Type="http://schemas.openxmlformats.org/officeDocument/2006/relationships/hyperlink" Target="https://metanit.com/sql/sqlserver/4.7.php" TargetMode="External"/><Relationship Id="rId8" Type="http://schemas.openxmlformats.org/officeDocument/2006/relationships/hyperlink" Target="https://metanit.com/sql/sqlserver/4.8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65795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Модуль № 4</a:t>
            </a:r>
            <a:endParaRPr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324075" y="1397975"/>
            <a:ext cx="493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Лекция </a:t>
            </a:r>
            <a:r>
              <a:rPr lang="ru" sz="35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№ 2</a:t>
            </a:r>
            <a:endParaRPr sz="35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737325" y="2793200"/>
            <a:ext cx="410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Реляционная база данных Relational database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220200" y="132200"/>
            <a:ext cx="53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ФИЛЬТРАЦИИ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ДАННЫХ 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220200" y="760275"/>
            <a:ext cx="8644500" cy="411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220200" y="760275"/>
            <a:ext cx="489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VacationHours, BirthDate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HumanResources.Employee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VacationHours &gt; 20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BirthDate &lt; '1987-02-24'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88" y="1783138"/>
            <a:ext cx="2867025" cy="30956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100" y="1806963"/>
            <a:ext cx="4800600" cy="30480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4"/>
          <p:cNvSpPr txBox="1"/>
          <p:nvPr/>
        </p:nvSpPr>
        <p:spPr>
          <a:xfrm>
            <a:off x="3999800" y="975663"/>
            <a:ext cx="32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* FROM Person.Address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City = 'Bothell'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ДИАПАЗОН ЗНАЧЕНИЙ (BETWEEN)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220200" y="760275"/>
            <a:ext cx="8644500" cy="411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220200" y="760275"/>
            <a:ext cx="864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BETWEEN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(начальное_знач._диапазона)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(конечное_знач._диапазона)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column1, column2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table1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column1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BETWEEN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value1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value2;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value1, value2 ВКЛЮЧАЮТСЯ В ИНТЕРВАЛ!!!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220200" y="2125350"/>
            <a:ext cx="846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ПРИМЕР: 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HumanResources.Employee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SickLeaveHours between 20 and 50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00" y="2790200"/>
            <a:ext cx="8072601" cy="22798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ПОИСК ПО ШАБЛОНУ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220200" y="760275"/>
            <a:ext cx="8644500" cy="411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220200" y="760275"/>
            <a:ext cx="864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column1, column2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table1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column1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LIKE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'%value1_'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где маска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'%value1_'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указывает, что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до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искомой подстроки может быть любое количество символов, а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после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искомой подстроки – один символ.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220200" y="1817475"/>
            <a:ext cx="8459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ПРИМЕР: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* FROM HumanResources.Employee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JobTitle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like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'%Technician - WC_0'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00" y="2818325"/>
            <a:ext cx="8012400" cy="2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ВХОЖДЕНИЕ В СПИСОК/ NULL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220200" y="760275"/>
            <a:ext cx="8644500" cy="411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220200" y="760275"/>
            <a:ext cx="421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ВХОЖДЕНИЕ В СПИСОК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column1, column2 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table1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column1 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(value1, value2, …, valueN)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220200" y="1817475"/>
            <a:ext cx="4351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РИМЕР: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 SELECT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HumanResources.Employee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NationalIDNumber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('295847284', '509647174', '695256908')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4677300" y="760275"/>
            <a:ext cx="4002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ПРОВЕРКА НА 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column1, column2 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table1 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500">
                <a:latin typeface="Proxima Nova"/>
                <a:ea typeface="Proxima Nova"/>
                <a:cs typeface="Proxima Nova"/>
                <a:sym typeface="Proxima Nova"/>
              </a:rPr>
              <a:t>column2</a:t>
            </a:r>
            <a:r>
              <a:rPr b="1" lang="ru" sz="1500">
                <a:latin typeface="Proxima Nova"/>
                <a:ea typeface="Proxima Nova"/>
                <a:cs typeface="Proxima Nova"/>
                <a:sym typeface="Proxima Nova"/>
              </a:rPr>
              <a:t> IS NULL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677300" y="1817475"/>
            <a:ext cx="435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ПРИМЕР: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HumanResources.Employee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OrganizationNode </a:t>
            </a:r>
            <a:r>
              <a:rPr b="1" lang="ru" sz="1600">
                <a:latin typeface="Proxima Nova"/>
                <a:ea typeface="Proxima Nova"/>
                <a:cs typeface="Proxima Nova"/>
                <a:sym typeface="Proxima Nova"/>
              </a:rPr>
              <a:t>IS NOT NULL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4">
            <a:alphaModFix/>
          </a:blip>
          <a:srcRect b="0" l="8029" r="0" t="0"/>
          <a:stretch/>
        </p:blipFill>
        <p:spPr>
          <a:xfrm>
            <a:off x="327150" y="3048975"/>
            <a:ext cx="4109250" cy="906921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575" y="2738370"/>
            <a:ext cx="4109250" cy="1965604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400" y="1068875"/>
            <a:ext cx="5270299" cy="38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55900" y="526800"/>
            <a:ext cx="82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JOIN 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 </a:t>
            </a: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SQL 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используется для соединения нескольких таблиц.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55900" y="861475"/>
            <a:ext cx="4693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 SQL есть 4 типа соединения, а именно: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Inner Join (Внутреннее соединение)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Right Join (Правое соединение)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Left Join (Левое соединение)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787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Full Join (Полное соединение)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0" y="180400"/>
            <a:ext cx="59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ОБЩИЙ СИНТАКСИС КОНСТРУКЦИИ JOIN </a:t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171975" y="876000"/>
            <a:ext cx="8722800" cy="3391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171975" y="1232700"/>
            <a:ext cx="884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table_1 join_type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table_ 2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condition…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где </a:t>
            </a: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join_type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тип JOIN –выражения [left, right, full, inner];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table_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– имя таблицы к которой присоединяются столбцы другой таблицы;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table_ 2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имя таблицы которая присоединяется к таблице table_1;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условие соединения таблиц.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155900" y="558975"/>
            <a:ext cx="8873100" cy="448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155900" y="35775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INNER JOIN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173550" y="558975"/>
            <a:ext cx="879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Конструкция INNER JOIN – </a:t>
            </a: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необходима для получения только тех записей, для которых существует однозначное соответствие записей в другой таблице. Для INNER JOIN верно утверждение, что условие CONDITION выполняется для каждой записи.</a:t>
            </a:r>
            <a:endParaRPr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</a:t>
            </a:r>
            <a:endParaRPr b="1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 каждый человек в БД имеет кредитную карту, если мы сделаем INNER JOIN, то люди у которых нет кредитной карты ВЫВЕДЕНЫ НЕ БУДУТ!!!!!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CONCAT (p.FirstName, ' ', p.MiddleName, ' ', p.LastName) as FullName, c.CreditCardID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Person.Person p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INNER JOIN 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SALES.PersonCreditCard c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p.BusinessEntityID = c.BusinessEntityID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4">
            <a:alphaModFix/>
          </a:blip>
          <a:srcRect b="48509" l="0" r="0" t="0"/>
          <a:stretch/>
        </p:blipFill>
        <p:spPr>
          <a:xfrm>
            <a:off x="3801700" y="2644275"/>
            <a:ext cx="5029725" cy="23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/>
          <p:nvPr/>
        </p:nvSpPr>
        <p:spPr>
          <a:xfrm>
            <a:off x="155900" y="558975"/>
            <a:ext cx="8817300" cy="445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 txBox="1"/>
          <p:nvPr/>
        </p:nvSpPr>
        <p:spPr>
          <a:xfrm>
            <a:off x="155900" y="35775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LEFT</a:t>
            </a: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JOIN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198200" y="558975"/>
            <a:ext cx="8732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Конструкция</a:t>
            </a:r>
            <a:r>
              <a:rPr b="1"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LEFT JOIN </a:t>
            </a: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подразумевает, что из первой таблицы будут выбраны все записи, даже если в присоединяемой таблице не найдено соответствий. Для строк, которые не удовлетворяют условию ON condition, возвращаются значения NULL. </a:t>
            </a:r>
            <a:endParaRPr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</a:t>
            </a:r>
            <a:endParaRPr b="1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 каждый человек в БД имеет кредитную карту, если мы сделаем LEFT JOIN, то люди у которых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нет кредитной карты ВЫВЕДЕНЫ БУДУТ НО ВАЖНО, ЧТО ТАБЛИЦА Person ДОЛЖНА БЫТЬ УКАЗАНА ПЕРВОЙ!!!!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CONCAT (p.FirstName, ' ', p.MiddleName, ' ', p.LastName) as FullName, c.CreditCardID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Person.Person p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LEFT JOIN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SALES.PersonCreditCard c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p.BusinessEntityID = c.BusinessEntityID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700" y="3017325"/>
            <a:ext cx="4000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/>
          <p:nvPr/>
        </p:nvSpPr>
        <p:spPr>
          <a:xfrm>
            <a:off x="155900" y="558975"/>
            <a:ext cx="8901000" cy="448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155900" y="35775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RIGHT JOIN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155888" y="558975"/>
            <a:ext cx="8988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Конструкция</a:t>
            </a:r>
            <a:r>
              <a:rPr b="1"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RIGHT JOIN </a:t>
            </a: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подразумевает, что б</a:t>
            </a: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удут возвращены все записи, которые </a:t>
            </a:r>
            <a:r>
              <a:rPr b="1"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удовлетворяют правой части условия ON condition</a:t>
            </a: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даже если не найдено соответствующих записей в присоединяемой таблице.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Для строк, которые не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удовлетворяют условию ON condition, возвращаются значения NULL. </a:t>
            </a:r>
            <a:endParaRPr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</a:t>
            </a:r>
            <a:endParaRPr b="1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 каждый человек в БД имеет кредитную карту, если мы сделаем RIGHT JOIN, то люди у которых нет кредитной карты ВЫВЕДЕНЫ БУДУТ НО ВАЖНО, ЧТО ТАБЛИЦА PersonCreditCard ДОЛЖНА БЫТЬ УКАЗАНА ПЕРВОЙ!!!!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CONCAT (p.FirstName, ' ', p.MiddleName, ' ', p.LastName) as FullName, c.CreditCardID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SALES.PersonCreditCard c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RIGHT JOIN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Person.Person p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p.BusinessEntityID = c.BusinessEntityID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373" y="3088048"/>
            <a:ext cx="3743425" cy="1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155900" y="558975"/>
            <a:ext cx="8910000" cy="448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/>
        </p:nvSpPr>
        <p:spPr>
          <a:xfrm>
            <a:off x="155900" y="35775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FULL JOIN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155900" y="558975"/>
            <a:ext cx="8988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Конструкция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RIGHT JOIN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подразумевает, что будут возвращены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все строки из двух таблиц. Для записей, которые не удовлетворяют условию ON condition, возвращаются значения NULL. 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Объединение результатов 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LEFT JOIN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и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RIGHT JOIN – FULL JOIN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</a:t>
            </a:r>
            <a:endParaRPr b="1" sz="1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BusinessEntityID, FirstName, LastName 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INTO #Person --</a:t>
            </a:r>
            <a:r>
              <a:rPr i="1" lang="ru" sz="1200" u="sng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Это временная таблица 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Person.Person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BusinessEntityID, EmailAddress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INTO #EmailAddress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Person.EmailAddress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--Удалим несколько людей из таблицы #Person 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DELETE FROM #Person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WHERE BusinessEntityID IN (285, 293)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--Удалим несколько людей из таблицы #EmailAddress 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DELETE FROM #EmailAddress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WHERE BusinessEntityID IN (1305, 2321)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* FROM #Person --Всего записей 19970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* FROM #EmailAddress --Всего записей 19970</a:t>
            </a:r>
            <a:endParaRPr i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924100" y="1257925"/>
            <a:ext cx="41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SELECT * FROM #Person p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latin typeface="Proxima Nova"/>
                <a:ea typeface="Proxima Nova"/>
                <a:cs typeface="Proxima Nova"/>
                <a:sym typeface="Proxima Nova"/>
              </a:rPr>
              <a:t>FULL JOIN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 #EmailAddress 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p.BusinessEntityID = e.BusinessEntityID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 rotWithShape="1">
          <a:blip r:embed="rId5">
            <a:alphaModFix/>
          </a:blip>
          <a:srcRect b="0" l="-1732" r="9558" t="0"/>
          <a:stretch/>
        </p:blipFill>
        <p:spPr>
          <a:xfrm>
            <a:off x="3994475" y="2050200"/>
            <a:ext cx="4992675" cy="10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925" y="3401400"/>
            <a:ext cx="4901225" cy="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4294967295" type="ctrTitle"/>
          </p:nvPr>
        </p:nvSpPr>
        <p:spPr>
          <a:xfrm>
            <a:off x="2170700" y="497225"/>
            <a:ext cx="44802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занятия 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50" y="2403225"/>
            <a:ext cx="2561550" cy="2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625" y="1148900"/>
            <a:ext cx="7810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1465400" y="1425125"/>
            <a:ext cx="5700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SQL. T-SQL.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SELECT. DISTINCT. WHERE. ORDER BY.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GROUP BY. HAVING.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JOIN. UNION.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SUBQUERIES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/>
          <p:nvPr/>
        </p:nvSpPr>
        <p:spPr>
          <a:xfrm>
            <a:off x="155900" y="558975"/>
            <a:ext cx="8845200" cy="44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GROUP BY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155900" y="558975"/>
            <a:ext cx="898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GROUP BY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предназначенный для группировки данных по значениям столбцов. 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Например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вместо списка сотрудников и отделов, в которых они числятся, нужен список отделов с числом сотрудников, работающих в каждом из них. С блоком group by также можно использовать блок </a:t>
            </a: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having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позволяющий фильтровать данные групп аналогично блоку </a:t>
            </a: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where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позволяющему фильтровать необработанные данные.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155900" y="1974975"/>
            <a:ext cx="8845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ПРИМЕР:</a:t>
            </a:r>
            <a:endParaRPr b="1" sz="16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SELECT product.ProductSubcategoryID, COUNT(*) as 'Product Count'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FROM  Production.Product as product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INNER JOIN Production.ProductSubcategory as category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ON product.ProductSubcategoryID = category.ProductSubcategoryID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GROUP BY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product.ProductSubcategoryID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COUNT(*) &gt;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100" y="1974975"/>
            <a:ext cx="3189650" cy="2912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/>
          <p:nvPr/>
        </p:nvSpPr>
        <p:spPr>
          <a:xfrm>
            <a:off x="155900" y="558975"/>
            <a:ext cx="8845200" cy="44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АГРЕГАТНЫЕ ФУНКЦИИ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55900" y="558975"/>
            <a:ext cx="8988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Агрегатные функции 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— это математические </a:t>
            </a: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функции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применяемые к набору входных данных и возвращающие по ним одно результирующее значение.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Основные агрегатные функции: </a:t>
            </a:r>
            <a:endParaRPr b="1"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Max()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 Возвращает максимальное значение из набора.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Min() 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Возвращает минимальное значение из набора.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Avg() 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 Возвращает среднее значение набора.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Sum()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Возвращает сумму значений из набора.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Count()</a:t>
            </a:r>
            <a:r>
              <a:rPr lang="ru" sz="1600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Возвращает количество значений в наборе.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ПРИМЕР:</a:t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SELECT 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COUNT(*)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 'Product Count'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,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MAX(product.StandardCost) 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 'Max Price'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,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MIN(product.StandardCost)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as 'Min Price'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,</a:t>
            </a:r>
            <a:r>
              <a:rPr b="1"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SUM(product.StandardCost)</a:t>
            </a: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as 'SUM' 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FROM Production.Product as product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INNER JOIN Production.ProductSubcategory as category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ON product.ProductSubcategoryID = category.ProductSubcategoryID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GROUP BY product.ProductSubcategoryID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750" y="2571762"/>
            <a:ext cx="3065925" cy="2371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5"/>
          <p:cNvCxnSpPr>
            <a:endCxn id="277" idx="1"/>
          </p:cNvCxnSpPr>
          <p:nvPr/>
        </p:nvCxnSpPr>
        <p:spPr>
          <a:xfrm flipH="1" rot="10800000">
            <a:off x="3584350" y="3757356"/>
            <a:ext cx="22824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/>
          <p:nvPr/>
        </p:nvSpPr>
        <p:spPr>
          <a:xfrm>
            <a:off x="155900" y="558975"/>
            <a:ext cx="8845200" cy="44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/>
        </p:nvSpPr>
        <p:spPr>
          <a:xfrm>
            <a:off x="155900" y="132200"/>
            <a:ext cx="55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ПОДЗАПРОСЫ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149400" y="494675"/>
            <a:ext cx="8845200" cy="4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Подзапрос 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— это запрос внутри другого запроса, в котором определен запрос для извлечения данных.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 подзапросе</a:t>
            </a: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внешний запрос называется основным запросом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тогда как </a:t>
            </a: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внутренний запрос называется подзапросом</a:t>
            </a: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Подзапросы всегда выполняются первыми, а результат подзапроса передается в основной запрос. Он может быть вложен в SELECT, UPDATE или любой другой запрос. Подзапрос также может использовать любые операторы сравнения, такие как &gt;, &lt; или =. 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Как и любой другой запрос, подзапрос возвращает таблицу, которая может состоять из одной строки с одним столбцом или нескольких строк с одним столбцом или нескольких строк и столбцов.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Подзапросы не должны содержать конструкцию ORDER BY!!!!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Типы подзапросов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Коррелированный подзапрос (Correlated subqueries)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roxima Nova"/>
              <a:buChar char="●"/>
            </a:pPr>
            <a:r>
              <a:rPr b="1" lang="ru" sz="16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Некоррелированный подзапрос (Noncorrelated subqueries)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/>
          <p:nvPr/>
        </p:nvSpPr>
        <p:spPr>
          <a:xfrm>
            <a:off x="155900" y="558975"/>
            <a:ext cx="8845200" cy="44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/>
        </p:nvSpPr>
        <p:spPr>
          <a:xfrm>
            <a:off x="60200" y="1322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</a:t>
            </a:r>
            <a:r>
              <a:rPr b="1" lang="ru" sz="20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КОРРЕЛИРОВАННЫЕ ПОДЗАПРОСЫ (NONCORRELATED SUBQUERIES)</a:t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120500" y="558975"/>
            <a:ext cx="902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НЕ</a:t>
            </a: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КОРРЕЛИРОВАННЫЙ ПОДЗАПРОС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—  это запрос, который является независимым, в котором выходные данные подзапроса подставляются в основной запрос.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ПРИМЕР: </a:t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Найти продукты, у которых название категории содержит </a:t>
            </a:r>
            <a:r>
              <a:rPr i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FRAMES</a:t>
            </a:r>
            <a:endParaRPr i="1"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155900" y="2019300"/>
            <a:ext cx="654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SELECT product.Name, product.StandardCost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FROM Production.Product as product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WHERE product.ProductSubcategoryID in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(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SELECT ProductCategoryID FROM Production.ProductSubcategory 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Proxima Nova"/>
                <a:ea typeface="Proxima Nova"/>
                <a:cs typeface="Proxima Nova"/>
                <a:sym typeface="Proxima Nova"/>
              </a:rPr>
              <a:t>WHERE Name like '%FRAMES%'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ORDER BY product.Name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63" y="2019288"/>
            <a:ext cx="27146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/>
          <p:nvPr/>
        </p:nvSpPr>
        <p:spPr>
          <a:xfrm>
            <a:off x="155900" y="558975"/>
            <a:ext cx="8845200" cy="442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 txBox="1"/>
          <p:nvPr/>
        </p:nvSpPr>
        <p:spPr>
          <a:xfrm>
            <a:off x="149400" y="132200"/>
            <a:ext cx="82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КОРРЕЛИРОВАННЫЕ ПОДЗАПРОСЫ (CORRELATED SUBQUERIES)</a:t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120500" y="558975"/>
            <a:ext cx="9023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КОРРЕЛИРОВАННЫЙ ПОДЗАПРОС</a:t>
            </a: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—  это запрос, который зависит от содержащего выражения, из которого он ссылается на один или более столбцов. 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 отличие от некоррелированного подзапроса, который выполняется непосредственно перед выполнением содержащего выражения, связанный подзапрос выполняется по разу для каждой строки кандидата (это строки, которые предположительно могут быть включены в окончательные результаты). 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ПРИМЕР: </a:t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Найти продукты, у которых цена равна среднему значению цены в категории этого продукта</a:t>
            </a:r>
            <a:endParaRPr sz="16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120500" y="2911950"/>
            <a:ext cx="654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SELECT product.Name, product.StandardCost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FROM Production.Product as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WHERE product.StandardCost =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(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	SELECT AVG(product1.StandardCost)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FROM Production.Product as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product1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	WHERE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.ProductSubcategoryID =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product1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.ProductSubcategoryID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 ORDER BY product.Name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175" y="2981574"/>
            <a:ext cx="2571725" cy="2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152400" y="152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ДОМАШКА</a:t>
            </a:r>
            <a:endParaRPr b="1"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49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443550" y="1418425"/>
            <a:ext cx="81024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Задача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200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Необходимо написать SQL запросы для базы данных AdventureWorks2019</a:t>
            </a:r>
            <a:endParaRPr sz="1200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Критерии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Запросы должны возвращать корректный результат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Скачайте шаблон с заданиями по ссылке  </a:t>
            </a:r>
            <a:r>
              <a:rPr lang="ru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https://drive.google.com/file/d/1IadoVy8KCLwtsg8C1Zgc9Scil7DCVkyY/view?usp=sharing</a:t>
            </a: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 напишите соответствующие SQL запросы.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на </a:t>
            </a: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инструкцию</a:t>
            </a: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по  установке базы данных 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AdventureWorks2019 </a:t>
            </a:r>
            <a:r>
              <a:rPr lang="ru" sz="1200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https://docs.google.com/document/d/1Pi9O-P0G0bMA72b7BucRmOgoOKMicm0xUzJRo_FBhgs/edit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152400" y="152400"/>
            <a:ext cx="33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САМООБУЧЕНИЕ</a:t>
            </a:r>
            <a:endParaRPr b="1" sz="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0"/>
          <p:cNvSpPr txBox="1"/>
          <p:nvPr/>
        </p:nvSpPr>
        <p:spPr>
          <a:xfrm>
            <a:off x="224425" y="789175"/>
            <a:ext cx="8102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UNION, UNION ALL: </a:t>
            </a:r>
            <a:r>
              <a:rPr b="1" lang="ru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https://docs.microsoft.com/ru-ru/sql/t-sql/language-elements/set-operators-union-transact-sql?view=sql-server-ver15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EXCEPT, INTERSECT: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https://docs.microsoft.com/ru-ru/sql/t-sql/language-elements/set-operators-except-and-intersect-transact-sql?view=sql-server-ver15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INSERT, UPDATE, DELETE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https://metanit.com/sql/sqlserver/4.1.php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https://metanit.com/sql/sqlserver/4.7.php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https://metanit.com/sql/sqlserver/4.8.php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ВСТРОЕННЫЕ ФУНКЦИИ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https://metanit.com/sql/sqlserver/8.1.php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264400" y="793225"/>
            <a:ext cx="8152500" cy="384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-181925" y="132200"/>
            <a:ext cx="527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STRUCTURED QUERY LANGUAGE</a:t>
            </a:r>
            <a:endParaRPr b="1" sz="23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555950" y="898275"/>
            <a:ext cx="7761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SQL (Structured Query Language) </a:t>
            </a: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– язык структурированных запросов, применяемый для создания, модификации и управления данными в реляционных базах данных.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T-SQL</a:t>
            </a: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– это собственный диалект языка структурированных запрос (SQL), применяемый в СУБД SQL Server. 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SQL был расширен такими дополнительными возможностями:</a:t>
            </a: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• Управляющие операторы. (IF...ELSE, CASE...END)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• Локальные и глобальные переменные. 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• Поддержка аутентификации Microsoft Windows</a:t>
            </a:r>
            <a:endParaRPr sz="1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925" y="3215550"/>
            <a:ext cx="1927950" cy="1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220200" y="132200"/>
            <a:ext cx="464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ЗАПРОСА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SQL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611925" y="975775"/>
            <a:ext cx="734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{*|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DISTINCT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} column1, columnN 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table1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,table2,…,tableN, query,view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] 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[WHERE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conditions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[GROUP BY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column1 [, columnN]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 ]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[HAVING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conditions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] 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[ORDER BY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 column1, column2, columnN 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{ASC|DESC }</a:t>
            </a: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ru" sz="2600"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950" y="3489650"/>
            <a:ext cx="2504427" cy="12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220200" y="132200"/>
            <a:ext cx="50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ВЫБОРКА ДАННЫХ (SELECT)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200250" y="775675"/>
            <a:ext cx="8743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Запрос на выборку данных без дополнительных ограничений в общем виде: 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column1[,column2, …,column]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table1[,table2,…,tableN];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где column1[,column2, …,column] – имена атрибутов отношений (таблиц),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table1[,table2,…,tableN] – имена соответствующих таблиц.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Для выбора всех столбцов из указанных таблиц, используется оператор</a:t>
            </a:r>
            <a:r>
              <a:rPr lang="ru" sz="2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 sz="22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выбора определенного количества записей используется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оператор </a:t>
            </a:r>
            <a:r>
              <a:rPr b="1" lang="ru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TOP {number} (TOP 2)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подавления повторяющихся записей используется </a:t>
            </a:r>
            <a:r>
              <a:rPr b="1" lang="ru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DISTINCT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220200" y="132200"/>
            <a:ext cx="50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ВЫБОРКИ ДАННЫХ 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25" y="1663400"/>
            <a:ext cx="2338725" cy="28847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30"/>
          <p:cNvSpPr txBox="1"/>
          <p:nvPr/>
        </p:nvSpPr>
        <p:spPr>
          <a:xfrm>
            <a:off x="297700" y="975775"/>
            <a:ext cx="29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SELECT</a:t>
            </a:r>
            <a:r>
              <a:rPr lang="ru"/>
              <a:t> FirstName, LastName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FROM </a:t>
            </a:r>
            <a:r>
              <a:rPr lang="ru"/>
              <a:t>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208600" y="975775"/>
            <a:ext cx="317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SELECT TOP 2 </a:t>
            </a:r>
            <a:r>
              <a:rPr lang="ru"/>
              <a:t>NationalIDNumber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FROM </a:t>
            </a:r>
            <a:r>
              <a:rPr lang="ru"/>
              <a:t>HumanResources.Employee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088" y="1558975"/>
            <a:ext cx="2338725" cy="9465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30"/>
          <p:cNvSpPr txBox="1"/>
          <p:nvPr/>
        </p:nvSpPr>
        <p:spPr>
          <a:xfrm>
            <a:off x="2880300" y="2809150"/>
            <a:ext cx="3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select </a:t>
            </a:r>
            <a:r>
              <a:rPr lang="ru"/>
              <a:t>* from Production.Product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1175" y="3209350"/>
            <a:ext cx="5818199" cy="16694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30"/>
          <p:cNvSpPr txBox="1"/>
          <p:nvPr/>
        </p:nvSpPr>
        <p:spPr>
          <a:xfrm>
            <a:off x="6747750" y="104192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9250" y="1441210"/>
            <a:ext cx="2338700" cy="160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6204600" y="859375"/>
            <a:ext cx="27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b="1" lang="ru"/>
              <a:t>SELECT DISTINCT</a:t>
            </a:r>
            <a:r>
              <a:rPr lang="ru"/>
              <a:t> FirstName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b="1" lang="ru"/>
              <a:t>from </a:t>
            </a:r>
            <a:r>
              <a:rPr lang="ru"/>
              <a:t>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03950" y="125125"/>
            <a:ext cx="54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СОРТИРОВКА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ДАННЫХ (ORDER BY)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249750" y="940200"/>
            <a:ext cx="8644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Для сортировки результатов выборки используется оператор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ORDER BY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, по умолчанию используется сортировка по возрастанию </a:t>
            </a: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(ASC)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. Если необходима сортировка по убыванию, следует использовать </a:t>
            </a: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(DESC). 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                            SELECT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 column1, columnN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                            FROM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table1[,table2,…,tableN]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   ORDER BY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 column1, column2, column </a:t>
            </a: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DESC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Спецификация ASC/ DESC относится лишь к столбцу, после которого определена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220200" y="132200"/>
            <a:ext cx="53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 СОРТИРОВКИ ДАННЫХ 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220200" y="859375"/>
            <a:ext cx="291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 SELECT </a:t>
            </a:r>
            <a:r>
              <a:rPr lang="ru"/>
              <a:t>FirstName, LastName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 FROM </a:t>
            </a:r>
            <a:r>
              <a:rPr lang="ru"/>
              <a:t>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 order by</a:t>
            </a:r>
            <a:r>
              <a:rPr lang="ru"/>
              <a:t> FirstName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3" y="1691175"/>
            <a:ext cx="2461875" cy="31876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100" y="1730362"/>
            <a:ext cx="2461850" cy="31092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32"/>
          <p:cNvSpPr txBox="1"/>
          <p:nvPr/>
        </p:nvSpPr>
        <p:spPr>
          <a:xfrm>
            <a:off x="4911950" y="859375"/>
            <a:ext cx="45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b="1" lang="ru"/>
              <a:t>SELECT </a:t>
            </a:r>
            <a:r>
              <a:rPr lang="ru"/>
              <a:t>FirstName, LastName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b="1" lang="ru"/>
              <a:t>from </a:t>
            </a:r>
            <a:r>
              <a:rPr lang="ru"/>
              <a:t>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b="1" lang="ru"/>
              <a:t>order by</a:t>
            </a:r>
            <a:r>
              <a:rPr lang="ru"/>
              <a:t> LastName </a:t>
            </a:r>
            <a:r>
              <a:rPr b="1" lang="ru"/>
              <a:t>desc</a:t>
            </a:r>
            <a:r>
              <a:rPr lang="ru"/>
              <a:t>, FirstName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103950" y="125125"/>
            <a:ext cx="54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ФИЛЬТРАЦИЯ 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ДАННЫХ (WHERE)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220200" y="859375"/>
            <a:ext cx="8644500" cy="401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/>
        </p:nvSpPr>
        <p:spPr>
          <a:xfrm>
            <a:off x="249750" y="859375"/>
            <a:ext cx="8644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Конструкция WHERE применяется для фильтрации записей, выбираемых из таблицы.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column1, columnN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table1 [,table2,…,tableN]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table1. column1 &gt; value1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[AND | OR]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 table1.column1 = value2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ORDER BY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 column1, column2, column </a:t>
            </a: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DESC</a:t>
            </a: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Операторы сравнения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&gt;, &lt;, &gt;=, &lt;=, =, !=, &lt;&gt;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