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e11c973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e11c973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3446a5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53446a5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3446a5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53446a5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317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6c66eca0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6c66eca0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6c66eca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6c66eca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2e11c973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2e11c973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6c66eca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6c66eca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6c66ec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6c66ec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6c66eca0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6c66eca0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b8c5b72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b8c5b72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b8c5b72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b8c5b72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b8c5b72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b8c5b72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b8c5b729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b8c5b729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46c66eca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46c66eca0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fyj-m0c7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microsoft.com/ru-ru/dotnet/csharp/fundamentals/types/generics" TargetMode="External"/><Relationship Id="rId4" Type="http://schemas.openxmlformats.org/officeDocument/2006/relationships/hyperlink" Target="https://metanit.com/sharp/tutorial/3.12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499125" y="1307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Обобщения в C#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40462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Лектор: Варвашенко Владислав Андреевич,  Software Engineer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602760" y="599477"/>
            <a:ext cx="6930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Обобщения очень часто используются в коллекциях таких как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List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,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LinkedList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,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Dictionary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,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HashSet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из пространства имен </a:t>
            </a:r>
            <a:r>
              <a:rPr lang="ru" sz="1300" b="1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System.Collections.Generic.</a:t>
            </a:r>
            <a:endParaRPr sz="1300" b="1" dirty="0">
              <a:solidFill>
                <a:schemeClr val="dk2"/>
              </a:solidFill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Так же есть</a:t>
            </a:r>
            <a:r>
              <a:rPr lang="ru" b="1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 System.Collections</a:t>
            </a:r>
            <a:r>
              <a:rPr lang="ru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 но там все построено на </a:t>
            </a:r>
            <a:r>
              <a:rPr lang="ru" b="1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object </a:t>
            </a:r>
            <a:r>
              <a:rPr lang="ru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так же как на первых скринах с </a:t>
            </a:r>
            <a:r>
              <a:rPr lang="ru" b="1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Account </a:t>
            </a:r>
            <a:r>
              <a:rPr lang="ru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без обобщения.</a:t>
            </a:r>
            <a:endParaRPr dirty="0">
              <a:solidFill>
                <a:schemeClr val="dk2"/>
              </a:solidFill>
              <a:highlight>
                <a:schemeClr val="lt2"/>
              </a:highlight>
              <a:latin typeface="Georgia" panose="02040502050405020303" pitchFamily="18" charset="0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005" y="2571750"/>
            <a:ext cx="3947018" cy="12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427152" y="2239211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2"/>
                </a:solidFill>
                <a:highlight>
                  <a:schemeClr val="lt2"/>
                </a:highlight>
              </a:rPr>
              <a:t>System.Collections</a:t>
            </a:r>
            <a:endParaRPr dirty="0"/>
          </a:p>
        </p:txBody>
      </p:sp>
      <p:sp>
        <p:nvSpPr>
          <p:cNvPr id="179" name="Google Shape;179;p23"/>
          <p:cNvSpPr txBox="1"/>
          <p:nvPr/>
        </p:nvSpPr>
        <p:spPr>
          <a:xfrm>
            <a:off x="4834005" y="2239211"/>
            <a:ext cx="243859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2"/>
                </a:solidFill>
                <a:highlight>
                  <a:schemeClr val="lt2"/>
                </a:highlight>
              </a:rPr>
              <a:t>System.Collections.Generic</a:t>
            </a:r>
            <a:endParaRPr dirty="0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68" y="2571750"/>
            <a:ext cx="3947018" cy="18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1367582" y="553419"/>
            <a:ext cx="720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А теперь что бы подтвердить что все что я рассказал реально применяется в мире - вот пару примеров обобщений из </a:t>
            </a:r>
            <a:r>
              <a:rPr lang="ru" sz="1500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C#</a:t>
            </a:r>
            <a:r>
              <a:rPr lang="ru" sz="1500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стандартных </a:t>
            </a:r>
            <a:r>
              <a:rPr lang="ru-RU" sz="1500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библиотек</a:t>
            </a:r>
            <a:endParaRPr sz="1500" dirty="0">
              <a:solidFill>
                <a:schemeClr val="dk2"/>
              </a:solidFill>
              <a:highlight>
                <a:schemeClr val="lt2"/>
              </a:highlight>
              <a:latin typeface="Georgia" panose="02040502050405020303" pitchFamily="18" charset="0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67" y="1430438"/>
            <a:ext cx="40874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267" y="3610879"/>
            <a:ext cx="7269465" cy="145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686" y="1430438"/>
            <a:ext cx="3117763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1167349" y="563249"/>
            <a:ext cx="7208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-RU" sz="1800" dirty="0">
                <a:solidFill>
                  <a:schemeClr val="accent2">
                    <a:lumMod val="75000"/>
                  </a:schemeClr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Ограничения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 (Constraints)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 в обобщениях </a:t>
            </a:r>
            <a:endParaRPr sz="1800" dirty="0">
              <a:solidFill>
                <a:schemeClr val="accent2">
                  <a:lumMod val="75000"/>
                </a:schemeClr>
              </a:solidFill>
              <a:highlight>
                <a:schemeClr val="lt2"/>
              </a:highlight>
              <a:latin typeface="Georgia" panose="02040502050405020303" pitchFamily="18" charset="0"/>
            </a:endParaRPr>
          </a:p>
        </p:txBody>
      </p:sp>
      <p:sp>
        <p:nvSpPr>
          <p:cNvPr id="7" name="Google Shape;185;p24">
            <a:extLst>
              <a:ext uri="{FF2B5EF4-FFF2-40B4-BE49-F238E27FC236}">
                <a16:creationId xmlns:a16="http://schemas.microsoft.com/office/drawing/2014/main" id="{65CA4ED3-42F7-498B-A021-DEF93B1FD3EF}"/>
              </a:ext>
            </a:extLst>
          </p:cNvPr>
          <p:cNvSpPr txBox="1"/>
          <p:nvPr/>
        </p:nvSpPr>
        <p:spPr>
          <a:xfrm>
            <a:off x="180768" y="1234783"/>
            <a:ext cx="5659575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200" dirty="0">
                <a:solidFill>
                  <a:schemeClr val="bg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Ограничения </a:t>
            </a:r>
            <a:r>
              <a:rPr lang="en-US" sz="1200" dirty="0">
                <a:solidFill>
                  <a:schemeClr val="bg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(Constraints) - 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Ограничения сообщают компилятору о характеристиках, которые должен иметь аргумент типа.</a:t>
            </a:r>
          </a:p>
          <a:p>
            <a:pPr lvl="0"/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Достигаются ограничения посредством ключевого слова языка - </a:t>
            </a:r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where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 </a:t>
            </a:r>
            <a:endParaRPr lang="ru-RU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endParaRPr lang="ru-RU" sz="1200" dirty="0">
              <a:solidFill>
                <a:schemeClr val="bg2"/>
              </a:solidFill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where T : struct</a:t>
            </a:r>
            <a:r>
              <a:rPr lang="ru-RU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 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- где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T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 должен быть какой угодно структурой</a:t>
            </a:r>
          </a:p>
          <a:p>
            <a:endParaRPr lang="ru-RU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where T : class</a:t>
            </a:r>
            <a:r>
              <a:rPr lang="ru-RU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 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- где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T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 должен быть каким угодно классом</a:t>
            </a:r>
          </a:p>
          <a:p>
            <a:endParaRPr lang="ru-RU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where T : new()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- 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где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T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 должен иметь явный конструктор без параметров</a:t>
            </a:r>
            <a:endParaRPr lang="ru-RU" sz="1200" b="1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endParaRPr lang="ru-RU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where T :</a:t>
            </a:r>
            <a:r>
              <a:rPr lang="ru-RU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 </a:t>
            </a:r>
            <a:r>
              <a:rPr lang="en-US" sz="1200" b="1" dirty="0" err="1">
                <a:highlight>
                  <a:schemeClr val="lt2"/>
                </a:highlight>
                <a:latin typeface="Georgia" panose="02040502050405020303" pitchFamily="18" charset="0"/>
              </a:rPr>
              <a:t>BaseClass</a:t>
            </a:r>
            <a:r>
              <a:rPr lang="uk-UA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– 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где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T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 должен наследоваться от </a:t>
            </a:r>
            <a:r>
              <a:rPr lang="en-US" sz="1200" b="1" dirty="0" err="1">
                <a:highlight>
                  <a:schemeClr val="lt2"/>
                </a:highlight>
                <a:latin typeface="Georgia" panose="02040502050405020303" pitchFamily="18" charset="0"/>
              </a:rPr>
              <a:t>BaseClass</a:t>
            </a:r>
            <a:endParaRPr lang="ru-RU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endParaRPr lang="en-US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where T : </a:t>
            </a:r>
            <a:r>
              <a:rPr lang="en-US" sz="1200" b="1" dirty="0" err="1">
                <a:highlight>
                  <a:schemeClr val="lt2"/>
                </a:highlight>
                <a:latin typeface="Georgia" panose="02040502050405020303" pitchFamily="18" charset="0"/>
              </a:rPr>
              <a:t>IUnique</a:t>
            </a:r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– 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где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T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 должен реализовывать </a:t>
            </a:r>
            <a:r>
              <a:rPr lang="en-US" sz="1200" b="1" dirty="0" err="1">
                <a:highlight>
                  <a:schemeClr val="lt2"/>
                </a:highlight>
                <a:latin typeface="Georgia" panose="02040502050405020303" pitchFamily="18" charset="0"/>
              </a:rPr>
              <a:t>IUnique</a:t>
            </a:r>
            <a:r>
              <a:rPr lang="uk-UA" sz="1200" dirty="0">
                <a:highlight>
                  <a:schemeClr val="lt2"/>
                </a:highlight>
                <a:latin typeface="Georgia" panose="02040502050405020303" pitchFamily="18" charset="0"/>
              </a:rPr>
              <a:t> </a:t>
            </a:r>
            <a:r>
              <a:rPr lang="uk-UA" sz="1200" dirty="0" err="1">
                <a:highlight>
                  <a:schemeClr val="lt2"/>
                </a:highlight>
                <a:latin typeface="Georgia" panose="02040502050405020303" pitchFamily="18" charset="0"/>
              </a:rPr>
              <a:t>интерфейс</a:t>
            </a:r>
            <a:endParaRPr lang="ru-RU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endParaRPr lang="en-US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where T : U 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- где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T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 должен быть в иерархии с типом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U</a:t>
            </a:r>
          </a:p>
          <a:p>
            <a:pPr lvl="0"/>
            <a:endParaRPr lang="ru-RU" sz="1200" dirty="0">
              <a:highlight>
                <a:schemeClr val="lt2"/>
              </a:highlight>
              <a:latin typeface="Georgia" panose="02040502050405020303" pitchFamily="18" charset="0"/>
            </a:endParaRPr>
          </a:p>
          <a:p>
            <a:pPr lvl="0"/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where T : </a:t>
            </a:r>
            <a:r>
              <a:rPr lang="en-US" sz="1200" b="1" dirty="0" err="1">
                <a:highlight>
                  <a:schemeClr val="lt2"/>
                </a:highlight>
                <a:latin typeface="Georgia" panose="02040502050405020303" pitchFamily="18" charset="0"/>
              </a:rPr>
              <a:t>notnull</a:t>
            </a:r>
            <a:r>
              <a:rPr lang="en-US" sz="1200" b="1" dirty="0">
                <a:highlight>
                  <a:schemeClr val="lt2"/>
                </a:highlight>
                <a:latin typeface="Georgia" panose="02040502050405020303" pitchFamily="18" charset="0"/>
              </a:rPr>
              <a:t>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– </a:t>
            </a:r>
            <a:r>
              <a:rPr lang="ru-RU" sz="1200" dirty="0">
                <a:highlight>
                  <a:schemeClr val="lt2"/>
                </a:highlight>
                <a:latin typeface="Georgia" panose="02040502050405020303" pitchFamily="18" charset="0"/>
              </a:rPr>
              <a:t>с версии </a:t>
            </a:r>
            <a:r>
              <a:rPr lang="en-US" sz="1200" dirty="0">
                <a:highlight>
                  <a:schemeClr val="lt2"/>
                </a:highlight>
                <a:latin typeface="Georgia" panose="02040502050405020303" pitchFamily="18" charset="0"/>
              </a:rPr>
              <a:t>C# 8.0</a:t>
            </a:r>
          </a:p>
          <a:p>
            <a:pPr lvl="0"/>
            <a:endParaRPr sz="1200" dirty="0">
              <a:solidFill>
                <a:schemeClr val="bg2"/>
              </a:solidFill>
              <a:highlight>
                <a:schemeClr val="lt2"/>
              </a:highlight>
              <a:latin typeface="Georgia" panose="02040502050405020303" pitchFamily="18" charset="0"/>
            </a:endParaRPr>
          </a:p>
        </p:txBody>
      </p:sp>
      <p:sp>
        <p:nvSpPr>
          <p:cNvPr id="8" name="Google Shape;185;p24">
            <a:extLst>
              <a:ext uri="{FF2B5EF4-FFF2-40B4-BE49-F238E27FC236}">
                <a16:creationId xmlns:a16="http://schemas.microsoft.com/office/drawing/2014/main" id="{10E53756-134C-4EAA-9362-01E5B13A06CD}"/>
              </a:ext>
            </a:extLst>
          </p:cNvPr>
          <p:cNvSpPr txBox="1"/>
          <p:nvPr/>
        </p:nvSpPr>
        <p:spPr>
          <a:xfrm>
            <a:off x="840297" y="4712643"/>
            <a:ext cx="806273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bg2"/>
                </a:solidFill>
                <a:highlight>
                  <a:schemeClr val="lt2"/>
                </a:highlight>
                <a:latin typeface="Georgia" panose="02040502050405020303" pitchFamily="18" charset="0"/>
              </a:rPr>
              <a:t>Более подробно об ограничениях мы поговорим на следующем уроке</a:t>
            </a:r>
            <a:endParaRPr sz="1600" b="1" dirty="0">
              <a:solidFill>
                <a:schemeClr val="bg2"/>
              </a:solidFill>
              <a:highlight>
                <a:schemeClr val="lt2"/>
              </a:highlight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54A76-DCF1-4AB0-954C-0E6DC1DE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53" y="1234783"/>
            <a:ext cx="3075698" cy="33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1705349" y="497634"/>
            <a:ext cx="7038183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Домашнее задание</a:t>
            </a:r>
            <a:r>
              <a:rPr lang="ru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Ш</a:t>
            </a:r>
            <a:r>
              <a:rPr lang="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аг 1</a:t>
            </a:r>
            <a:r>
              <a:rPr lang="en-US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Написать реализацию интерфейса IStudent, например </a:t>
            </a:r>
            <a:r>
              <a:rPr lang="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ALevelStudent </a:t>
            </a:r>
            <a:r>
              <a:rPr lang="ru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и классы </a:t>
            </a:r>
            <a:r>
              <a:rPr lang="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Euro </a:t>
            </a:r>
            <a:r>
              <a:rPr lang="ru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и  </a:t>
            </a:r>
            <a:r>
              <a:rPr lang="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Dollar </a:t>
            </a:r>
            <a:r>
              <a:rPr lang="ru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в которых переопределить метод </a:t>
            </a:r>
            <a:r>
              <a:rPr lang="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ToString</a:t>
            </a:r>
            <a:r>
              <a:rPr lang="ru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 который будет выводить деньги в </a:t>
            </a:r>
            <a:r>
              <a:rPr lang="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$</a:t>
            </a:r>
            <a:r>
              <a:rPr lang="ru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 или </a:t>
            </a:r>
            <a:r>
              <a:rPr lang="ru" b="1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€ валюте</a:t>
            </a:r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. В функции </a:t>
            </a:r>
            <a:r>
              <a:rPr lang="ru" b="1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Main </a:t>
            </a:r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создать два студента </a:t>
            </a:r>
            <a:r>
              <a:rPr lang="ru" b="1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ALevelStudent </a:t>
            </a:r>
            <a:r>
              <a:rPr lang="ru" dirty="0"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класса</a:t>
            </a:r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202124"/>
              </a:solidFill>
              <a:highlight>
                <a:schemeClr val="lt2"/>
              </a:highlight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02124"/>
              </a:solidFill>
              <a:highlight>
                <a:schemeClr val="lt2"/>
              </a:highlight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lvl="0"/>
            <a:r>
              <a:rPr lang="ru-RU" b="1" dirty="0"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Ш</a:t>
            </a:r>
            <a:r>
              <a:rPr lang="ru" b="1" dirty="0"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аг </a:t>
            </a:r>
            <a:r>
              <a:rPr lang="en-US" b="1" dirty="0"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2: </a:t>
            </a:r>
          </a:p>
          <a:p>
            <a:pPr lvl="0"/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У 1-го студента метод </a:t>
            </a:r>
            <a:r>
              <a:rPr lang="ru" b="1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GetMoney должен </a:t>
            </a:r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возвращает </a:t>
            </a:r>
            <a:r>
              <a:rPr lang="ru" b="1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Euro объект.</a:t>
            </a:r>
            <a:endParaRPr b="1" dirty="0">
              <a:solidFill>
                <a:srgbClr val="202124"/>
              </a:solidFill>
              <a:highlight>
                <a:schemeClr val="lt2"/>
              </a:highlight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У 2-го студента метод </a:t>
            </a:r>
            <a:r>
              <a:rPr lang="ru" b="1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GetMoney должен </a:t>
            </a:r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возвращает </a:t>
            </a:r>
            <a:r>
              <a:rPr lang="ru" b="1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Dollar объект</a:t>
            </a:r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202124"/>
              </a:solidFill>
              <a:highlight>
                <a:schemeClr val="lt2"/>
              </a:highlight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rgbClr val="202124"/>
              </a:solidFill>
              <a:highlight>
                <a:schemeClr val="lt2"/>
              </a:highlight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lvl="0"/>
            <a:r>
              <a:rPr lang="ru-RU" b="1" dirty="0"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Ш</a:t>
            </a:r>
            <a:r>
              <a:rPr lang="ru" b="1" dirty="0"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аг </a:t>
            </a:r>
            <a:r>
              <a:rPr lang="en-US" b="1" dirty="0"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3:</a:t>
            </a:r>
          </a:p>
          <a:p>
            <a:pPr lvl="0"/>
            <a:r>
              <a:rPr lang="ru" dirty="0">
                <a:solidFill>
                  <a:srgbClr val="202124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Вывести в консоль деньги каждого студента.</a:t>
            </a:r>
            <a:endParaRPr dirty="0">
              <a:solidFill>
                <a:srgbClr val="202124"/>
              </a:solidFill>
              <a:highlight>
                <a:schemeClr val="lt2"/>
              </a:highlight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24" y="3817474"/>
            <a:ext cx="2909350" cy="1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4294967295"/>
          </p:nvPr>
        </p:nvSpPr>
        <p:spPr>
          <a:xfrm>
            <a:off x="887828" y="1182750"/>
            <a:ext cx="76974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 b="1" dirty="0">
                <a:latin typeface="Raleway"/>
                <a:ea typeface="Raleway"/>
                <a:cs typeface="Raleway"/>
                <a:sym typeface="Raleway"/>
              </a:rPr>
              <a:t>Литература для самообразования </a:t>
            </a:r>
            <a:endParaRPr sz="3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657750" y="1941450"/>
            <a:ext cx="6483000" cy="131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Raleway"/>
              <a:buChar char="●"/>
            </a:pPr>
            <a:r>
              <a:rPr lang="ru" u="sng" dirty="0">
                <a:solidFill>
                  <a:schemeClr val="hlink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  <a:hlinkClick r:id="rId3"/>
              </a:rPr>
              <a:t>Классный видос об обобщениях</a:t>
            </a:r>
            <a:endParaRPr dirty="0">
              <a:solidFill>
                <a:srgbClr val="333333"/>
              </a:solidFill>
              <a:highlight>
                <a:schemeClr val="lt2"/>
              </a:highlight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aleway"/>
              <a:buChar char="●"/>
            </a:pPr>
            <a:r>
              <a:rPr lang="en-US" u="sng" dirty="0">
                <a:solidFill>
                  <a:schemeClr val="hlink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  <a:hlinkClick r:id="rId4"/>
              </a:rPr>
              <a:t>M</a:t>
            </a:r>
            <a:r>
              <a:rPr lang="ru" u="sng" dirty="0">
                <a:solidFill>
                  <a:schemeClr val="hlink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  <a:hlinkClick r:id="rId4"/>
              </a:rPr>
              <a:t>etanit</a:t>
            </a:r>
            <a:r>
              <a:rPr lang="ru" u="sng" dirty="0">
                <a:solidFill>
                  <a:schemeClr val="hlink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 – </a:t>
            </a:r>
            <a:r>
              <a:rPr lang="ru-RU" u="sng" dirty="0">
                <a:solidFill>
                  <a:schemeClr val="hlink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можно почитать об обобщениях в интернете</a:t>
            </a:r>
            <a:endParaRPr dirty="0">
              <a:solidFill>
                <a:srgbClr val="333333"/>
              </a:solidFill>
              <a:highlight>
                <a:schemeClr val="lt2"/>
              </a:highlight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Raleway"/>
              <a:buChar char="●"/>
            </a:pPr>
            <a:r>
              <a:rPr lang="ru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C# &amp; the .NET Platform </a:t>
            </a:r>
            <a:r>
              <a:rPr lang="ru" dirty="0">
                <a:solidFill>
                  <a:schemeClr val="dk2"/>
                </a:solidFill>
                <a:latin typeface="Georgia" panose="02040502050405020303" pitchFamily="18" charset="0"/>
                <a:ea typeface="Raleway"/>
                <a:cs typeface="Raleway"/>
                <a:sym typeface="Raleway"/>
              </a:rPr>
              <a:t>by </a:t>
            </a:r>
            <a:r>
              <a:rPr lang="ru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Andrew Troelsen</a:t>
            </a:r>
            <a:r>
              <a:rPr lang="ru" dirty="0">
                <a:solidFill>
                  <a:srgbClr val="333333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 -</a:t>
            </a:r>
            <a:r>
              <a:rPr lang="ru" sz="1500" dirty="0">
                <a:solidFill>
                  <a:srgbClr val="333333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 </a:t>
            </a:r>
            <a:r>
              <a:rPr lang="ru" sz="1300" dirty="0">
                <a:solidFill>
                  <a:schemeClr val="dk2"/>
                </a:solidFill>
                <a:highlight>
                  <a:schemeClr val="lt2"/>
                </a:highlight>
                <a:latin typeface="Georgia" panose="02040502050405020303" pitchFamily="18" charset="0"/>
                <a:ea typeface="Raleway"/>
                <a:cs typeface="Raleway"/>
                <a:sym typeface="Raleway"/>
              </a:rPr>
              <a:t>Глава 10. Обобщения</a:t>
            </a:r>
            <a:endParaRPr sz="1700" dirty="0">
              <a:solidFill>
                <a:schemeClr val="dk2"/>
              </a:solidFill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●"/>
            </a:pPr>
            <a:r>
              <a:rPr lang="ru" sz="1350" u="sng" dirty="0">
                <a:solidFill>
                  <a:schemeClr val="hlink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  <a:hlinkClick r:id="rId5"/>
              </a:rPr>
              <a:t>Generic classes and methods</a:t>
            </a:r>
            <a:endParaRPr u="sng" dirty="0">
              <a:solidFill>
                <a:schemeClr val="accent1"/>
              </a:solidFill>
              <a:latin typeface="Georgia" panose="02040502050405020303" pitchFamily="18" charset="0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2627275" y="1643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4294967295"/>
          </p:nvPr>
        </p:nvSpPr>
        <p:spPr>
          <a:xfrm>
            <a:off x="1050600" y="2098049"/>
            <a:ext cx="76974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 b="1">
                <a:latin typeface="Raleway"/>
                <a:ea typeface="Raleway"/>
                <a:cs typeface="Raleway"/>
                <a:sym typeface="Raleway"/>
              </a:rPr>
              <a:t>Спасибо за внимание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063376" y="1023983"/>
            <a:ext cx="5617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 dirty="0">
                <a:solidFill>
                  <a:schemeClr val="accent2">
                    <a:lumMod val="50000"/>
                  </a:schemeClr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Немного истории и определений об обобщениях</a:t>
            </a:r>
            <a:endParaRPr sz="1700" b="1" dirty="0">
              <a:solidFill>
                <a:schemeClr val="accent2">
                  <a:lumMod val="50000"/>
                </a:schemeClr>
              </a:solidFill>
              <a:highlight>
                <a:schemeClr val="lt2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23550" y="1642950"/>
            <a:ext cx="78798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Обобщение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- это переменный тип данных которым манипулирует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класс, структуры, интерфейс, делегат, метод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в момент написания кода.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b="1"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(</a:t>
            </a:r>
            <a:r>
              <a:rPr lang="ru-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Заметка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: Обобщения всегда работают в момент компиляции НЕ RunTime)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. 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Этот механизм появился в версии .NET 2.0 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До обобщений в .NET и в частности в C# была работа с упаковкой в тип object и люди “как то” с болью жили.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775" y="3341675"/>
            <a:ext cx="2897844" cy="16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273322" y="1340758"/>
            <a:ext cx="51259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Для начала рассмотрим старый подход написания кода без обобщений.</a:t>
            </a:r>
          </a:p>
          <a:p>
            <a:pPr lvl="0"/>
            <a:endParaRPr lang="ru"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lvl="0"/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На 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простом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примере </a:t>
            </a:r>
            <a:r>
              <a:rPr lang="uk-UA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м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ы видим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class Account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с свойствами одно из которых, </a:t>
            </a:r>
            <a:r>
              <a:rPr lang="en-US" b="1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Id</a:t>
            </a:r>
            <a:r>
              <a:rPr lang="en-US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, 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имеет тип </a:t>
            </a:r>
            <a:r>
              <a:rPr lang="en-US" b="1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object</a:t>
            </a:r>
            <a:r>
              <a:rPr lang="ru-RU" b="1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.</a:t>
            </a:r>
            <a:endParaRPr lang="en-US" b="1" dirty="0">
              <a:solidFill>
                <a:schemeClr val="bg2"/>
              </a:solidFill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lvl="0"/>
            <a:endParaRPr lang="ru-RU" b="1" dirty="0">
              <a:solidFill>
                <a:schemeClr val="bg2"/>
              </a:solidFill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lvl="0"/>
            <a:r>
              <a:rPr lang="uk-UA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Так же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у нас есть 2 аккаунта 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созданные в функции </a:t>
            </a:r>
            <a:r>
              <a:rPr lang="en-US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Main.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650" y="4446150"/>
            <a:ext cx="34766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300" y="577475"/>
            <a:ext cx="3651525" cy="44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111070" y="4109392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Вывод в консоль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3322" y="3347321"/>
            <a:ext cx="512597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Вопрос ВСЕМ, где в данном коде упаковка ?</a:t>
            </a:r>
            <a:endParaRPr sz="1800" b="1" dirty="0">
              <a:solidFill>
                <a:schemeClr val="bg2"/>
              </a:solidFill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13" y="529038"/>
            <a:ext cx="1102950" cy="60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2227625" y="7299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СТАРЫЙ ПОДХОД</a:t>
            </a:r>
            <a:endParaRPr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367798" y="1179367"/>
            <a:ext cx="50175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Пример обобщений в коде.</a:t>
            </a:r>
            <a:b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</a:b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На примере можем видеть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class Account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у которого есть некая конструкция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&lt;T&gt;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- это и есть обобщение.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В скобочках может быть что угодно, но есть договоренности называть это большими буквами, например </a:t>
            </a:r>
            <a:r>
              <a:rPr lang="en-US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T, U, P 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соответственно</a:t>
            </a:r>
            <a:r>
              <a:rPr lang="en-US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&lt;T&gt; &lt;U&gt; &lt;P&gt;.</a:t>
            </a:r>
            <a:endParaRPr b="1"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lvl="0"/>
            <a:r>
              <a:rPr lang="uk-UA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В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момент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компиляции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определяется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тип объекта которые мы передаем при создании какого либо аккаунта.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В примере у нас есть 2 аккаунта первый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Binance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аккаунт у которого Id поле является типом int и аккаунт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Alpha Bank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у которого Id поле это тип string.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125" y="680875"/>
            <a:ext cx="3340925" cy="44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586" y="4595657"/>
            <a:ext cx="34766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585548" y="4293749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Вывод в консоль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440650" y="6808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НОВЫЙ ПОДХОД</a:t>
            </a:r>
            <a:endParaRPr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201436" y="1833101"/>
            <a:ext cx="444005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Так а что ввели в язык функционал обобщений только лишь чтобы уменьшить количество упаков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о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к ? </a:t>
            </a:r>
            <a:b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</a:b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- Нет не только, 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но да, количество упаковок будет меньше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.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874" y="587000"/>
            <a:ext cx="1102950" cy="60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174" y="621000"/>
            <a:ext cx="1102950" cy="60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874" y="621000"/>
            <a:ext cx="1102950" cy="60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199" y="621000"/>
            <a:ext cx="1102950" cy="60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88169"/>
            <a:ext cx="4381177" cy="376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2257225" y="629050"/>
            <a:ext cx="5692048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А что если мы пишем функцию которая принимает аккаунт ?</a:t>
            </a:r>
            <a:endParaRPr sz="1500" dirty="0">
              <a:solidFill>
                <a:schemeClr val="bg2"/>
              </a:solidFill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5" y="1644875"/>
            <a:ext cx="3717607" cy="34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82" y="1644875"/>
            <a:ext cx="3721170" cy="349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439988" y="1074628"/>
            <a:ext cx="4640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Ой, не угадали в какой тип кастить и все упало с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Invalid</a:t>
            </a:r>
            <a:r>
              <a:rPr lang="en-US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Cast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Exception</a:t>
            </a:r>
            <a:endParaRPr b="1"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825863" y="1244675"/>
            <a:ext cx="46401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Код написан и компилируется 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22" y="1408309"/>
            <a:ext cx="3056899" cy="361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2449525" y="573165"/>
            <a:ext cx="483646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Ну обобщения нам помогли теперь все гуд работает.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- Но о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на же работает только с</a:t>
            </a:r>
            <a:r>
              <a:rPr lang="ru-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Account&lt;int&gt; </a:t>
            </a:r>
            <a:endParaRPr lang="ru" b="1"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675" y="2231375"/>
            <a:ext cx="4325175" cy="27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524188" y="18311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Наш приз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778645" y="525475"/>
            <a:ext cx="788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А теперь я хочу чтобы моя функция принимала не только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Account&lt;int&gt;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но и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Account&lt;string&gt;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что на это скажешь ?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615082" y="135824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Перегрузка функции 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-123619" y="1257726"/>
            <a:ext cx="474338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Добавим обобщение на функцию </a:t>
            </a:r>
            <a:r>
              <a:rPr lang="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AcceptAccount </a:t>
            </a:r>
            <a:r>
              <a:rPr lang="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чтобы она работала со всеми аккаунтами.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31" y="1828946"/>
            <a:ext cx="2542500" cy="331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385" y="1758444"/>
            <a:ext cx="2492701" cy="3385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607" y="3486223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4;p21">
            <a:extLst>
              <a:ext uri="{FF2B5EF4-FFF2-40B4-BE49-F238E27FC236}">
                <a16:creationId xmlns:a16="http://schemas.microsoft.com/office/drawing/2014/main" id="{EA8E437D-E2CA-4D71-986C-4CFCFE5E4D76}"/>
              </a:ext>
            </a:extLst>
          </p:cNvPr>
          <p:cNvSpPr txBox="1"/>
          <p:nvPr/>
        </p:nvSpPr>
        <p:spPr>
          <a:xfrm>
            <a:off x="3630422" y="2338566"/>
            <a:ext cx="242895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Не путать эти два </a:t>
            </a:r>
            <a:r>
              <a:rPr lang="ru-RU" b="1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АБСОЛЮТНО</a:t>
            </a:r>
            <a:r>
              <a:rPr lang="ru-RU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 разные понятия</a:t>
            </a:r>
            <a:endParaRPr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2553263" y="658675"/>
            <a:ext cx="4743737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А что мы можем </a:t>
            </a:r>
            <a:r>
              <a:rPr lang="ru-RU" sz="1600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обобщать </a:t>
            </a:r>
            <a:r>
              <a:rPr lang="ru" sz="1600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?</a:t>
            </a:r>
            <a:br>
              <a:rPr lang="ru" sz="1600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</a:br>
            <a:r>
              <a:rPr lang="ru" sz="1600" dirty="0">
                <a:solidFill>
                  <a:schemeClr val="bg2"/>
                </a:solidFill>
                <a:latin typeface="Georgia" panose="02040502050405020303" pitchFamily="18" charset="0"/>
                <a:ea typeface="Lato"/>
                <a:cs typeface="Lato"/>
                <a:sym typeface="Lato"/>
              </a:rPr>
              <a:t>- Да все что угодно </a:t>
            </a:r>
            <a:endParaRPr sz="1600" dirty="0">
              <a:solidFill>
                <a:schemeClr val="bg2"/>
              </a:solidFill>
              <a:latin typeface="Georgia" panose="02040502050405020303" pitchFamily="18" charset="0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323" y="1335775"/>
            <a:ext cx="37338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83" y="1335775"/>
            <a:ext cx="28098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323" y="1881513"/>
            <a:ext cx="3733800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8086" y="1335775"/>
            <a:ext cx="2016332" cy="91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105" y="2631042"/>
            <a:ext cx="2809875" cy="10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9324" y="2631042"/>
            <a:ext cx="3733800" cy="2496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484" y="3725759"/>
            <a:ext cx="2809875" cy="1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594</Words>
  <Application>Microsoft Office PowerPoint</Application>
  <PresentationFormat>On-screen Show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Georgia</vt:lpstr>
      <vt:lpstr>Raleway</vt:lpstr>
      <vt:lpstr>Lato</vt:lpstr>
      <vt:lpstr>Arial</vt:lpstr>
      <vt:lpstr>Streamline</vt:lpstr>
      <vt:lpstr>Обобщения в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Обобщения в C#</dc:title>
  <cp:lastModifiedBy>Varvashenko, Vladyslav (Contractor)</cp:lastModifiedBy>
  <cp:revision>31</cp:revision>
  <dcterms:modified xsi:type="dcterms:W3CDTF">2021-12-06T14:57:51Z</dcterms:modified>
</cp:coreProperties>
</file>