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68" r:id="rId2"/>
    <p:sldId id="2801" r:id="rId3"/>
    <p:sldId id="1880" r:id="rId4"/>
    <p:sldId id="1884" r:id="rId5"/>
    <p:sldId id="2802" r:id="rId6"/>
    <p:sldId id="2804" r:id="rId7"/>
    <p:sldId id="2806" r:id="rId8"/>
    <p:sldId id="2807" r:id="rId9"/>
    <p:sldId id="1881" r:id="rId10"/>
    <p:sldId id="1885" r:id="rId11"/>
    <p:sldId id="1882" r:id="rId12"/>
    <p:sldId id="1886" r:id="rId13"/>
    <p:sldId id="2808" r:id="rId14"/>
    <p:sldId id="1574" r:id="rId15"/>
    <p:sldId id="2803" r:id="rId16"/>
    <p:sldId id="28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15B2A"/>
    <a:srgbClr val="A49DCA"/>
    <a:srgbClr val="000000"/>
    <a:srgbClr val="FFFFFF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926" autoAdjust="0"/>
    <p:restoredTop sz="92103" autoAdjust="0"/>
  </p:normalViewPr>
  <p:slideViewPr>
    <p:cSldViewPr snapToGrid="0">
      <p:cViewPr varScale="1">
        <p:scale>
          <a:sx n="100" d="100"/>
          <a:sy n="100" d="100"/>
        </p:scale>
        <p:origin x="192" y="96"/>
      </p:cViewPr>
      <p:guideLst>
        <p:guide orient="horz" pos="3336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52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12285D-B62D-0345-9A0E-5D91D31CA9B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049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5/2/2019 2:06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75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828799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828799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1980410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258097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3258097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09708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687395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4687395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39006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2772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7057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4008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BF7881-8D09-4F22-B10B-0916A242A2CD}"/>
              </a:ext>
            </a:extLst>
          </p:cNvPr>
          <p:cNvGrpSpPr/>
          <p:nvPr userDrawn="1"/>
        </p:nvGrpSpPr>
        <p:grpSpPr bwMode="ltGray">
          <a:xfrm>
            <a:off x="6256117" y="-21839"/>
            <a:ext cx="5932086" cy="6890047"/>
            <a:chOff x="6256117" y="-21839"/>
            <a:chExt cx="5932086" cy="68900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B1D67C-D600-4009-9F96-DBD9F692B67A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89ED409-83AE-42D1-A29E-F5ACE1D5379C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47E83EE-C7AB-4851-AC1F-A2E965DE8A4F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17874BE-F982-46B6-83B3-569DB8A26C11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72B84FE-1FBD-4DB0-A1BB-1D393BABFD96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0612185-AF46-47F9-B984-65C416463817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F4FE628-8992-4D3C-9177-54650A419B37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EB1F0C1-51BC-433D-B643-499296AD9EB3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F95DA3E-A7A9-4898-8537-3057A04A80B1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0885F40-F98C-4749-AF50-8D882201C7B2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DF4BDA5-0196-465B-9592-AD537FCE4B9C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C953882-CF21-4072-808A-AFC6C6427081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4ACD3F6-35BF-4463-9A90-5F5B9025D6D9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E0228F-415B-4662-977D-90C5D263A103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BA85FE8-C6CE-42AD-9924-C426CEBA2C51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0FBB4D3-1D1C-41F7-856E-89287C5609D1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F5EE762-48D4-46D8-8ECD-7595053F7D6E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02528A-0204-4F83-A3CC-B19E5ED41C75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E694A-2FDE-4ED0-B17A-283BAEEEBC3F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014F876-92BB-450A-A3A6-EB7B6C2CB558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AFE4E51-6693-4C7C-9EE7-633EA9AAA2AC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22550D5-A578-4C33-B405-092D50801565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C88A0-A89F-42B9-B5E5-623E0E0D7555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4AD7328-AEE6-43BE-8744-DE52D5F8CC2E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0DC1356-0D84-4394-B0FF-A91903B8585E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CA4391C-EE34-4D39-AC03-6D3272F213DC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83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738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4008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867548-8B9A-436D-9AB6-D7EA0AC78267}"/>
              </a:ext>
            </a:extLst>
          </p:cNvPr>
          <p:cNvGrpSpPr/>
          <p:nvPr userDrawn="1"/>
        </p:nvGrpSpPr>
        <p:grpSpPr bwMode="ltGray">
          <a:xfrm>
            <a:off x="6256117" y="-21839"/>
            <a:ext cx="5932086" cy="6890047"/>
            <a:chOff x="6256117" y="-21839"/>
            <a:chExt cx="5932086" cy="68900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98AA2D-C933-41C0-B3A0-5E1B5429C617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E45CCA4-1611-4A15-8D76-0CD4304233D4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BB20432D-F3B6-4212-B616-45AD62D0A8BA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CB285A8-E7EF-4B70-8B71-2D09BE26853D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D552378-B8A4-40F9-8A64-367F9EC304F0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DED4FF8-FEAE-4CC0-8F5B-9FC2B47E5700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54DD2AD2-299E-4049-881B-2BC838B6DB02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430A103C-9EC8-479D-9AEA-2FA30D0B6831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F762A67-8800-4EDC-ACA0-235237807007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0C1E21E3-4EFA-46DB-B62D-888B912FEC30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C90FB2C-AED4-45EF-B005-A6F9315E6638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9EFEACE-63D5-4DE9-AE7A-022D10CBBAD4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83FC86B-2504-437F-9155-736D3776FBC0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BE281D9-0C46-4685-8A97-79D102C868ED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B982782-C326-41A6-88DF-60D0069AAC11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69C78E5-CDD7-45AD-9FAC-A193057F2551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5E678CA-56AB-4822-8F79-1B384711F464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4D454C8-0C5D-4654-B977-447674D5459E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FD26513-923A-4E4E-88AB-484CF7F390D1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5F3DAB6-E46E-498F-AC8D-245DB12E86FA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FF22795-13BD-4A36-8B98-FAE4B2B95679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6E68192-BBC2-4E66-BC2E-A6F5E839A4EC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74CE4AB-E3EC-4485-A9DB-D3875DE15509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8D9197E-BD70-40A3-872D-2F635C47602A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A35C218-6C8E-4E07-9EA7-15A37B43AD66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47F6A62-B1EC-420D-A385-9A9A03966E95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849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093203"/>
            <a:ext cx="5865571" cy="764797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76075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6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81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9" r:id="rId24"/>
    <p:sldLayoutId id="2147483678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83" r:id="rId31"/>
    <p:sldLayoutId id="2147483684" r:id="rId32"/>
    <p:sldLayoutId id="2147483685" r:id="rId33"/>
    <p:sldLayoutId id="2147483686" r:id="rId3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ralsight.com/courses/csv-data-powershell" TargetMode="External"/><Relationship Id="rId7" Type="http://schemas.openxmlformats.org/officeDocument/2006/relationships/image" Target="../media/image22.png"/><Relationship Id="rId2" Type="http://schemas.openxmlformats.org/officeDocument/2006/relationships/hyperlink" Target="https://www.pluralsight.com/courses/powershell-office-365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powershell.org/" TargetMode="External"/><Relationship Id="rId5" Type="http://schemas.openxmlformats.org/officeDocument/2006/relationships/hyperlink" Target="https://devblogs.microsoft.com/scripting/" TargetMode="External"/><Relationship Id="rId4" Type="http://schemas.openxmlformats.org/officeDocument/2006/relationships/hyperlink" Target="https://www.pluralsight.com/courses/reporting-powershell-enhanced-html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@vladcatrinescu https://absolute-sharepoint.com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4"/>
          </p:nvPr>
        </p:nvSpPr>
        <p:spPr>
          <a:xfrm>
            <a:off x="2838075" y="5297609"/>
            <a:ext cx="6038989" cy="190400"/>
          </a:xfrm>
        </p:spPr>
        <p:txBody>
          <a:bodyPr/>
          <a:lstStyle/>
          <a:p>
            <a:r>
              <a:rPr lang="en-US" dirty="0"/>
              <a:t>Product Evangelist @VALOINTRANET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Vlad Catrinescu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Five PowerShell reports every Office 365 admin needs to have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A8EC5AA-DC7A-4319-BEFD-9EFA99035C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8472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3FF191-55A9-421F-85A4-53CA6269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769441"/>
          </a:xfrm>
        </p:spPr>
        <p:txBody>
          <a:bodyPr/>
          <a:lstStyle/>
          <a:p>
            <a:r>
              <a:rPr lang="en-US" sz="5000" dirty="0"/>
              <a:t>Fact Sheet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72676-1154-437A-83B3-5E253DEEFC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7481"/>
            <a:ext cx="6892925" cy="677108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>
                <a:solidFill>
                  <a:schemeClr val="accent1"/>
                </a:solidFill>
              </a:rPr>
              <a:t>Business Need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BE1D69-08AD-48FD-BDA6-6DF30D202B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48576" y="1437481"/>
            <a:ext cx="3953418" cy="677108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>
                <a:solidFill>
                  <a:schemeClr val="accent1"/>
                </a:solidFill>
              </a:rPr>
              <a:t>Modules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3B244-AFF1-4B9D-AE3E-2CD6E1FA6463}"/>
              </a:ext>
            </a:extLst>
          </p:cNvPr>
          <p:cNvSpPr txBox="1"/>
          <p:nvPr/>
        </p:nvSpPr>
        <p:spPr>
          <a:xfrm>
            <a:off x="579459" y="2521058"/>
            <a:ext cx="6178551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By default, any user can create Office 365 groups without approval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When users delete a group, administrators are not notified. Administrators only have 30 days to restore the group.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With the new Self-Service mode, it is easy for groups to remain orphaned or become inactive</a:t>
            </a:r>
          </a:p>
        </p:txBody>
      </p:sp>
      <p:pic>
        <p:nvPicPr>
          <p:cNvPr id="14" name="Picture 4" descr="Image result for exchange logo">
            <a:extLst>
              <a:ext uri="{FF2B5EF4-FFF2-40B4-BE49-F238E27FC236}">
                <a16:creationId xmlns:a16="http://schemas.microsoft.com/office/drawing/2014/main" id="{27FB2429-EC12-45F9-ADA8-0F460D2CE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89" y="2606040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D5ADFCA-8C0E-4F67-9A9A-3E92ECEB0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9130" y="2709307"/>
            <a:ext cx="1633411" cy="164592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9FEC719-1753-4AF5-9E70-11AEEBABFD13}"/>
              </a:ext>
            </a:extLst>
          </p:cNvPr>
          <p:cNvSpPr/>
          <p:nvPr/>
        </p:nvSpPr>
        <p:spPr>
          <a:xfrm>
            <a:off x="7995845" y="4507468"/>
            <a:ext cx="3616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72C6"/>
                </a:solidFill>
                <a:latin typeface="Segoe UI" panose="020B0502040204020203" pitchFamily="34" charset="0"/>
              </a:rPr>
              <a:t>EnhancedHTML2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1242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B332E7-8332-40F2-9738-9ADBF41F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Profile Completeness Report</a:t>
            </a:r>
          </a:p>
        </p:txBody>
      </p:sp>
    </p:spTree>
    <p:extLst>
      <p:ext uri="{BB962C8B-B14F-4D97-AF65-F5344CB8AC3E}">
        <p14:creationId xmlns:p14="http://schemas.microsoft.com/office/powerpoint/2010/main" val="2446752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3FF191-55A9-421F-85A4-53CA6269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769441"/>
          </a:xfrm>
        </p:spPr>
        <p:txBody>
          <a:bodyPr/>
          <a:lstStyle/>
          <a:p>
            <a:r>
              <a:rPr lang="en-US" sz="5000" dirty="0"/>
              <a:t>Fact Sheet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72676-1154-437A-83B3-5E253DEEFC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7481"/>
            <a:ext cx="6892925" cy="677108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>
                <a:solidFill>
                  <a:schemeClr val="accent1"/>
                </a:solidFill>
              </a:rPr>
              <a:t>Business Need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BE1D69-08AD-48FD-BDA6-6DF30D202B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48576" y="1437481"/>
            <a:ext cx="3953418" cy="677108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>
                <a:solidFill>
                  <a:schemeClr val="accent1"/>
                </a:solidFill>
              </a:rPr>
              <a:t>Modules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3B244-AFF1-4B9D-AE3E-2CD6E1FA6463}"/>
              </a:ext>
            </a:extLst>
          </p:cNvPr>
          <p:cNvSpPr txBox="1"/>
          <p:nvPr/>
        </p:nvSpPr>
        <p:spPr>
          <a:xfrm>
            <a:off x="574158" y="2476500"/>
            <a:ext cx="6178551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Multiple Office 365 experiences depend on the completeness of the User Profile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Workflows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Org Charts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People Directory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There are no Microsoft reports to see what user is missing what inside your organization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Only 3</a:t>
            </a:r>
            <a:r>
              <a:rPr lang="en-US" sz="2400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rd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Party Tools available</a:t>
            </a:r>
          </a:p>
        </p:txBody>
      </p:sp>
      <p:pic>
        <p:nvPicPr>
          <p:cNvPr id="3076" name="Picture 4" descr="Image result for exchange logo">
            <a:extLst>
              <a:ext uri="{FF2B5EF4-FFF2-40B4-BE49-F238E27FC236}">
                <a16:creationId xmlns:a16="http://schemas.microsoft.com/office/drawing/2014/main" id="{B48669E1-3DCF-478F-ABDA-E31037861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294" y="2143125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CFCEAA8-931C-4B87-BFB6-6D475EBE5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5335" y="2246392"/>
            <a:ext cx="1633411" cy="1645920"/>
          </a:xfrm>
          <a:prstGeom prst="rect">
            <a:avLst/>
          </a:prstGeom>
        </p:spPr>
      </p:pic>
      <p:pic>
        <p:nvPicPr>
          <p:cNvPr id="4100" name="Picture 4" descr="https://raw.githubusercontent.com/pnp/media/master/optimized/pnp-projects/blue/png/pnp-powershell-300.png">
            <a:extLst>
              <a:ext uri="{FF2B5EF4-FFF2-40B4-BE49-F238E27FC236}">
                <a16:creationId xmlns:a16="http://schemas.microsoft.com/office/drawing/2014/main" id="{5913F8EE-7EE5-4690-BEB9-9C38B4513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146" y="4024115"/>
            <a:ext cx="3657600" cy="159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92EE93-2866-4653-B3AC-009CD0464B44}"/>
              </a:ext>
            </a:extLst>
          </p:cNvPr>
          <p:cNvSpPr/>
          <p:nvPr/>
        </p:nvSpPr>
        <p:spPr>
          <a:xfrm>
            <a:off x="8001146" y="5754469"/>
            <a:ext cx="3616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72C6"/>
                </a:solidFill>
                <a:latin typeface="Segoe UI" panose="020B0502040204020203" pitchFamily="34" charset="0"/>
              </a:rPr>
              <a:t>EnhancedHTML2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8902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10317A-A5C1-4ADF-8CBE-18109905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C17FA6-CEA0-45B5-AA48-DA65094B5D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/>
              <a:t>Pluralsight</a:t>
            </a:r>
          </a:p>
          <a:p>
            <a:pPr lvl="1"/>
            <a:r>
              <a:rPr lang="en-US" sz="1800" dirty="0"/>
              <a:t>PowerShell for Office 365</a:t>
            </a:r>
          </a:p>
          <a:p>
            <a:pPr lvl="2"/>
            <a:r>
              <a:rPr lang="en-US" sz="1600" dirty="0">
                <a:hlinkClick r:id="rId2"/>
              </a:rPr>
              <a:t>https://www.pluralsight.com/courses/powershell-office-365</a:t>
            </a:r>
            <a:r>
              <a:rPr lang="en-US" sz="1600" dirty="0"/>
              <a:t> </a:t>
            </a:r>
          </a:p>
          <a:p>
            <a:pPr lvl="1"/>
            <a:r>
              <a:rPr lang="en-US" sz="1800" dirty="0"/>
              <a:t>Working with CSV Data in PowerShell</a:t>
            </a:r>
          </a:p>
          <a:p>
            <a:pPr lvl="2"/>
            <a:r>
              <a:rPr lang="en-CA" sz="1600" dirty="0">
                <a:hlinkClick r:id="rId3"/>
              </a:rPr>
              <a:t>https://www.pluralsight.com/courses/csv-data-powershell</a:t>
            </a:r>
            <a:endParaRPr lang="en-US" sz="1600" dirty="0"/>
          </a:p>
          <a:p>
            <a:pPr lvl="1"/>
            <a:r>
              <a:rPr lang="en-US" sz="1800" dirty="0"/>
              <a:t>Reporting with PowerShell HTML and Enhanced HTML</a:t>
            </a:r>
          </a:p>
          <a:p>
            <a:pPr lvl="2"/>
            <a:r>
              <a:rPr lang="en-US" sz="1600" dirty="0">
                <a:hlinkClick r:id="rId4"/>
              </a:rPr>
              <a:t>https://www.pluralsight.com/courses/reporting-powershell-enhanced-html</a:t>
            </a:r>
            <a:endParaRPr lang="en-CA" sz="1800" dirty="0"/>
          </a:p>
          <a:p>
            <a:pPr marL="0" indent="-229748">
              <a:buNone/>
            </a:pPr>
            <a:r>
              <a:rPr lang="en-CA" sz="1800" dirty="0"/>
              <a:t>Blogs</a:t>
            </a:r>
          </a:p>
          <a:p>
            <a:pPr marL="584855" lvl="1" indent="-285750"/>
            <a:r>
              <a:rPr lang="en-CA" sz="1800" dirty="0">
                <a:hlinkClick r:id="rId5"/>
              </a:rPr>
              <a:t>https://devblogs.microsoft.com/scripting/</a:t>
            </a:r>
            <a:endParaRPr lang="en-CA" sz="1800" dirty="0"/>
          </a:p>
          <a:p>
            <a:pPr marL="584855" lvl="1" indent="-285750"/>
            <a:r>
              <a:rPr lang="en-CA" sz="1800" dirty="0">
                <a:hlinkClick r:id="rId6"/>
              </a:rPr>
              <a:t>https://powershell.org/</a:t>
            </a:r>
            <a:r>
              <a:rPr lang="en-CA" sz="1800" dirty="0"/>
              <a:t> </a:t>
            </a:r>
          </a:p>
          <a:p>
            <a:pPr marL="528853" lvl="1" indent="-229748">
              <a:buNone/>
            </a:pPr>
            <a:endParaRPr lang="en-CA" sz="1800" dirty="0"/>
          </a:p>
        </p:txBody>
      </p:sp>
      <p:pic>
        <p:nvPicPr>
          <p:cNvPr id="1026" name="Picture 2" descr="http://pluralsight-static.s3.amazonaws.com/authorkit/img-041619/Non-Tech-Objects/Gray/book_Gray.png">
            <a:extLst>
              <a:ext uri="{FF2B5EF4-FFF2-40B4-BE49-F238E27FC236}">
                <a16:creationId xmlns:a16="http://schemas.microsoft.com/office/drawing/2014/main" id="{5F54E3E7-F2EA-4A0B-957E-45655AA270F6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2170501"/>
            <a:ext cx="3773488" cy="293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422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000" dirty="0"/>
              <a:t>Thank you!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C0E31C-981F-486D-823D-8FCAFEDB88FD}"/>
              </a:ext>
            </a:extLst>
          </p:cNvPr>
          <p:cNvGrpSpPr/>
          <p:nvPr/>
        </p:nvGrpSpPr>
        <p:grpSpPr>
          <a:xfrm>
            <a:off x="490404" y="1525572"/>
            <a:ext cx="4383046" cy="680880"/>
            <a:chOff x="310872" y="1287794"/>
            <a:chExt cx="5297660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72713BD-43B4-46C6-95CF-26B6F5CA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872" y="1287794"/>
              <a:ext cx="822960" cy="82296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0E083F-5CA2-413F-949E-5E5F51EFD205}"/>
                </a:ext>
              </a:extLst>
            </p:cNvPr>
            <p:cNvSpPr txBox="1"/>
            <p:nvPr/>
          </p:nvSpPr>
          <p:spPr>
            <a:xfrm>
              <a:off x="1169664" y="1437664"/>
              <a:ext cx="4438868" cy="558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348370">
                <a:defRPr/>
              </a:pPr>
              <a:r>
                <a:rPr lang="en-US" sz="2400" dirty="0">
                  <a:solidFill>
                    <a:schemeClr val="tx2"/>
                  </a:solidFill>
                  <a:latin typeface="Roboto Condensed"/>
                </a:rPr>
                <a:t>@vladcatrinescu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5F7D14-AAA1-402F-AD0F-82145CB6DE67}"/>
              </a:ext>
            </a:extLst>
          </p:cNvPr>
          <p:cNvGrpSpPr/>
          <p:nvPr/>
        </p:nvGrpSpPr>
        <p:grpSpPr>
          <a:xfrm>
            <a:off x="486163" y="2542196"/>
            <a:ext cx="5390766" cy="680880"/>
            <a:chOff x="310871" y="2207432"/>
            <a:chExt cx="6515662" cy="8229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B5E3930-3465-4C40-857D-6181AA7BC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871" y="2207432"/>
              <a:ext cx="822960" cy="82296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A46285-E634-4B4B-B18D-3F18303EA712}"/>
                </a:ext>
              </a:extLst>
            </p:cNvPr>
            <p:cNvSpPr txBox="1"/>
            <p:nvPr/>
          </p:nvSpPr>
          <p:spPr>
            <a:xfrm>
              <a:off x="1169664" y="2388080"/>
              <a:ext cx="5656869" cy="483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348370">
                <a:defRPr/>
              </a:pPr>
              <a:r>
                <a:rPr lang="en-US" sz="2000" dirty="0">
                  <a:solidFill>
                    <a:schemeClr val="tx2"/>
                  </a:solidFill>
                  <a:latin typeface="Roboto Condensed"/>
                </a:rPr>
                <a:t>http://ca.linkedin.com/in/vladcatrinescu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A67EEE-4B39-4EE1-A4BC-C16FB0DD70D5}"/>
              </a:ext>
            </a:extLst>
          </p:cNvPr>
          <p:cNvGrpSpPr/>
          <p:nvPr/>
        </p:nvGrpSpPr>
        <p:grpSpPr>
          <a:xfrm>
            <a:off x="485389" y="3558820"/>
            <a:ext cx="5387055" cy="680880"/>
            <a:chOff x="315356" y="3156774"/>
            <a:chExt cx="6511177" cy="8229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57937-F0B8-450B-ACDF-D881CBFA9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56" y="3156774"/>
              <a:ext cx="822960" cy="8229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FB3DDA-7BD1-4BA6-92EB-86316C4D181A}"/>
                </a:ext>
              </a:extLst>
            </p:cNvPr>
            <p:cNvSpPr txBox="1"/>
            <p:nvPr/>
          </p:nvSpPr>
          <p:spPr>
            <a:xfrm>
              <a:off x="1169664" y="3337422"/>
              <a:ext cx="5656869" cy="483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348370">
                <a:defRPr/>
              </a:pPr>
              <a:r>
                <a:rPr lang="en-US" sz="2000" dirty="0">
                  <a:solidFill>
                    <a:schemeClr val="tx2"/>
                  </a:solidFill>
                  <a:latin typeface="Roboto Condensed"/>
                </a:rPr>
                <a:t>www.absolute-sharepoint.com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CCDEA4-189B-4531-93D0-0169ADB24DB6}"/>
              </a:ext>
            </a:extLst>
          </p:cNvPr>
          <p:cNvGrpSpPr/>
          <p:nvPr/>
        </p:nvGrpSpPr>
        <p:grpSpPr>
          <a:xfrm>
            <a:off x="480442" y="4575444"/>
            <a:ext cx="5392002" cy="680880"/>
            <a:chOff x="310871" y="4325922"/>
            <a:chExt cx="6517156" cy="8229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934EE1-CAD7-41D8-9054-69F91D7D3B34}"/>
                </a:ext>
              </a:extLst>
            </p:cNvPr>
            <p:cNvSpPr txBox="1"/>
            <p:nvPr/>
          </p:nvSpPr>
          <p:spPr>
            <a:xfrm>
              <a:off x="1171158" y="4506570"/>
              <a:ext cx="5656869" cy="483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348370">
                <a:defRPr/>
              </a:pPr>
              <a:r>
                <a:rPr lang="en-US" sz="2000" dirty="0">
                  <a:solidFill>
                    <a:schemeClr val="tx2"/>
                  </a:solidFill>
                  <a:latin typeface="Roboto Condensed"/>
                </a:rPr>
                <a:t>pluralsight.com/authors/vlad-catrinescu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B9A601F-6F26-432A-AC52-EA44F58D9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0871" y="4325922"/>
              <a:ext cx="822960" cy="82296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D8335AB-BC0F-498F-AB45-DC6F52352F64}"/>
              </a:ext>
            </a:extLst>
          </p:cNvPr>
          <p:cNvGrpSpPr/>
          <p:nvPr/>
        </p:nvGrpSpPr>
        <p:grpSpPr>
          <a:xfrm>
            <a:off x="480442" y="5592070"/>
            <a:ext cx="5910833" cy="857347"/>
            <a:chOff x="230257" y="5441287"/>
            <a:chExt cx="7144251" cy="103625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25E066D-44C8-474A-AF59-6E0F485BE9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8407" t="12960" r="15138" b="18407"/>
            <a:stretch/>
          </p:blipFill>
          <p:spPr>
            <a:xfrm>
              <a:off x="230257" y="5441287"/>
              <a:ext cx="796834" cy="82296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4B3CD0-1152-419A-A165-0B3B0C68F151}"/>
                </a:ext>
              </a:extLst>
            </p:cNvPr>
            <p:cNvSpPr txBox="1"/>
            <p:nvPr/>
          </p:nvSpPr>
          <p:spPr>
            <a:xfrm>
              <a:off x="1132336" y="5621936"/>
              <a:ext cx="6242172" cy="855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348370">
                <a:defRPr/>
              </a:pPr>
              <a:r>
                <a:rPr lang="en-US" sz="2000" dirty="0">
                  <a:solidFill>
                    <a:schemeClr val="tx2"/>
                  </a:solidFill>
                  <a:latin typeface="Roboto Condensed"/>
                </a:rPr>
                <a:t>https://github.com/vladcatrinescu/Five-PowerShell-Reports-For-Office365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F180F94-5326-42AB-9A3E-4806A48D23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4278" y="0"/>
            <a:ext cx="5692740" cy="6858000"/>
          </a:xfrm>
          <a:prstGeom prst="rect">
            <a:avLst/>
          </a:prstGeom>
        </p:spPr>
      </p:pic>
      <p:sp>
        <p:nvSpPr>
          <p:cNvPr id="20" name="Star: 24 Points 19">
            <a:extLst>
              <a:ext uri="{FF2B5EF4-FFF2-40B4-BE49-F238E27FC236}">
                <a16:creationId xmlns:a16="http://schemas.microsoft.com/office/drawing/2014/main" id="{1B342E91-8C61-4200-BD78-8AAAE28F5762}"/>
              </a:ext>
            </a:extLst>
          </p:cNvPr>
          <p:cNvSpPr/>
          <p:nvPr/>
        </p:nvSpPr>
        <p:spPr bwMode="auto">
          <a:xfrm>
            <a:off x="5484678" y="158889"/>
            <a:ext cx="2030361" cy="2047563"/>
          </a:xfrm>
          <a:prstGeom prst="star24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CA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068B45-0D1D-4E19-A61A-AA43D18D9A51}"/>
              </a:ext>
            </a:extLst>
          </p:cNvPr>
          <p:cNvSpPr txBox="1"/>
          <p:nvPr/>
        </p:nvSpPr>
        <p:spPr>
          <a:xfrm rot="20886428">
            <a:off x="5395464" y="832130"/>
            <a:ext cx="224252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</a:rPr>
              <a:t>Available</a:t>
            </a:r>
            <a:br>
              <a:rPr lang="en-CA" sz="2000" b="1" dirty="0">
                <a:solidFill>
                  <a:schemeClr val="bg1"/>
                </a:solidFill>
              </a:rPr>
            </a:br>
            <a:r>
              <a:rPr lang="en-CA" sz="2400" b="1" dirty="0">
                <a:solidFill>
                  <a:schemeClr val="bg1"/>
                </a:solidFill>
              </a:rPr>
              <a:t>Now!</a:t>
            </a:r>
          </a:p>
        </p:txBody>
      </p:sp>
    </p:spTree>
    <p:extLst>
      <p:ext uri="{BB962C8B-B14F-4D97-AF65-F5344CB8AC3E}">
        <p14:creationId xmlns:p14="http://schemas.microsoft.com/office/powerpoint/2010/main" val="166688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A0C90-7193-45BE-AB64-2C85EE91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Abnormal Document Downloads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584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3FF191-55A9-421F-85A4-53CA6269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769441"/>
          </a:xfrm>
        </p:spPr>
        <p:txBody>
          <a:bodyPr/>
          <a:lstStyle/>
          <a:p>
            <a:r>
              <a:rPr lang="en-US" sz="5000" dirty="0"/>
              <a:t>Fact Sheet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72676-1154-437A-83B3-5E253DEEFC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7481"/>
            <a:ext cx="6892925" cy="677108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>
                <a:solidFill>
                  <a:schemeClr val="accent1"/>
                </a:solidFill>
              </a:rPr>
              <a:t>Business Need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BE1D69-08AD-48FD-BDA6-6DF30D202B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48576" y="1437481"/>
            <a:ext cx="3953418" cy="677108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>
                <a:solidFill>
                  <a:schemeClr val="accent1"/>
                </a:solidFill>
              </a:rPr>
              <a:t>Modules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3B244-AFF1-4B9D-AE3E-2CD6E1FA6463}"/>
              </a:ext>
            </a:extLst>
          </p:cNvPr>
          <p:cNvSpPr txBox="1"/>
          <p:nvPr/>
        </p:nvSpPr>
        <p:spPr>
          <a:xfrm>
            <a:off x="574158" y="2476500"/>
            <a:ext cx="6178551" cy="4062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Documents in SharePoint often contain important information about projects or clients</a:t>
            </a:r>
          </a:p>
          <a:p>
            <a:pPr algn="l"/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If someone downloads a large amount of documents in a short period of time it might mean that: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Account might have been compromised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Employee might want to keep IP when leaving the company</a:t>
            </a:r>
          </a:p>
        </p:txBody>
      </p:sp>
      <p:pic>
        <p:nvPicPr>
          <p:cNvPr id="8" name="Picture 4" descr="Image result for exchange logo">
            <a:extLst>
              <a:ext uri="{FF2B5EF4-FFF2-40B4-BE49-F238E27FC236}">
                <a16:creationId xmlns:a16="http://schemas.microsoft.com/office/drawing/2014/main" id="{1152ACEB-98D0-436B-BF4F-0E40052F8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69" y="2606040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32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98419" y="4386503"/>
            <a:ext cx="466963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224">
              <a:defRPr/>
            </a:pPr>
            <a:r>
              <a:rPr lang="en-US" sz="1600" kern="0" dirty="0">
                <a:solidFill>
                  <a:srgbClr val="FFFFFF"/>
                </a:solidFill>
                <a:latin typeface="Roboto Condensed"/>
              </a:rPr>
              <a:t>There are many variations of passages of lorem ipsum available, but the majority have suffered alteration</a:t>
            </a:r>
            <a:br>
              <a:rPr lang="en-US" sz="1600" kern="0" dirty="0">
                <a:solidFill>
                  <a:srgbClr val="FFFFFF"/>
                </a:solidFill>
                <a:latin typeface="Roboto Condensed"/>
              </a:rPr>
            </a:br>
            <a:r>
              <a:rPr lang="en-US" sz="1600" kern="0" dirty="0">
                <a:solidFill>
                  <a:srgbClr val="FFFFFF"/>
                </a:solidFill>
                <a:latin typeface="Roboto Condensed"/>
              </a:rPr>
              <a:t>in some form, by injected humour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83922" y="3618520"/>
            <a:ext cx="5498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24">
              <a:defRPr/>
            </a:pPr>
            <a:r>
              <a:rPr lang="en-US" sz="3200" b="1" kern="0" dirty="0">
                <a:solidFill>
                  <a:srgbClr val="FFFFFF"/>
                </a:solidFill>
                <a:latin typeface="Roboto Condensed"/>
              </a:rPr>
              <a:t>THE KEY IS ALWAYS YOU!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1836552" y="4232905"/>
            <a:ext cx="21933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383157" y="3433157"/>
            <a:ext cx="5533951" cy="1156091"/>
            <a:chOff x="4787397" y="1800862"/>
            <a:chExt cx="4151052" cy="867191"/>
          </a:xfrm>
        </p:grpSpPr>
        <p:sp>
          <p:nvSpPr>
            <p:cNvPr id="45" name="TextBox 44"/>
            <p:cNvSpPr txBox="1"/>
            <p:nvPr/>
          </p:nvSpPr>
          <p:spPr>
            <a:xfrm>
              <a:off x="5689178" y="1818431"/>
              <a:ext cx="3249271" cy="849622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pPr defTabSz="1218935">
                <a:spcBef>
                  <a:spcPct val="20000"/>
                </a:spcBef>
                <a:defRPr/>
              </a:pPr>
              <a:r>
                <a:rPr lang="en-US" sz="1866" b="1" kern="0" cap="all" dirty="0">
                  <a:solidFill>
                    <a:srgbClr val="176490"/>
                  </a:solidFill>
                  <a:latin typeface="Roboto Condensed"/>
                </a:rPr>
                <a:t>Pluralsight Author</a:t>
              </a:r>
              <a:br>
                <a:rPr lang="en-US" sz="1333" kern="0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Roboto Condensed"/>
                </a:rPr>
              </a:br>
              <a:r>
                <a:rPr lang="en-US" sz="1733" kern="0" dirty="0">
                  <a:solidFill>
                    <a:srgbClr val="52C3CB">
                      <a:lumMod val="25000"/>
                    </a:srgbClr>
                  </a:solidFill>
                  <a:latin typeface="Roboto Medium"/>
                </a:rPr>
                <a:t>Creating video content for one of the most popular and </a:t>
              </a:r>
              <a:r>
                <a:rPr lang="en-US" sz="1733" b="1" kern="0" dirty="0">
                  <a:solidFill>
                    <a:srgbClr val="0070C0"/>
                  </a:solidFill>
                  <a:latin typeface="Roboto Medium"/>
                </a:rPr>
                <a:t>best quality </a:t>
              </a:r>
              <a:r>
                <a:rPr lang="en-US" sz="1733" kern="0" dirty="0">
                  <a:solidFill>
                    <a:srgbClr val="52C3CB">
                      <a:lumMod val="25000"/>
                    </a:srgbClr>
                  </a:solidFill>
                  <a:latin typeface="Roboto Medium"/>
                </a:rPr>
                <a:t>online training sites.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4787397" y="1800862"/>
              <a:ext cx="685800" cy="685800"/>
              <a:chOff x="4771798" y="1787371"/>
              <a:chExt cx="685800" cy="685800"/>
            </a:xfrm>
            <a:blipFill>
              <a:blip r:embed="rId3"/>
              <a:stretch>
                <a:fillRect/>
              </a:stretch>
            </a:blipFill>
          </p:grpSpPr>
          <p:sp>
            <p:nvSpPr>
              <p:cNvPr id="35" name="Oval 34"/>
              <p:cNvSpPr/>
              <p:nvPr/>
            </p:nvSpPr>
            <p:spPr>
              <a:xfrm>
                <a:off x="4771798" y="1787371"/>
                <a:ext cx="685800" cy="685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4">
                  <a:defRPr/>
                </a:pPr>
                <a:endParaRPr lang="en-US" sz="3733" kern="0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52" name="Freeform 51"/>
              <p:cNvSpPr>
                <a:spLocks noEditPoints="1"/>
              </p:cNvSpPr>
              <p:nvPr/>
            </p:nvSpPr>
            <p:spPr bwMode="auto">
              <a:xfrm>
                <a:off x="4899566" y="2005256"/>
                <a:ext cx="363316" cy="312728"/>
              </a:xfrm>
              <a:custGeom>
                <a:avLst/>
                <a:gdLst/>
                <a:ahLst/>
                <a:cxnLst>
                  <a:cxn ang="0">
                    <a:pos x="73" y="47"/>
                  </a:cxn>
                  <a:cxn ang="0">
                    <a:pos x="67" y="53"/>
                  </a:cxn>
                  <a:cxn ang="0">
                    <a:pos x="46" y="53"/>
                  </a:cxn>
                  <a:cxn ang="0">
                    <a:pos x="48" y="60"/>
                  </a:cxn>
                  <a:cxn ang="0">
                    <a:pos x="46" y="63"/>
                  </a:cxn>
                  <a:cxn ang="0">
                    <a:pos x="26" y="63"/>
                  </a:cxn>
                  <a:cxn ang="0">
                    <a:pos x="24" y="60"/>
                  </a:cxn>
                  <a:cxn ang="0">
                    <a:pos x="26" y="53"/>
                  </a:cxn>
                  <a:cxn ang="0">
                    <a:pos x="6" y="53"/>
                  </a:cxn>
                  <a:cxn ang="0">
                    <a:pos x="0" y="47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47"/>
                  </a:cxn>
                  <a:cxn ang="0">
                    <a:pos x="68" y="6"/>
                  </a:cxn>
                  <a:cxn ang="0">
                    <a:pos x="67" y="5"/>
                  </a:cxn>
                  <a:cxn ang="0">
                    <a:pos x="6" y="5"/>
                  </a:cxn>
                  <a:cxn ang="0">
                    <a:pos x="5" y="6"/>
                  </a:cxn>
                  <a:cxn ang="0">
                    <a:pos x="5" y="37"/>
                  </a:cxn>
                  <a:cxn ang="0">
                    <a:pos x="6" y="39"/>
                  </a:cxn>
                  <a:cxn ang="0">
                    <a:pos x="67" y="39"/>
                  </a:cxn>
                  <a:cxn ang="0">
                    <a:pos x="68" y="37"/>
                  </a:cxn>
                  <a:cxn ang="0">
                    <a:pos x="68" y="6"/>
                  </a:cxn>
                </a:cxnLst>
                <a:rect l="0" t="0" r="r" b="b"/>
                <a:pathLst>
                  <a:path w="73" h="63">
                    <a:moveTo>
                      <a:pt x="73" y="47"/>
                    </a:moveTo>
                    <a:cubicBezTo>
                      <a:pt x="73" y="50"/>
                      <a:pt x="70" y="53"/>
                      <a:pt x="67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6"/>
                      <a:pt x="48" y="59"/>
                      <a:pt x="48" y="60"/>
                    </a:cubicBezTo>
                    <a:cubicBezTo>
                      <a:pt x="48" y="62"/>
                      <a:pt x="47" y="63"/>
                      <a:pt x="4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5" y="63"/>
                      <a:pt x="24" y="62"/>
                      <a:pt x="24" y="60"/>
                    </a:cubicBezTo>
                    <a:cubicBezTo>
                      <a:pt x="24" y="59"/>
                      <a:pt x="26" y="56"/>
                      <a:pt x="26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2" y="53"/>
                      <a:pt x="0" y="50"/>
                      <a:pt x="0" y="4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0" y="0"/>
                      <a:pt x="73" y="2"/>
                      <a:pt x="73" y="6"/>
                    </a:cubicBezTo>
                    <a:lnTo>
                      <a:pt x="73" y="47"/>
                    </a:lnTo>
                    <a:close/>
                    <a:moveTo>
                      <a:pt x="68" y="6"/>
                    </a:moveTo>
                    <a:cubicBezTo>
                      <a:pt x="68" y="5"/>
                      <a:pt x="67" y="5"/>
                      <a:pt x="6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8"/>
                      <a:pt x="5" y="39"/>
                      <a:pt x="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8"/>
                      <a:pt x="68" y="37"/>
                    </a:cubicBezTo>
                    <a:lnTo>
                      <a:pt x="6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pPr defTabSz="914224">
                  <a:defRPr/>
                </a:pPr>
                <a:endParaRPr lang="en-US" sz="2400" kern="0" dirty="0">
                  <a:solidFill>
                    <a:sysClr val="windowText" lastClr="000000"/>
                  </a:solidFill>
                  <a:latin typeface="Roboto Condensed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6342227" y="1014549"/>
            <a:ext cx="5551967" cy="1214699"/>
            <a:chOff x="4756695" y="760654"/>
            <a:chExt cx="4164566" cy="911154"/>
          </a:xfrm>
        </p:grpSpPr>
        <p:sp>
          <p:nvSpPr>
            <p:cNvPr id="30" name="TextBox 29"/>
            <p:cNvSpPr txBox="1"/>
            <p:nvPr/>
          </p:nvSpPr>
          <p:spPr>
            <a:xfrm>
              <a:off x="5671990" y="806352"/>
              <a:ext cx="3249271" cy="865456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pPr defTabSz="1218935">
                <a:spcBef>
                  <a:spcPct val="20000"/>
                </a:spcBef>
                <a:defRPr/>
              </a:pPr>
              <a:r>
                <a:rPr lang="en-US" sz="1866" b="1" kern="0" cap="all" dirty="0">
                  <a:solidFill>
                    <a:srgbClr val="176490"/>
                  </a:solidFill>
                  <a:latin typeface="Roboto Condensed"/>
                </a:rPr>
                <a:t>Office Servers and Services </a:t>
              </a:r>
              <a:r>
                <a:rPr lang="en-US" sz="1866" b="1" kern="0" cap="all" dirty="0" err="1">
                  <a:solidFill>
                    <a:srgbClr val="176490"/>
                  </a:solidFill>
                  <a:latin typeface="Roboto Condensed"/>
                </a:rPr>
                <a:t>mvp</a:t>
              </a:r>
              <a:br>
                <a:rPr lang="en-US" sz="1333" kern="0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Roboto Condensed"/>
                </a:rPr>
              </a:br>
              <a:r>
                <a:rPr lang="en-US" sz="1733" b="1" kern="0" dirty="0">
                  <a:solidFill>
                    <a:srgbClr val="0070C0"/>
                  </a:solidFill>
                  <a:latin typeface="Roboto Medium"/>
                </a:rPr>
                <a:t>SharePoint MVP </a:t>
              </a:r>
              <a:r>
                <a:rPr lang="en-US" sz="1733" kern="0" dirty="0">
                  <a:solidFill>
                    <a:srgbClr val="52C3CB">
                      <a:lumMod val="25000"/>
                    </a:srgbClr>
                  </a:solidFill>
                  <a:latin typeface="Roboto Medium"/>
                </a:rPr>
                <a:t>since 2013</a:t>
              </a:r>
              <a:br>
                <a:rPr lang="en-US" sz="1733" kern="0" dirty="0">
                  <a:solidFill>
                    <a:srgbClr val="52C3CB">
                      <a:lumMod val="25000"/>
                    </a:srgbClr>
                  </a:solidFill>
                  <a:latin typeface="Roboto Medium"/>
                </a:rPr>
              </a:br>
              <a:r>
                <a:rPr lang="en-US" sz="1733" b="1" kern="0" dirty="0">
                  <a:solidFill>
                    <a:srgbClr val="0070C0"/>
                  </a:solidFill>
                  <a:latin typeface="Roboto Medium"/>
                </a:rPr>
                <a:t>PowerShell MVP </a:t>
              </a:r>
              <a:r>
                <a:rPr lang="en-US" sz="1733" kern="0" dirty="0">
                  <a:solidFill>
                    <a:srgbClr val="52C3CB">
                      <a:lumMod val="25000"/>
                    </a:srgbClr>
                  </a:solidFill>
                  <a:latin typeface="Roboto Medium"/>
                </a:rPr>
                <a:t>since 2018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4756695" y="760654"/>
              <a:ext cx="899426" cy="869214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4">
                <a:defRPr/>
              </a:pPr>
              <a:endParaRPr lang="en-US" sz="3200" b="1" kern="0" dirty="0">
                <a:solidFill>
                  <a:srgbClr val="FFFFFF"/>
                </a:solidFill>
                <a:latin typeface="FontAwesome" pitchFamily="2" charset="0"/>
              </a:endParaRPr>
            </a:p>
          </p:txBody>
        </p:sp>
      </p:grpSp>
      <p:sp>
        <p:nvSpPr>
          <p:cNvPr id="58" name="Title 74"/>
          <p:cNvSpPr txBox="1">
            <a:spLocks/>
          </p:cNvSpPr>
          <p:nvPr/>
        </p:nvSpPr>
        <p:spPr>
          <a:xfrm>
            <a:off x="5865605" y="-83620"/>
            <a:ext cx="7517334" cy="4712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224">
              <a:defRPr/>
            </a:pPr>
            <a:r>
              <a:rPr lang="en-US" sz="3733" dirty="0">
                <a:solidFill>
                  <a:prstClr val="black"/>
                </a:solidFill>
                <a:latin typeface="Roboto Medium"/>
              </a:rPr>
              <a:t>About</a:t>
            </a:r>
            <a:r>
              <a:rPr lang="en-US" sz="3733" dirty="0">
                <a:solidFill>
                  <a:srgbClr val="262626">
                    <a:lumMod val="50000"/>
                    <a:lumOff val="50000"/>
                  </a:srgbClr>
                </a:solidFill>
                <a:latin typeface="Roboto Medium"/>
              </a:rPr>
              <a:t> </a:t>
            </a:r>
            <a:r>
              <a:rPr lang="en-US" sz="4266" dirty="0">
                <a:solidFill>
                  <a:srgbClr val="297FD5"/>
                </a:solidFill>
                <a:latin typeface="Roboto Medium"/>
              </a:rPr>
              <a:t>Vlad Catrinescu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15181" y="6337591"/>
            <a:ext cx="2881864" cy="447736"/>
            <a:chOff x="4446638" y="4736924"/>
            <a:chExt cx="2161704" cy="335850"/>
          </a:xfrm>
        </p:grpSpPr>
        <p:pic>
          <p:nvPicPr>
            <p:cNvPr id="2050" name="Picture 2" descr="https://cdn.downdetector.com/static/uploads/c/300/a4e0b/twitter-logo_2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638" y="4736924"/>
              <a:ext cx="390523" cy="335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735638" y="4762478"/>
              <a:ext cx="1872704" cy="283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24">
                <a:defRPr/>
              </a:pPr>
              <a:r>
                <a:rPr lang="en-US" sz="1866" kern="0" dirty="0">
                  <a:solidFill>
                    <a:srgbClr val="52C3CB">
                      <a:lumMod val="25000"/>
                    </a:srgbClr>
                  </a:solidFill>
                  <a:latin typeface="Roboto Medium"/>
                </a:rPr>
                <a:t>@vladcatrinescu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1524" y="6337591"/>
            <a:ext cx="3442565" cy="451040"/>
            <a:chOff x="6424894" y="4726888"/>
            <a:chExt cx="2582290" cy="338328"/>
          </a:xfrm>
        </p:grpSpPr>
        <p:pic>
          <p:nvPicPr>
            <p:cNvPr id="2052" name="Picture 4" descr="https://s.w.org/about/images/logos/wordpress-logo-notext-rgb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894" y="4726888"/>
              <a:ext cx="338328" cy="338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6763222" y="4731393"/>
              <a:ext cx="2243962" cy="3001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224">
                <a:defRPr/>
              </a:pPr>
              <a:r>
                <a:rPr lang="en-US" sz="2000" kern="0" dirty="0">
                  <a:solidFill>
                    <a:srgbClr val="52C3CB">
                      <a:lumMod val="25000"/>
                    </a:srgbClr>
                  </a:solidFill>
                  <a:latin typeface="Roboto Medium"/>
                </a:rPr>
                <a:t>absolute-sharepoint.com</a:t>
              </a:r>
            </a:p>
          </p:txBody>
        </p:sp>
      </p:grp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6" t="-347" r="5765" b="347"/>
          <a:stretch/>
        </p:blipFill>
        <p:spPr>
          <a:xfrm rot="16200000">
            <a:off x="-521260" y="477693"/>
            <a:ext cx="6857028" cy="5862335"/>
          </a:xfrm>
        </p:spPr>
      </p:pic>
      <p:grpSp>
        <p:nvGrpSpPr>
          <p:cNvPr id="4" name="Group 3"/>
          <p:cNvGrpSpPr/>
          <p:nvPr/>
        </p:nvGrpSpPr>
        <p:grpSpPr>
          <a:xfrm>
            <a:off x="6446641" y="4736462"/>
            <a:ext cx="5470467" cy="1446940"/>
            <a:chOff x="6446690" y="4223046"/>
            <a:chExt cx="5471244" cy="1447142"/>
          </a:xfrm>
        </p:grpSpPr>
        <p:grpSp>
          <p:nvGrpSpPr>
            <p:cNvPr id="13" name="Group 12"/>
            <p:cNvGrpSpPr/>
            <p:nvPr/>
          </p:nvGrpSpPr>
          <p:grpSpPr>
            <a:xfrm>
              <a:off x="6546336" y="4270611"/>
              <a:ext cx="5371598" cy="1399577"/>
              <a:chOff x="4909751" y="3202950"/>
              <a:chExt cx="4028698" cy="1049680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689178" y="3202950"/>
                <a:ext cx="3249271" cy="1049680"/>
              </a:xfrm>
              <a:prstGeom prst="rect">
                <a:avLst/>
              </a:prstGeom>
              <a:noFill/>
            </p:spPr>
            <p:txBody>
              <a:bodyPr wrap="square" lIns="0" tIns="0" rtlCol="0" anchor="t">
                <a:spAutoFit/>
              </a:bodyPr>
              <a:lstStyle/>
              <a:p>
                <a:pPr defTabSz="1218935">
                  <a:spcBef>
                    <a:spcPct val="20000"/>
                  </a:spcBef>
                  <a:defRPr/>
                </a:pPr>
                <a:r>
                  <a:rPr lang="en-US" sz="1866" b="1" kern="0" cap="all" dirty="0">
                    <a:solidFill>
                      <a:srgbClr val="176490"/>
                    </a:solidFill>
                    <a:latin typeface="Roboto Condensed"/>
                  </a:rPr>
                  <a:t>Author</a:t>
                </a:r>
                <a:br>
                  <a:rPr lang="en-US" sz="1333" kern="0" dirty="0">
                    <a:solidFill>
                      <a:srgbClr val="262626">
                        <a:lumMod val="50000"/>
                        <a:lumOff val="50000"/>
                      </a:srgbClr>
                    </a:solidFill>
                    <a:latin typeface="Roboto Condensed"/>
                  </a:rPr>
                </a:br>
                <a:r>
                  <a:rPr lang="en-US" sz="1733" kern="0" dirty="0">
                    <a:solidFill>
                      <a:srgbClr val="52C3CB">
                        <a:lumMod val="25000"/>
                      </a:srgbClr>
                    </a:solidFill>
                    <a:latin typeface="Roboto Medium"/>
                  </a:rPr>
                  <a:t>Author of the books “</a:t>
                </a:r>
                <a:r>
                  <a:rPr lang="en-US" sz="1733" b="1" kern="0" dirty="0">
                    <a:solidFill>
                      <a:srgbClr val="0070C0"/>
                    </a:solidFill>
                    <a:latin typeface="Roboto Medium"/>
                  </a:rPr>
                  <a:t>Deploying SharePoint 2016</a:t>
                </a:r>
                <a:r>
                  <a:rPr lang="en-US" sz="1733" kern="0" dirty="0">
                    <a:solidFill>
                      <a:srgbClr val="52C3CB">
                        <a:lumMod val="25000"/>
                      </a:srgbClr>
                    </a:solidFill>
                    <a:latin typeface="Roboto Medium"/>
                  </a:rPr>
                  <a:t>” &amp; “</a:t>
                </a:r>
                <a:r>
                  <a:rPr lang="en-US" sz="1733" b="1" kern="0" dirty="0">
                    <a:solidFill>
                      <a:srgbClr val="0070C0"/>
                    </a:solidFill>
                    <a:latin typeface="Roboto Medium"/>
                  </a:rPr>
                  <a:t>Essential PowerShell for Office 365</a:t>
                </a:r>
                <a:r>
                  <a:rPr lang="en-US" sz="1733" kern="0" dirty="0">
                    <a:solidFill>
                      <a:srgbClr val="52C3CB">
                        <a:lumMod val="25000"/>
                      </a:srgbClr>
                    </a:solidFill>
                    <a:latin typeface="Roboto Medium"/>
                  </a:rPr>
                  <a:t>” &amp; “</a:t>
                </a:r>
                <a:r>
                  <a:rPr lang="en-US" sz="1733" b="1" kern="0" dirty="0">
                    <a:solidFill>
                      <a:srgbClr val="0070C0"/>
                    </a:solidFill>
                    <a:latin typeface="Roboto Medium"/>
                  </a:rPr>
                  <a:t>Deploying SharePoint 2019</a:t>
                </a:r>
                <a:r>
                  <a:rPr lang="en-US" sz="1733" kern="0" dirty="0">
                    <a:solidFill>
                      <a:srgbClr val="52C3CB">
                        <a:lumMod val="25000"/>
                      </a:srgbClr>
                    </a:solidFill>
                    <a:latin typeface="Roboto Medium"/>
                  </a:rPr>
                  <a:t>”  for Apress</a:t>
                </a:r>
              </a:p>
            </p:txBody>
          </p:sp>
          <p:sp>
            <p:nvSpPr>
              <p:cNvPr id="54" name="Freeform 5"/>
              <p:cNvSpPr>
                <a:spLocks noEditPoints="1"/>
              </p:cNvSpPr>
              <p:nvPr/>
            </p:nvSpPr>
            <p:spPr bwMode="auto">
              <a:xfrm>
                <a:off x="4909751" y="3398193"/>
                <a:ext cx="374145" cy="374144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255" y="135"/>
                  </a:cxn>
                  <a:cxn ang="0">
                    <a:pos x="277" y="122"/>
                  </a:cxn>
                  <a:cxn ang="0">
                    <a:pos x="303" y="116"/>
                  </a:cxn>
                  <a:cxn ang="0">
                    <a:pos x="296" y="105"/>
                  </a:cxn>
                  <a:cxn ang="0">
                    <a:pos x="278" y="89"/>
                  </a:cxn>
                  <a:cxn ang="0">
                    <a:pos x="265" y="90"/>
                  </a:cxn>
                  <a:cxn ang="0">
                    <a:pos x="256" y="82"/>
                  </a:cxn>
                  <a:cxn ang="0">
                    <a:pos x="231" y="73"/>
                  </a:cxn>
                  <a:cxn ang="0">
                    <a:pos x="234" y="98"/>
                  </a:cxn>
                  <a:cxn ang="0">
                    <a:pos x="224" y="118"/>
                  </a:cxn>
                  <a:cxn ang="0">
                    <a:pos x="205" y="103"/>
                  </a:cxn>
                  <a:cxn ang="0">
                    <a:pos x="175" y="89"/>
                  </a:cxn>
                  <a:cxn ang="0">
                    <a:pos x="183" y="68"/>
                  </a:cxn>
                  <a:cxn ang="0">
                    <a:pos x="212" y="58"/>
                  </a:cxn>
                  <a:cxn ang="0">
                    <a:pos x="207" y="47"/>
                  </a:cxn>
                  <a:cxn ang="0">
                    <a:pos x="188" y="50"/>
                  </a:cxn>
                  <a:cxn ang="0">
                    <a:pos x="168" y="37"/>
                  </a:cxn>
                  <a:cxn ang="0">
                    <a:pos x="171" y="52"/>
                  </a:cxn>
                  <a:cxn ang="0">
                    <a:pos x="157" y="52"/>
                  </a:cxn>
                  <a:cxn ang="0">
                    <a:pos x="141" y="40"/>
                  </a:cxn>
                  <a:cxn ang="0">
                    <a:pos x="126" y="47"/>
                  </a:cxn>
                  <a:cxn ang="0">
                    <a:pos x="143" y="51"/>
                  </a:cxn>
                  <a:cxn ang="0">
                    <a:pos x="131" y="58"/>
                  </a:cxn>
                  <a:cxn ang="0">
                    <a:pos x="56" y="107"/>
                  </a:cxn>
                  <a:cxn ang="0">
                    <a:pos x="65" y="118"/>
                  </a:cxn>
                  <a:cxn ang="0">
                    <a:pos x="79" y="135"/>
                  </a:cxn>
                  <a:cxn ang="0">
                    <a:pos x="74" y="158"/>
                  </a:cxn>
                  <a:cxn ang="0">
                    <a:pos x="88" y="185"/>
                  </a:cxn>
                  <a:cxn ang="0">
                    <a:pos x="108" y="214"/>
                  </a:cxn>
                  <a:cxn ang="0">
                    <a:pos x="118" y="227"/>
                  </a:cxn>
                  <a:cxn ang="0">
                    <a:pos x="105" y="197"/>
                  </a:cxn>
                  <a:cxn ang="0">
                    <a:pos x="125" y="225"/>
                  </a:cxn>
                  <a:cxn ang="0">
                    <a:pos x="150" y="255"/>
                  </a:cxn>
                  <a:cxn ang="0">
                    <a:pos x="184" y="269"/>
                  </a:cxn>
                  <a:cxn ang="0">
                    <a:pos x="213" y="290"/>
                  </a:cxn>
                  <a:cxn ang="0">
                    <a:pos x="224" y="288"/>
                  </a:cxn>
                  <a:cxn ang="0">
                    <a:pos x="212" y="268"/>
                  </a:cxn>
                  <a:cxn ang="0">
                    <a:pos x="197" y="262"/>
                  </a:cxn>
                  <a:cxn ang="0">
                    <a:pos x="194" y="239"/>
                  </a:cxn>
                  <a:cxn ang="0">
                    <a:pos x="171" y="250"/>
                  </a:cxn>
                  <a:cxn ang="0">
                    <a:pos x="168" y="210"/>
                  </a:cxn>
                  <a:cxn ang="0">
                    <a:pos x="184" y="206"/>
                  </a:cxn>
                  <a:cxn ang="0">
                    <a:pos x="196" y="202"/>
                  </a:cxn>
                  <a:cxn ang="0">
                    <a:pos x="214" y="211"/>
                  </a:cxn>
                  <a:cxn ang="0">
                    <a:pos x="221" y="205"/>
                  </a:cxn>
                  <a:cxn ang="0">
                    <a:pos x="234" y="179"/>
                  </a:cxn>
                  <a:cxn ang="0">
                    <a:pos x="233" y="171"/>
                  </a:cxn>
                  <a:cxn ang="0">
                    <a:pos x="252" y="157"/>
                  </a:cxn>
                  <a:cxn ang="0">
                    <a:pos x="266" y="143"/>
                  </a:cxn>
                  <a:cxn ang="0">
                    <a:pos x="273" y="131"/>
                  </a:cxn>
                  <a:cxn ang="0">
                    <a:pos x="255" y="135"/>
                  </a:cxn>
                  <a:cxn ang="0">
                    <a:pos x="295" y="298"/>
                  </a:cxn>
                  <a:cxn ang="0">
                    <a:pos x="272" y="288"/>
                  </a:cxn>
                  <a:cxn ang="0">
                    <a:pos x="251" y="288"/>
                  </a:cxn>
                  <a:cxn ang="0">
                    <a:pos x="236" y="286"/>
                  </a:cxn>
                  <a:cxn ang="0">
                    <a:pos x="230" y="307"/>
                  </a:cxn>
                  <a:cxn ang="0">
                    <a:pos x="223" y="335"/>
                  </a:cxn>
                  <a:cxn ang="0">
                    <a:pos x="308" y="302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cubicBezTo>
                      <a:pt x="384" y="298"/>
                      <a:pt x="298" y="384"/>
                      <a:pt x="192" y="384"/>
                    </a:cubicBezTo>
                    <a:cubicBezTo>
                      <a:pt x="86" y="384"/>
                      <a:pt x="0" y="298"/>
                      <a:pt x="0" y="192"/>
                    </a:cubicBezTo>
                    <a:cubicBezTo>
                      <a:pt x="0" y="86"/>
                      <a:pt x="86" y="0"/>
                      <a:pt x="192" y="0"/>
                    </a:cubicBezTo>
                    <a:cubicBezTo>
                      <a:pt x="298" y="0"/>
                      <a:pt x="384" y="86"/>
                      <a:pt x="384" y="192"/>
                    </a:cubicBezTo>
                    <a:close/>
                    <a:moveTo>
                      <a:pt x="255" y="135"/>
                    </a:moveTo>
                    <a:cubicBezTo>
                      <a:pt x="256" y="135"/>
                      <a:pt x="257" y="130"/>
                      <a:pt x="258" y="129"/>
                    </a:cubicBezTo>
                    <a:cubicBezTo>
                      <a:pt x="260" y="127"/>
                      <a:pt x="262" y="126"/>
                      <a:pt x="264" y="125"/>
                    </a:cubicBezTo>
                    <a:cubicBezTo>
                      <a:pt x="268" y="124"/>
                      <a:pt x="272" y="123"/>
                      <a:pt x="277" y="122"/>
                    </a:cubicBezTo>
                    <a:cubicBezTo>
                      <a:pt x="281" y="121"/>
                      <a:pt x="286" y="121"/>
                      <a:pt x="289" y="125"/>
                    </a:cubicBezTo>
                    <a:cubicBezTo>
                      <a:pt x="289" y="124"/>
                      <a:pt x="295" y="119"/>
                      <a:pt x="295" y="119"/>
                    </a:cubicBezTo>
                    <a:cubicBezTo>
                      <a:pt x="298" y="118"/>
                      <a:pt x="301" y="118"/>
                      <a:pt x="303" y="116"/>
                    </a:cubicBezTo>
                    <a:cubicBezTo>
                      <a:pt x="303" y="115"/>
                      <a:pt x="303" y="110"/>
                      <a:pt x="303" y="110"/>
                    </a:cubicBezTo>
                    <a:cubicBezTo>
                      <a:pt x="299" y="111"/>
                      <a:pt x="298" y="107"/>
                      <a:pt x="297" y="103"/>
                    </a:cubicBezTo>
                    <a:cubicBezTo>
                      <a:pt x="297" y="104"/>
                      <a:pt x="297" y="104"/>
                      <a:pt x="296" y="105"/>
                    </a:cubicBezTo>
                    <a:cubicBezTo>
                      <a:pt x="296" y="102"/>
                      <a:pt x="291" y="104"/>
                      <a:pt x="290" y="104"/>
                    </a:cubicBezTo>
                    <a:cubicBezTo>
                      <a:pt x="284" y="102"/>
                      <a:pt x="285" y="98"/>
                      <a:pt x="283" y="94"/>
                    </a:cubicBezTo>
                    <a:cubicBezTo>
                      <a:pt x="282" y="92"/>
                      <a:pt x="279" y="91"/>
                      <a:pt x="278" y="89"/>
                    </a:cubicBezTo>
                    <a:cubicBezTo>
                      <a:pt x="277" y="87"/>
                      <a:pt x="277" y="84"/>
                      <a:pt x="274" y="84"/>
                    </a:cubicBezTo>
                    <a:cubicBezTo>
                      <a:pt x="273" y="84"/>
                      <a:pt x="270" y="89"/>
                      <a:pt x="270" y="89"/>
                    </a:cubicBezTo>
                    <a:cubicBezTo>
                      <a:pt x="267" y="88"/>
                      <a:pt x="266" y="89"/>
                      <a:pt x="265" y="90"/>
                    </a:cubicBezTo>
                    <a:cubicBezTo>
                      <a:pt x="263" y="91"/>
                      <a:pt x="262" y="91"/>
                      <a:pt x="260" y="92"/>
                    </a:cubicBezTo>
                    <a:cubicBezTo>
                      <a:pt x="265" y="90"/>
                      <a:pt x="258" y="88"/>
                      <a:pt x="256" y="88"/>
                    </a:cubicBezTo>
                    <a:cubicBezTo>
                      <a:pt x="260" y="87"/>
                      <a:pt x="258" y="83"/>
                      <a:pt x="256" y="82"/>
                    </a:cubicBezTo>
                    <a:cubicBezTo>
                      <a:pt x="256" y="82"/>
                      <a:pt x="257" y="82"/>
                      <a:pt x="257" y="82"/>
                    </a:cubicBezTo>
                    <a:cubicBezTo>
                      <a:pt x="257" y="79"/>
                      <a:pt x="250" y="77"/>
                      <a:pt x="247" y="76"/>
                    </a:cubicBezTo>
                    <a:cubicBezTo>
                      <a:pt x="245" y="74"/>
                      <a:pt x="233" y="72"/>
                      <a:pt x="231" y="73"/>
                    </a:cubicBezTo>
                    <a:cubicBezTo>
                      <a:pt x="228" y="75"/>
                      <a:pt x="231" y="80"/>
                      <a:pt x="231" y="83"/>
                    </a:cubicBezTo>
                    <a:cubicBezTo>
                      <a:pt x="232" y="86"/>
                      <a:pt x="228" y="86"/>
                      <a:pt x="228" y="89"/>
                    </a:cubicBezTo>
                    <a:cubicBezTo>
                      <a:pt x="228" y="93"/>
                      <a:pt x="236" y="92"/>
                      <a:pt x="234" y="98"/>
                    </a:cubicBezTo>
                    <a:cubicBezTo>
                      <a:pt x="233" y="102"/>
                      <a:pt x="228" y="102"/>
                      <a:pt x="226" y="105"/>
                    </a:cubicBezTo>
                    <a:cubicBezTo>
                      <a:pt x="224" y="108"/>
                      <a:pt x="227" y="112"/>
                      <a:pt x="229" y="114"/>
                    </a:cubicBezTo>
                    <a:cubicBezTo>
                      <a:pt x="231" y="115"/>
                      <a:pt x="225" y="118"/>
                      <a:pt x="224" y="118"/>
                    </a:cubicBezTo>
                    <a:cubicBezTo>
                      <a:pt x="220" y="120"/>
                      <a:pt x="217" y="114"/>
                      <a:pt x="216" y="110"/>
                    </a:cubicBezTo>
                    <a:cubicBezTo>
                      <a:pt x="215" y="108"/>
                      <a:pt x="215" y="104"/>
                      <a:pt x="212" y="103"/>
                    </a:cubicBezTo>
                    <a:cubicBezTo>
                      <a:pt x="210" y="102"/>
                      <a:pt x="206" y="102"/>
                      <a:pt x="205" y="103"/>
                    </a:cubicBezTo>
                    <a:cubicBezTo>
                      <a:pt x="203" y="99"/>
                      <a:pt x="198" y="98"/>
                      <a:pt x="194" y="97"/>
                    </a:cubicBezTo>
                    <a:cubicBezTo>
                      <a:pt x="189" y="95"/>
                      <a:pt x="185" y="95"/>
                      <a:pt x="180" y="96"/>
                    </a:cubicBezTo>
                    <a:cubicBezTo>
                      <a:pt x="181" y="95"/>
                      <a:pt x="179" y="88"/>
                      <a:pt x="175" y="89"/>
                    </a:cubicBezTo>
                    <a:cubicBezTo>
                      <a:pt x="176" y="86"/>
                      <a:pt x="176" y="84"/>
                      <a:pt x="176" y="81"/>
                    </a:cubicBezTo>
                    <a:cubicBezTo>
                      <a:pt x="177" y="79"/>
                      <a:pt x="178" y="77"/>
                      <a:pt x="179" y="75"/>
                    </a:cubicBezTo>
                    <a:cubicBezTo>
                      <a:pt x="180" y="74"/>
                      <a:pt x="185" y="69"/>
                      <a:pt x="183" y="68"/>
                    </a:cubicBezTo>
                    <a:cubicBezTo>
                      <a:pt x="188" y="69"/>
                      <a:pt x="193" y="69"/>
                      <a:pt x="196" y="66"/>
                    </a:cubicBezTo>
                    <a:cubicBezTo>
                      <a:pt x="198" y="63"/>
                      <a:pt x="199" y="60"/>
                      <a:pt x="202" y="57"/>
                    </a:cubicBezTo>
                    <a:cubicBezTo>
                      <a:pt x="205" y="53"/>
                      <a:pt x="209" y="58"/>
                      <a:pt x="212" y="58"/>
                    </a:cubicBezTo>
                    <a:cubicBezTo>
                      <a:pt x="217" y="59"/>
                      <a:pt x="217" y="53"/>
                      <a:pt x="214" y="51"/>
                    </a:cubicBezTo>
                    <a:cubicBezTo>
                      <a:pt x="218" y="51"/>
                      <a:pt x="215" y="45"/>
                      <a:pt x="213" y="44"/>
                    </a:cubicBezTo>
                    <a:cubicBezTo>
                      <a:pt x="211" y="43"/>
                      <a:pt x="202" y="46"/>
                      <a:pt x="207" y="47"/>
                    </a:cubicBezTo>
                    <a:cubicBezTo>
                      <a:pt x="206" y="47"/>
                      <a:pt x="200" y="59"/>
                      <a:pt x="196" y="53"/>
                    </a:cubicBezTo>
                    <a:cubicBezTo>
                      <a:pt x="195" y="52"/>
                      <a:pt x="195" y="47"/>
                      <a:pt x="193" y="46"/>
                    </a:cubicBezTo>
                    <a:cubicBezTo>
                      <a:pt x="190" y="46"/>
                      <a:pt x="189" y="49"/>
                      <a:pt x="188" y="50"/>
                    </a:cubicBezTo>
                    <a:cubicBezTo>
                      <a:pt x="190" y="47"/>
                      <a:pt x="181" y="45"/>
                      <a:pt x="180" y="44"/>
                    </a:cubicBezTo>
                    <a:cubicBezTo>
                      <a:pt x="183" y="42"/>
                      <a:pt x="180" y="39"/>
                      <a:pt x="178" y="38"/>
                    </a:cubicBezTo>
                    <a:cubicBezTo>
                      <a:pt x="176" y="36"/>
                      <a:pt x="169" y="35"/>
                      <a:pt x="168" y="37"/>
                    </a:cubicBezTo>
                    <a:cubicBezTo>
                      <a:pt x="163" y="43"/>
                      <a:pt x="173" y="44"/>
                      <a:pt x="175" y="45"/>
                    </a:cubicBezTo>
                    <a:cubicBezTo>
                      <a:pt x="176" y="46"/>
                      <a:pt x="179" y="48"/>
                      <a:pt x="177" y="49"/>
                    </a:cubicBezTo>
                    <a:cubicBezTo>
                      <a:pt x="176" y="50"/>
                      <a:pt x="171" y="51"/>
                      <a:pt x="171" y="52"/>
                    </a:cubicBezTo>
                    <a:cubicBezTo>
                      <a:pt x="169" y="54"/>
                      <a:pt x="172" y="57"/>
                      <a:pt x="170" y="59"/>
                    </a:cubicBezTo>
                    <a:cubicBezTo>
                      <a:pt x="168" y="57"/>
                      <a:pt x="168" y="53"/>
                      <a:pt x="166" y="50"/>
                    </a:cubicBezTo>
                    <a:cubicBezTo>
                      <a:pt x="168" y="53"/>
                      <a:pt x="157" y="52"/>
                      <a:pt x="157" y="52"/>
                    </a:cubicBezTo>
                    <a:cubicBezTo>
                      <a:pt x="154" y="52"/>
                      <a:pt x="148" y="54"/>
                      <a:pt x="145" y="50"/>
                    </a:cubicBezTo>
                    <a:cubicBezTo>
                      <a:pt x="144" y="49"/>
                      <a:pt x="144" y="44"/>
                      <a:pt x="146" y="45"/>
                    </a:cubicBezTo>
                    <a:cubicBezTo>
                      <a:pt x="144" y="43"/>
                      <a:pt x="142" y="41"/>
                      <a:pt x="141" y="40"/>
                    </a:cubicBezTo>
                    <a:cubicBezTo>
                      <a:pt x="132" y="43"/>
                      <a:pt x="125" y="47"/>
                      <a:pt x="117" y="51"/>
                    </a:cubicBezTo>
                    <a:cubicBezTo>
                      <a:pt x="118" y="51"/>
                      <a:pt x="119" y="51"/>
                      <a:pt x="120" y="50"/>
                    </a:cubicBezTo>
                    <a:cubicBezTo>
                      <a:pt x="122" y="50"/>
                      <a:pt x="124" y="48"/>
                      <a:pt x="126" y="47"/>
                    </a:cubicBezTo>
                    <a:cubicBezTo>
                      <a:pt x="128" y="46"/>
                      <a:pt x="134" y="43"/>
                      <a:pt x="136" y="46"/>
                    </a:cubicBezTo>
                    <a:cubicBezTo>
                      <a:pt x="137" y="45"/>
                      <a:pt x="137" y="45"/>
                      <a:pt x="138" y="44"/>
                    </a:cubicBezTo>
                    <a:cubicBezTo>
                      <a:pt x="139" y="46"/>
                      <a:pt x="141" y="48"/>
                      <a:pt x="143" y="51"/>
                    </a:cubicBezTo>
                    <a:cubicBezTo>
                      <a:pt x="141" y="50"/>
                      <a:pt x="137" y="50"/>
                      <a:pt x="135" y="50"/>
                    </a:cubicBezTo>
                    <a:cubicBezTo>
                      <a:pt x="133" y="51"/>
                      <a:pt x="130" y="51"/>
                      <a:pt x="130" y="53"/>
                    </a:cubicBezTo>
                    <a:cubicBezTo>
                      <a:pt x="130" y="55"/>
                      <a:pt x="131" y="57"/>
                      <a:pt x="131" y="58"/>
                    </a:cubicBezTo>
                    <a:cubicBezTo>
                      <a:pt x="128" y="56"/>
                      <a:pt x="125" y="52"/>
                      <a:pt x="121" y="51"/>
                    </a:cubicBezTo>
                    <a:cubicBezTo>
                      <a:pt x="119" y="51"/>
                      <a:pt x="117" y="51"/>
                      <a:pt x="115" y="52"/>
                    </a:cubicBezTo>
                    <a:cubicBezTo>
                      <a:pt x="91" y="65"/>
                      <a:pt x="71" y="84"/>
                      <a:pt x="56" y="107"/>
                    </a:cubicBezTo>
                    <a:cubicBezTo>
                      <a:pt x="57" y="108"/>
                      <a:pt x="58" y="109"/>
                      <a:pt x="59" y="109"/>
                    </a:cubicBezTo>
                    <a:cubicBezTo>
                      <a:pt x="62" y="110"/>
                      <a:pt x="59" y="117"/>
                      <a:pt x="64" y="113"/>
                    </a:cubicBezTo>
                    <a:cubicBezTo>
                      <a:pt x="66" y="115"/>
                      <a:pt x="66" y="116"/>
                      <a:pt x="65" y="118"/>
                    </a:cubicBezTo>
                    <a:cubicBezTo>
                      <a:pt x="65" y="118"/>
                      <a:pt x="75" y="124"/>
                      <a:pt x="76" y="125"/>
                    </a:cubicBezTo>
                    <a:cubicBezTo>
                      <a:pt x="78" y="126"/>
                      <a:pt x="80" y="128"/>
                      <a:pt x="81" y="130"/>
                    </a:cubicBezTo>
                    <a:cubicBezTo>
                      <a:pt x="82" y="132"/>
                      <a:pt x="80" y="134"/>
                      <a:pt x="79" y="135"/>
                    </a:cubicBezTo>
                    <a:cubicBezTo>
                      <a:pt x="78" y="134"/>
                      <a:pt x="75" y="130"/>
                      <a:pt x="74" y="131"/>
                    </a:cubicBezTo>
                    <a:cubicBezTo>
                      <a:pt x="73" y="133"/>
                      <a:pt x="74" y="139"/>
                      <a:pt x="77" y="139"/>
                    </a:cubicBezTo>
                    <a:cubicBezTo>
                      <a:pt x="73" y="139"/>
                      <a:pt x="75" y="155"/>
                      <a:pt x="74" y="158"/>
                    </a:cubicBezTo>
                    <a:cubicBezTo>
                      <a:pt x="74" y="158"/>
                      <a:pt x="74" y="158"/>
                      <a:pt x="74" y="158"/>
                    </a:cubicBezTo>
                    <a:cubicBezTo>
                      <a:pt x="73" y="161"/>
                      <a:pt x="76" y="173"/>
                      <a:pt x="81" y="172"/>
                    </a:cubicBezTo>
                    <a:cubicBezTo>
                      <a:pt x="78" y="172"/>
                      <a:pt x="87" y="184"/>
                      <a:pt x="88" y="185"/>
                    </a:cubicBezTo>
                    <a:cubicBezTo>
                      <a:pt x="91" y="187"/>
                      <a:pt x="95" y="188"/>
                      <a:pt x="97" y="192"/>
                    </a:cubicBezTo>
                    <a:cubicBezTo>
                      <a:pt x="100" y="195"/>
                      <a:pt x="100" y="201"/>
                      <a:pt x="103" y="203"/>
                    </a:cubicBezTo>
                    <a:cubicBezTo>
                      <a:pt x="102" y="206"/>
                      <a:pt x="108" y="210"/>
                      <a:pt x="108" y="214"/>
                    </a:cubicBezTo>
                    <a:cubicBezTo>
                      <a:pt x="108" y="214"/>
                      <a:pt x="107" y="214"/>
                      <a:pt x="107" y="215"/>
                    </a:cubicBezTo>
                    <a:cubicBezTo>
                      <a:pt x="108" y="218"/>
                      <a:pt x="113" y="218"/>
                      <a:pt x="115" y="221"/>
                    </a:cubicBezTo>
                    <a:cubicBezTo>
                      <a:pt x="116" y="223"/>
                      <a:pt x="115" y="228"/>
                      <a:pt x="118" y="227"/>
                    </a:cubicBezTo>
                    <a:cubicBezTo>
                      <a:pt x="118" y="222"/>
                      <a:pt x="115" y="216"/>
                      <a:pt x="112" y="212"/>
                    </a:cubicBezTo>
                    <a:cubicBezTo>
                      <a:pt x="110" y="209"/>
                      <a:pt x="109" y="207"/>
                      <a:pt x="108" y="204"/>
                    </a:cubicBezTo>
                    <a:cubicBezTo>
                      <a:pt x="106" y="202"/>
                      <a:pt x="106" y="199"/>
                      <a:pt x="105" y="197"/>
                    </a:cubicBezTo>
                    <a:cubicBezTo>
                      <a:pt x="106" y="197"/>
                      <a:pt x="112" y="199"/>
                      <a:pt x="111" y="200"/>
                    </a:cubicBezTo>
                    <a:cubicBezTo>
                      <a:pt x="109" y="205"/>
                      <a:pt x="119" y="214"/>
                      <a:pt x="122" y="217"/>
                    </a:cubicBezTo>
                    <a:cubicBezTo>
                      <a:pt x="123" y="218"/>
                      <a:pt x="128" y="225"/>
                      <a:pt x="125" y="225"/>
                    </a:cubicBezTo>
                    <a:cubicBezTo>
                      <a:pt x="129" y="225"/>
                      <a:pt x="133" y="230"/>
                      <a:pt x="135" y="233"/>
                    </a:cubicBezTo>
                    <a:cubicBezTo>
                      <a:pt x="137" y="236"/>
                      <a:pt x="136" y="241"/>
                      <a:pt x="138" y="245"/>
                    </a:cubicBezTo>
                    <a:cubicBezTo>
                      <a:pt x="139" y="250"/>
                      <a:pt x="146" y="252"/>
                      <a:pt x="150" y="255"/>
                    </a:cubicBezTo>
                    <a:cubicBezTo>
                      <a:pt x="154" y="256"/>
                      <a:pt x="157" y="259"/>
                      <a:pt x="160" y="260"/>
                    </a:cubicBezTo>
                    <a:cubicBezTo>
                      <a:pt x="166" y="262"/>
                      <a:pt x="167" y="260"/>
                      <a:pt x="171" y="260"/>
                    </a:cubicBezTo>
                    <a:cubicBezTo>
                      <a:pt x="178" y="259"/>
                      <a:pt x="179" y="266"/>
                      <a:pt x="184" y="269"/>
                    </a:cubicBezTo>
                    <a:cubicBezTo>
                      <a:pt x="187" y="270"/>
                      <a:pt x="194" y="273"/>
                      <a:pt x="198" y="271"/>
                    </a:cubicBezTo>
                    <a:cubicBezTo>
                      <a:pt x="196" y="272"/>
                      <a:pt x="203" y="282"/>
                      <a:pt x="204" y="283"/>
                    </a:cubicBezTo>
                    <a:cubicBezTo>
                      <a:pt x="206" y="286"/>
                      <a:pt x="210" y="287"/>
                      <a:pt x="213" y="290"/>
                    </a:cubicBezTo>
                    <a:cubicBezTo>
                      <a:pt x="213" y="290"/>
                      <a:pt x="214" y="289"/>
                      <a:pt x="214" y="288"/>
                    </a:cubicBezTo>
                    <a:cubicBezTo>
                      <a:pt x="213" y="291"/>
                      <a:pt x="218" y="296"/>
                      <a:pt x="221" y="296"/>
                    </a:cubicBezTo>
                    <a:cubicBezTo>
                      <a:pt x="223" y="295"/>
                      <a:pt x="224" y="290"/>
                      <a:pt x="224" y="288"/>
                    </a:cubicBezTo>
                    <a:cubicBezTo>
                      <a:pt x="219" y="290"/>
                      <a:pt x="215" y="288"/>
                      <a:pt x="212" y="283"/>
                    </a:cubicBezTo>
                    <a:cubicBezTo>
                      <a:pt x="211" y="282"/>
                      <a:pt x="207" y="275"/>
                      <a:pt x="211" y="275"/>
                    </a:cubicBezTo>
                    <a:cubicBezTo>
                      <a:pt x="216" y="275"/>
                      <a:pt x="212" y="271"/>
                      <a:pt x="212" y="268"/>
                    </a:cubicBezTo>
                    <a:cubicBezTo>
                      <a:pt x="211" y="264"/>
                      <a:pt x="208" y="262"/>
                      <a:pt x="206" y="259"/>
                    </a:cubicBezTo>
                    <a:cubicBezTo>
                      <a:pt x="205" y="262"/>
                      <a:pt x="200" y="261"/>
                      <a:pt x="198" y="259"/>
                    </a:cubicBezTo>
                    <a:cubicBezTo>
                      <a:pt x="198" y="259"/>
                      <a:pt x="197" y="261"/>
                      <a:pt x="197" y="262"/>
                    </a:cubicBezTo>
                    <a:cubicBezTo>
                      <a:pt x="196" y="262"/>
                      <a:pt x="195" y="262"/>
                      <a:pt x="194" y="261"/>
                    </a:cubicBezTo>
                    <a:cubicBezTo>
                      <a:pt x="194" y="258"/>
                      <a:pt x="194" y="255"/>
                      <a:pt x="195" y="251"/>
                    </a:cubicBezTo>
                    <a:cubicBezTo>
                      <a:pt x="196" y="247"/>
                      <a:pt x="205" y="238"/>
                      <a:pt x="194" y="239"/>
                    </a:cubicBezTo>
                    <a:cubicBezTo>
                      <a:pt x="190" y="239"/>
                      <a:pt x="188" y="240"/>
                      <a:pt x="187" y="244"/>
                    </a:cubicBezTo>
                    <a:cubicBezTo>
                      <a:pt x="186" y="247"/>
                      <a:pt x="186" y="249"/>
                      <a:pt x="183" y="251"/>
                    </a:cubicBezTo>
                    <a:cubicBezTo>
                      <a:pt x="181" y="252"/>
                      <a:pt x="173" y="251"/>
                      <a:pt x="171" y="250"/>
                    </a:cubicBezTo>
                    <a:cubicBezTo>
                      <a:pt x="166" y="247"/>
                      <a:pt x="163" y="239"/>
                      <a:pt x="163" y="234"/>
                    </a:cubicBezTo>
                    <a:cubicBezTo>
                      <a:pt x="163" y="227"/>
                      <a:pt x="166" y="221"/>
                      <a:pt x="163" y="215"/>
                    </a:cubicBezTo>
                    <a:cubicBezTo>
                      <a:pt x="164" y="213"/>
                      <a:pt x="166" y="211"/>
                      <a:pt x="168" y="210"/>
                    </a:cubicBezTo>
                    <a:cubicBezTo>
                      <a:pt x="169" y="209"/>
                      <a:pt x="171" y="210"/>
                      <a:pt x="172" y="207"/>
                    </a:cubicBezTo>
                    <a:cubicBezTo>
                      <a:pt x="171" y="207"/>
                      <a:pt x="170" y="206"/>
                      <a:pt x="170" y="206"/>
                    </a:cubicBezTo>
                    <a:cubicBezTo>
                      <a:pt x="173" y="208"/>
                      <a:pt x="180" y="203"/>
                      <a:pt x="184" y="206"/>
                    </a:cubicBezTo>
                    <a:cubicBezTo>
                      <a:pt x="186" y="207"/>
                      <a:pt x="188" y="208"/>
                      <a:pt x="189" y="205"/>
                    </a:cubicBezTo>
                    <a:cubicBezTo>
                      <a:pt x="189" y="205"/>
                      <a:pt x="187" y="202"/>
                      <a:pt x="188" y="200"/>
                    </a:cubicBezTo>
                    <a:cubicBezTo>
                      <a:pt x="189" y="204"/>
                      <a:pt x="192" y="205"/>
                      <a:pt x="196" y="202"/>
                    </a:cubicBezTo>
                    <a:cubicBezTo>
                      <a:pt x="197" y="203"/>
                      <a:pt x="201" y="203"/>
                      <a:pt x="204" y="204"/>
                    </a:cubicBezTo>
                    <a:cubicBezTo>
                      <a:pt x="207" y="206"/>
                      <a:pt x="207" y="209"/>
                      <a:pt x="211" y="205"/>
                    </a:cubicBezTo>
                    <a:cubicBezTo>
                      <a:pt x="213" y="208"/>
                      <a:pt x="213" y="208"/>
                      <a:pt x="214" y="211"/>
                    </a:cubicBezTo>
                    <a:cubicBezTo>
                      <a:pt x="214" y="214"/>
                      <a:pt x="216" y="221"/>
                      <a:pt x="218" y="222"/>
                    </a:cubicBezTo>
                    <a:cubicBezTo>
                      <a:pt x="224" y="225"/>
                      <a:pt x="222" y="217"/>
                      <a:pt x="222" y="214"/>
                    </a:cubicBezTo>
                    <a:cubicBezTo>
                      <a:pt x="222" y="213"/>
                      <a:pt x="222" y="205"/>
                      <a:pt x="221" y="205"/>
                    </a:cubicBezTo>
                    <a:cubicBezTo>
                      <a:pt x="213" y="203"/>
                      <a:pt x="216" y="197"/>
                      <a:pt x="221" y="193"/>
                    </a:cubicBezTo>
                    <a:cubicBezTo>
                      <a:pt x="222" y="192"/>
                      <a:pt x="227" y="190"/>
                      <a:pt x="230" y="188"/>
                    </a:cubicBezTo>
                    <a:cubicBezTo>
                      <a:pt x="232" y="186"/>
                      <a:pt x="235" y="183"/>
                      <a:pt x="234" y="179"/>
                    </a:cubicBezTo>
                    <a:cubicBezTo>
                      <a:pt x="235" y="179"/>
                      <a:pt x="236" y="178"/>
                      <a:pt x="236" y="177"/>
                    </a:cubicBezTo>
                    <a:cubicBezTo>
                      <a:pt x="236" y="177"/>
                      <a:pt x="233" y="174"/>
                      <a:pt x="232" y="175"/>
                    </a:cubicBezTo>
                    <a:cubicBezTo>
                      <a:pt x="234" y="174"/>
                      <a:pt x="234" y="172"/>
                      <a:pt x="233" y="171"/>
                    </a:cubicBezTo>
                    <a:cubicBezTo>
                      <a:pt x="235" y="169"/>
                      <a:pt x="234" y="166"/>
                      <a:pt x="236" y="165"/>
                    </a:cubicBezTo>
                    <a:cubicBezTo>
                      <a:pt x="239" y="169"/>
                      <a:pt x="245" y="165"/>
                      <a:pt x="242" y="162"/>
                    </a:cubicBezTo>
                    <a:cubicBezTo>
                      <a:pt x="244" y="158"/>
                      <a:pt x="250" y="160"/>
                      <a:pt x="252" y="157"/>
                    </a:cubicBezTo>
                    <a:cubicBezTo>
                      <a:pt x="255" y="158"/>
                      <a:pt x="253" y="153"/>
                      <a:pt x="255" y="150"/>
                    </a:cubicBezTo>
                    <a:cubicBezTo>
                      <a:pt x="256" y="148"/>
                      <a:pt x="259" y="148"/>
                      <a:pt x="262" y="147"/>
                    </a:cubicBezTo>
                    <a:cubicBezTo>
                      <a:pt x="262" y="147"/>
                      <a:pt x="268" y="143"/>
                      <a:pt x="266" y="143"/>
                    </a:cubicBezTo>
                    <a:cubicBezTo>
                      <a:pt x="270" y="144"/>
                      <a:pt x="279" y="139"/>
                      <a:pt x="272" y="135"/>
                    </a:cubicBezTo>
                    <a:cubicBezTo>
                      <a:pt x="273" y="133"/>
                      <a:pt x="270" y="132"/>
                      <a:pt x="268" y="132"/>
                    </a:cubicBezTo>
                    <a:cubicBezTo>
                      <a:pt x="269" y="131"/>
                      <a:pt x="272" y="132"/>
                      <a:pt x="273" y="131"/>
                    </a:cubicBezTo>
                    <a:cubicBezTo>
                      <a:pt x="276" y="129"/>
                      <a:pt x="274" y="128"/>
                      <a:pt x="271" y="127"/>
                    </a:cubicBezTo>
                    <a:cubicBezTo>
                      <a:pt x="268" y="126"/>
                      <a:pt x="263" y="128"/>
                      <a:pt x="261" y="130"/>
                    </a:cubicBezTo>
                    <a:cubicBezTo>
                      <a:pt x="259" y="132"/>
                      <a:pt x="257" y="134"/>
                      <a:pt x="255" y="135"/>
                    </a:cubicBezTo>
                    <a:close/>
                    <a:moveTo>
                      <a:pt x="308" y="302"/>
                    </a:moveTo>
                    <a:cubicBezTo>
                      <a:pt x="306" y="301"/>
                      <a:pt x="303" y="301"/>
                      <a:pt x="301" y="300"/>
                    </a:cubicBezTo>
                    <a:cubicBezTo>
                      <a:pt x="299" y="300"/>
                      <a:pt x="298" y="299"/>
                      <a:pt x="295" y="298"/>
                    </a:cubicBezTo>
                    <a:cubicBezTo>
                      <a:pt x="296" y="293"/>
                      <a:pt x="290" y="292"/>
                      <a:pt x="287" y="289"/>
                    </a:cubicBezTo>
                    <a:cubicBezTo>
                      <a:pt x="284" y="287"/>
                      <a:pt x="282" y="284"/>
                      <a:pt x="277" y="285"/>
                    </a:cubicBezTo>
                    <a:cubicBezTo>
                      <a:pt x="276" y="285"/>
                      <a:pt x="271" y="287"/>
                      <a:pt x="272" y="288"/>
                    </a:cubicBezTo>
                    <a:cubicBezTo>
                      <a:pt x="269" y="285"/>
                      <a:pt x="268" y="284"/>
                      <a:pt x="263" y="282"/>
                    </a:cubicBezTo>
                    <a:cubicBezTo>
                      <a:pt x="259" y="281"/>
                      <a:pt x="257" y="276"/>
                      <a:pt x="253" y="281"/>
                    </a:cubicBezTo>
                    <a:cubicBezTo>
                      <a:pt x="251" y="283"/>
                      <a:pt x="252" y="286"/>
                      <a:pt x="251" y="288"/>
                    </a:cubicBezTo>
                    <a:cubicBezTo>
                      <a:pt x="247" y="285"/>
                      <a:pt x="254" y="282"/>
                      <a:pt x="251" y="279"/>
                    </a:cubicBezTo>
                    <a:cubicBezTo>
                      <a:pt x="248" y="275"/>
                      <a:pt x="243" y="281"/>
                      <a:pt x="240" y="282"/>
                    </a:cubicBezTo>
                    <a:cubicBezTo>
                      <a:pt x="239" y="284"/>
                      <a:pt x="237" y="284"/>
                      <a:pt x="236" y="286"/>
                    </a:cubicBezTo>
                    <a:cubicBezTo>
                      <a:pt x="235" y="287"/>
                      <a:pt x="234" y="290"/>
                      <a:pt x="233" y="291"/>
                    </a:cubicBezTo>
                    <a:cubicBezTo>
                      <a:pt x="233" y="289"/>
                      <a:pt x="228" y="290"/>
                      <a:pt x="228" y="288"/>
                    </a:cubicBezTo>
                    <a:cubicBezTo>
                      <a:pt x="229" y="294"/>
                      <a:pt x="229" y="301"/>
                      <a:pt x="230" y="307"/>
                    </a:cubicBezTo>
                    <a:cubicBezTo>
                      <a:pt x="231" y="310"/>
                      <a:pt x="230" y="316"/>
                      <a:pt x="227" y="319"/>
                    </a:cubicBezTo>
                    <a:cubicBezTo>
                      <a:pt x="224" y="321"/>
                      <a:pt x="221" y="324"/>
                      <a:pt x="220" y="329"/>
                    </a:cubicBezTo>
                    <a:cubicBezTo>
                      <a:pt x="220" y="332"/>
                      <a:pt x="220" y="334"/>
                      <a:pt x="223" y="335"/>
                    </a:cubicBezTo>
                    <a:cubicBezTo>
                      <a:pt x="223" y="339"/>
                      <a:pt x="219" y="342"/>
                      <a:pt x="219" y="346"/>
                    </a:cubicBezTo>
                    <a:cubicBezTo>
                      <a:pt x="219" y="346"/>
                      <a:pt x="220" y="348"/>
                      <a:pt x="220" y="350"/>
                    </a:cubicBezTo>
                    <a:cubicBezTo>
                      <a:pt x="254" y="344"/>
                      <a:pt x="285" y="327"/>
                      <a:pt x="308" y="30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pPr defTabSz="914224">
                  <a:defRPr/>
                </a:pPr>
                <a:endParaRPr lang="en-US" sz="2400" kern="0" dirty="0">
                  <a:solidFill>
                    <a:sysClr val="windowText" lastClr="000000"/>
                  </a:solidFill>
                  <a:latin typeface="Roboto Condensed"/>
                </a:endParaRPr>
              </a:p>
            </p:txBody>
          </p:sp>
        </p:grpSp>
        <p:pic>
          <p:nvPicPr>
            <p:cNvPr id="1026" name="Picture 2" descr="https://pbs.twimg.com/profile_images/1143172110/NewApressLogo_300x300_400x400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6690" y="4223046"/>
              <a:ext cx="914400" cy="914400"/>
            </a:xfrm>
            <a:prstGeom prst="ellipse">
              <a:avLst/>
            </a:prstGeom>
            <a:ln w="63500" cap="rnd">
              <a:solidFill>
                <a:srgbClr val="000105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01E646E-5397-4F52-8920-09C32092F9EC}"/>
              </a:ext>
            </a:extLst>
          </p:cNvPr>
          <p:cNvGrpSpPr/>
          <p:nvPr/>
        </p:nvGrpSpPr>
        <p:grpSpPr>
          <a:xfrm>
            <a:off x="6389440" y="2172112"/>
            <a:ext cx="5483599" cy="914270"/>
            <a:chOff x="4792110" y="1628949"/>
            <a:chExt cx="4113283" cy="6858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FB764F-8ACF-41E6-A30E-B03801DB0B55}"/>
                </a:ext>
              </a:extLst>
            </p:cNvPr>
            <p:cNvSpPr txBox="1"/>
            <p:nvPr/>
          </p:nvSpPr>
          <p:spPr>
            <a:xfrm>
              <a:off x="5656122" y="1736508"/>
              <a:ext cx="3249271" cy="449495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pPr defTabSz="1218935">
                <a:spcBef>
                  <a:spcPct val="20000"/>
                </a:spcBef>
                <a:defRPr/>
              </a:pPr>
              <a:r>
                <a:rPr lang="en-US" sz="1866" b="1" kern="0" cap="all" dirty="0">
                  <a:solidFill>
                    <a:srgbClr val="176490"/>
                  </a:solidFill>
                  <a:latin typeface="Roboto Condensed"/>
                </a:rPr>
                <a:t>Product Evangelist</a:t>
              </a:r>
              <a:br>
                <a:rPr lang="en-US" sz="1333" kern="0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Roboto Condensed"/>
                </a:rPr>
              </a:br>
              <a:r>
                <a:rPr lang="en-US" sz="1733" kern="0" dirty="0">
                  <a:solidFill>
                    <a:srgbClr val="52C3CB">
                      <a:lumMod val="25000"/>
                    </a:srgbClr>
                  </a:solidFill>
                  <a:latin typeface="Roboto Medium"/>
                </a:rPr>
                <a:t>Working for </a:t>
              </a:r>
              <a:r>
                <a:rPr lang="en-US" sz="1733" b="1" kern="0" dirty="0" err="1">
                  <a:solidFill>
                    <a:srgbClr val="0070C0"/>
                  </a:solidFill>
                  <a:latin typeface="Roboto Medium"/>
                </a:rPr>
                <a:t>Valo</a:t>
              </a:r>
              <a:r>
                <a:rPr lang="en-US" sz="1733" b="1" kern="0" dirty="0">
                  <a:solidFill>
                    <a:srgbClr val="0070C0"/>
                  </a:solidFill>
                  <a:latin typeface="Roboto Medium"/>
                </a:rPr>
                <a:t> Intranet</a:t>
              </a:r>
              <a:endParaRPr lang="en-US" sz="1733" kern="0" dirty="0">
                <a:solidFill>
                  <a:srgbClr val="52C3CB">
                    <a:lumMod val="25000"/>
                  </a:srgbClr>
                </a:solidFill>
                <a:latin typeface="Roboto Medium"/>
              </a:endParaRPr>
            </a:p>
          </p:txBody>
        </p:sp>
        <p:pic>
          <p:nvPicPr>
            <p:cNvPr id="31" name="Picture 2" descr="https://www.valointranet.com/wp-content/themes/valo/images/valo-twitter-image.png">
              <a:extLst>
                <a:ext uri="{FF2B5EF4-FFF2-40B4-BE49-F238E27FC236}">
                  <a16:creationId xmlns:a16="http://schemas.microsoft.com/office/drawing/2014/main" id="{F3A1F5F1-27FF-4534-81E4-A803C784D7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2110" y="1628949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3100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B332E7-8332-40F2-9738-9ADBF41F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SharePoint Online External Users Report</a:t>
            </a:r>
          </a:p>
        </p:txBody>
      </p:sp>
    </p:spTree>
    <p:extLst>
      <p:ext uri="{BB962C8B-B14F-4D97-AF65-F5344CB8AC3E}">
        <p14:creationId xmlns:p14="http://schemas.microsoft.com/office/powerpoint/2010/main" val="398021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3FF191-55A9-421F-85A4-53CA6269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769441"/>
          </a:xfrm>
        </p:spPr>
        <p:txBody>
          <a:bodyPr/>
          <a:lstStyle/>
          <a:p>
            <a:r>
              <a:rPr lang="en-US" sz="5000" dirty="0"/>
              <a:t>Fact Sheet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72676-1154-437A-83B3-5E253DEEFC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7481"/>
            <a:ext cx="6892925" cy="677108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>
                <a:solidFill>
                  <a:schemeClr val="accent1"/>
                </a:solidFill>
              </a:rPr>
              <a:t>Business Need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BE1D69-08AD-48FD-BDA6-6DF30D202B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48576" y="1437481"/>
            <a:ext cx="3953418" cy="677108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>
                <a:solidFill>
                  <a:schemeClr val="accent1"/>
                </a:solidFill>
              </a:rPr>
              <a:t>Modules Used</a:t>
            </a:r>
          </a:p>
        </p:txBody>
      </p:sp>
      <p:pic>
        <p:nvPicPr>
          <p:cNvPr id="2050" name="Picture 2" descr="Image result for sharepoint logo">
            <a:extLst>
              <a:ext uri="{FF2B5EF4-FFF2-40B4-BE49-F238E27FC236}">
                <a16:creationId xmlns:a16="http://schemas.microsoft.com/office/drawing/2014/main" id="{AB21CAD3-9591-42CF-AB92-238F6172F6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32"/>
          <a:stretch/>
        </p:blipFill>
        <p:spPr bwMode="auto">
          <a:xfrm>
            <a:off x="8749121" y="3237748"/>
            <a:ext cx="1752328" cy="203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E3B244-AFF1-4B9D-AE3E-2CD6E1FA6463}"/>
              </a:ext>
            </a:extLst>
          </p:cNvPr>
          <p:cNvSpPr txBox="1"/>
          <p:nvPr/>
        </p:nvSpPr>
        <p:spPr>
          <a:xfrm>
            <a:off x="584199" y="2410064"/>
            <a:ext cx="6178551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SharePoint Online enables users to share sites and documents with external users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There is no built-in report for Office 365 administrators to view what sites are shared and with whom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This report is not only useful for ongoing security, but can also be a requirement for </a:t>
            </a: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todays organizations 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8363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E55177-40A8-4305-B88E-A3D6E8BB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Inventory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391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3FF191-55A9-421F-85A4-53CA6269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769441"/>
          </a:xfrm>
        </p:spPr>
        <p:txBody>
          <a:bodyPr/>
          <a:lstStyle/>
          <a:p>
            <a:r>
              <a:rPr lang="en-US" sz="5000" dirty="0"/>
              <a:t>Fact Sheet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72676-1154-437A-83B3-5E253DEEFC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7481"/>
            <a:ext cx="6892925" cy="677108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>
                <a:solidFill>
                  <a:schemeClr val="accent1"/>
                </a:solidFill>
              </a:rPr>
              <a:t>Business Need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BE1D69-08AD-48FD-BDA6-6DF30D202B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48576" y="1437481"/>
            <a:ext cx="3953418" cy="677108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>
                <a:solidFill>
                  <a:schemeClr val="accent1"/>
                </a:solidFill>
              </a:rPr>
              <a:t>Modules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3B244-AFF1-4B9D-AE3E-2CD6E1FA6463}"/>
              </a:ext>
            </a:extLst>
          </p:cNvPr>
          <p:cNvSpPr txBox="1"/>
          <p:nvPr/>
        </p:nvSpPr>
        <p:spPr>
          <a:xfrm>
            <a:off x="574158" y="2476500"/>
            <a:ext cx="6178551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Office 365 Users are free to create their own workflows inside Microsoft Flow</a:t>
            </a:r>
          </a:p>
          <a:p>
            <a:pPr algn="just"/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just"/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You want to make sure that you are an owner of the most used Flows in your organization</a:t>
            </a:r>
          </a:p>
          <a:p>
            <a:pPr algn="just"/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just"/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You want to identify the most used Flows in your organization</a:t>
            </a:r>
          </a:p>
        </p:txBody>
      </p:sp>
      <p:pic>
        <p:nvPicPr>
          <p:cNvPr id="1026" name="Picture 2" descr="Image result for powerapps logo">
            <a:extLst>
              <a:ext uri="{FF2B5EF4-FFF2-40B4-BE49-F238E27FC236}">
                <a16:creationId xmlns:a16="http://schemas.microsoft.com/office/drawing/2014/main" id="{921F56F1-88F5-4B49-B25D-1BF6DFBA4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55" y="2531857"/>
            <a:ext cx="2910159" cy="119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icrosoft Flow logo">
            <a:extLst>
              <a:ext uri="{FF2B5EF4-FFF2-40B4-BE49-F238E27FC236}">
                <a16:creationId xmlns:a16="http://schemas.microsoft.com/office/drawing/2014/main" id="{883EFC68-E885-4D8D-A035-92B1A41DD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106" y="3170935"/>
            <a:ext cx="4586803" cy="229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32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E55177-40A8-4305-B88E-A3D6E8BB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 Governance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031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3FF191-55A9-421F-85A4-53CA6269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769441"/>
          </a:xfrm>
        </p:spPr>
        <p:txBody>
          <a:bodyPr/>
          <a:lstStyle/>
          <a:p>
            <a:r>
              <a:rPr lang="en-US" sz="5000" dirty="0"/>
              <a:t>Fact Sheet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72676-1154-437A-83B3-5E253DEEFC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7481"/>
            <a:ext cx="6892925" cy="677108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>
                <a:solidFill>
                  <a:schemeClr val="accent1"/>
                </a:solidFill>
              </a:rPr>
              <a:t>Business Need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BE1D69-08AD-48FD-BDA6-6DF30D202B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48576" y="1437481"/>
            <a:ext cx="3953418" cy="677108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>
                <a:solidFill>
                  <a:schemeClr val="accent1"/>
                </a:solidFill>
              </a:rPr>
              <a:t>Modules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3B244-AFF1-4B9D-AE3E-2CD6E1FA6463}"/>
              </a:ext>
            </a:extLst>
          </p:cNvPr>
          <p:cNvSpPr txBox="1"/>
          <p:nvPr/>
        </p:nvSpPr>
        <p:spPr>
          <a:xfrm>
            <a:off x="574158" y="2476500"/>
            <a:ext cx="6178551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Teams has a lot of settings around security and confidentiality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Can users edit messages?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Can users delete messages?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Can users send Gifs and Memes?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How many channels each team has , and other properties!</a:t>
            </a:r>
          </a:p>
        </p:txBody>
      </p:sp>
      <p:pic>
        <p:nvPicPr>
          <p:cNvPr id="2050" name="Picture 2" descr="Image result for Teams">
            <a:extLst>
              <a:ext uri="{FF2B5EF4-FFF2-40B4-BE49-F238E27FC236}">
                <a16:creationId xmlns:a16="http://schemas.microsoft.com/office/drawing/2014/main" id="{F85F5680-21DE-485A-88A0-AB8919CCF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913" y="2325429"/>
            <a:ext cx="2266912" cy="226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7B5C39-9AE4-442D-8DBD-1A133C4A8ABC}"/>
              </a:ext>
            </a:extLst>
          </p:cNvPr>
          <p:cNvSpPr/>
          <p:nvPr/>
        </p:nvSpPr>
        <p:spPr>
          <a:xfrm>
            <a:off x="7816937" y="4973341"/>
            <a:ext cx="3616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72C6"/>
                </a:solidFill>
                <a:latin typeface="Segoe UI" panose="020B0502040204020203" pitchFamily="34" charset="0"/>
              </a:rPr>
              <a:t>EnhancedHTML2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4051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B332E7-8332-40F2-9738-9ADBF41F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Office 365 Groups Usage Report</a:t>
            </a:r>
          </a:p>
        </p:txBody>
      </p:sp>
    </p:spTree>
    <p:extLst>
      <p:ext uri="{BB962C8B-B14F-4D97-AF65-F5344CB8AC3E}">
        <p14:creationId xmlns:p14="http://schemas.microsoft.com/office/powerpoint/2010/main" val="1717480931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B451D25-361D-A848-91B3-2FAFC466A00D}" vid="{042FBDCE-6B47-F547-BAB1-34E1141D90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Pluralsight_PowerPoint_Template_June_2018</Template>
  <TotalTime>2157</TotalTime>
  <Words>524</Words>
  <Application>Microsoft Office PowerPoint</Application>
  <PresentationFormat>Widescreen</PresentationFormat>
  <Paragraphs>97</Paragraphs>
  <Slides>16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5" baseType="lpstr">
      <vt:lpstr>Arial</vt:lpstr>
      <vt:lpstr>Calibri</vt:lpstr>
      <vt:lpstr>Consolas</vt:lpstr>
      <vt:lpstr>FontAwesome</vt:lpstr>
      <vt:lpstr>Gotham Book</vt:lpstr>
      <vt:lpstr>Gotham Light</vt:lpstr>
      <vt:lpstr>Gotham Medium</vt:lpstr>
      <vt:lpstr>Lucida Grande</vt:lpstr>
      <vt:lpstr>Montserrat</vt:lpstr>
      <vt:lpstr>Myriad Pro</vt:lpstr>
      <vt:lpstr>Myriad Pro Light</vt:lpstr>
      <vt:lpstr>Roboto Condensed</vt:lpstr>
      <vt:lpstr>Roboto Medium</vt:lpstr>
      <vt:lpstr>Roboto Mono</vt:lpstr>
      <vt:lpstr>Segoe UI</vt:lpstr>
      <vt:lpstr>Segoe UI Semilight</vt:lpstr>
      <vt:lpstr>Wingdings</vt:lpstr>
      <vt:lpstr>Wingdings 3</vt:lpstr>
      <vt:lpstr>Pluralsight default theme</vt:lpstr>
      <vt:lpstr>Five PowerShell reports every Office 365 admin needs to have</vt:lpstr>
      <vt:lpstr>PowerPoint Presentation</vt:lpstr>
      <vt:lpstr>SharePoint Online External Users Report</vt:lpstr>
      <vt:lpstr>Fact Sheet</vt:lpstr>
      <vt:lpstr>Flow Inventory</vt:lpstr>
      <vt:lpstr>Fact Sheet</vt:lpstr>
      <vt:lpstr>Teams Governance </vt:lpstr>
      <vt:lpstr>Fact Sheet</vt:lpstr>
      <vt:lpstr>Office 365 Groups Usage Report</vt:lpstr>
      <vt:lpstr>Fact Sheet</vt:lpstr>
      <vt:lpstr>Profile Completeness Report</vt:lpstr>
      <vt:lpstr>Fact Sheet</vt:lpstr>
      <vt:lpstr>Resources</vt:lpstr>
      <vt:lpstr>Thank you!</vt:lpstr>
      <vt:lpstr>Abnormal Document Downloads</vt:lpstr>
      <vt:lpstr>Fact 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Module Title in Titlecase</dc:title>
  <dc:creator>Vlad Catrinescu</dc:creator>
  <cp:lastModifiedBy>Vlad Catrinescu</cp:lastModifiedBy>
  <cp:revision>587</cp:revision>
  <dcterms:created xsi:type="dcterms:W3CDTF">2018-07-09T16:15:59Z</dcterms:created>
  <dcterms:modified xsi:type="dcterms:W3CDTF">2019-05-02T20:42:01Z</dcterms:modified>
</cp:coreProperties>
</file>