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86" r:id="rId2"/>
    <p:sldId id="257" r:id="rId3"/>
    <p:sldId id="290" r:id="rId4"/>
    <p:sldId id="307" r:id="rId5"/>
    <p:sldId id="260" r:id="rId6"/>
    <p:sldId id="261" r:id="rId7"/>
    <p:sldId id="272" r:id="rId8"/>
    <p:sldId id="284" r:id="rId9"/>
    <p:sldId id="262" r:id="rId10"/>
    <p:sldId id="264" r:id="rId11"/>
    <p:sldId id="275" r:id="rId12"/>
    <p:sldId id="265" r:id="rId13"/>
    <p:sldId id="278" r:id="rId14"/>
    <p:sldId id="279" r:id="rId15"/>
    <p:sldId id="309" r:id="rId16"/>
    <p:sldId id="280" r:id="rId17"/>
    <p:sldId id="308" r:id="rId18"/>
    <p:sldId id="310" r:id="rId19"/>
    <p:sldId id="301" r:id="rId20"/>
    <p:sldId id="291" r:id="rId21"/>
    <p:sldId id="302" r:id="rId22"/>
    <p:sldId id="304" r:id="rId23"/>
    <p:sldId id="292" r:id="rId24"/>
    <p:sldId id="293" r:id="rId25"/>
    <p:sldId id="294" r:id="rId26"/>
    <p:sldId id="296" r:id="rId27"/>
    <p:sldId id="303"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1402"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C74A9C-3D17-431D-8A17-8E9C0973C21A}" type="datetimeFigureOut">
              <a:rPr lang="en-US" smtClean="0"/>
              <a:t>12/28/2016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FB5B5B-7759-48CF-A363-4EF5F734F278}" type="slidenum">
              <a:rPr lang="en-US" smtClean="0"/>
              <a:t>‹#›</a:t>
            </a:fld>
            <a:endParaRPr lang="en-US"/>
          </a:p>
        </p:txBody>
      </p:sp>
    </p:spTree>
    <p:extLst>
      <p:ext uri="{BB962C8B-B14F-4D97-AF65-F5344CB8AC3E}">
        <p14:creationId xmlns:p14="http://schemas.microsoft.com/office/powerpoint/2010/main" val="9537061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4B37127-D437-4FF2-AF09-5802307C5354}" type="datetimeFigureOut">
              <a:rPr lang="en-US" smtClean="0"/>
              <a:t>12/28/2016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FFAF86-67B9-4435-9AC8-DB840CB20AEB}" type="slidenum">
              <a:rPr lang="en-US" smtClean="0"/>
              <a:t>‹#›</a:t>
            </a:fld>
            <a:endParaRPr lang="en-US"/>
          </a:p>
        </p:txBody>
      </p:sp>
    </p:spTree>
    <p:extLst>
      <p:ext uri="{BB962C8B-B14F-4D97-AF65-F5344CB8AC3E}">
        <p14:creationId xmlns:p14="http://schemas.microsoft.com/office/powerpoint/2010/main" val="25566753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4B37127-D437-4FF2-AF09-5802307C5354}" type="datetimeFigureOut">
              <a:rPr lang="en-US" smtClean="0"/>
              <a:t>12/28/2016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FFAF86-67B9-4435-9AC8-DB840CB20AEB}" type="slidenum">
              <a:rPr lang="en-US" smtClean="0"/>
              <a:t>‹#›</a:t>
            </a:fld>
            <a:endParaRPr lang="en-US"/>
          </a:p>
        </p:txBody>
      </p:sp>
    </p:spTree>
    <p:extLst>
      <p:ext uri="{BB962C8B-B14F-4D97-AF65-F5344CB8AC3E}">
        <p14:creationId xmlns:p14="http://schemas.microsoft.com/office/powerpoint/2010/main" val="22403740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4B37127-D437-4FF2-AF09-5802307C5354}" type="datetimeFigureOut">
              <a:rPr lang="en-US" smtClean="0"/>
              <a:t>12/28/2016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FFAF86-67B9-4435-9AC8-DB840CB20AEB}" type="slidenum">
              <a:rPr lang="en-US" smtClean="0"/>
              <a:t>‹#›</a:t>
            </a:fld>
            <a:endParaRPr lang="en-US"/>
          </a:p>
        </p:txBody>
      </p:sp>
    </p:spTree>
    <p:extLst>
      <p:ext uri="{BB962C8B-B14F-4D97-AF65-F5344CB8AC3E}">
        <p14:creationId xmlns:p14="http://schemas.microsoft.com/office/powerpoint/2010/main" val="811052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752600" y="0"/>
            <a:ext cx="7391400" cy="1143000"/>
          </a:xfrm>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4B37127-D437-4FF2-AF09-5802307C5354}" type="datetimeFigureOut">
              <a:rPr lang="en-US" smtClean="0"/>
              <a:t>12/28/2016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FFAF86-67B9-4435-9AC8-DB840CB20AEB}" type="slidenum">
              <a:rPr lang="en-US" smtClean="0"/>
              <a:t>‹#›</a:t>
            </a:fld>
            <a:endParaRPr lang="en-US"/>
          </a:p>
        </p:txBody>
      </p:sp>
    </p:spTree>
    <p:extLst>
      <p:ext uri="{BB962C8B-B14F-4D97-AF65-F5344CB8AC3E}">
        <p14:creationId xmlns:p14="http://schemas.microsoft.com/office/powerpoint/2010/main" val="35059639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4B37127-D437-4FF2-AF09-5802307C5354}" type="datetimeFigureOut">
              <a:rPr lang="en-US" smtClean="0"/>
              <a:t>12/28/2016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FFAF86-67B9-4435-9AC8-DB840CB20AEB}" type="slidenum">
              <a:rPr lang="en-US" smtClean="0"/>
              <a:t>‹#›</a:t>
            </a:fld>
            <a:endParaRPr lang="en-US"/>
          </a:p>
        </p:txBody>
      </p:sp>
    </p:spTree>
    <p:extLst>
      <p:ext uri="{BB962C8B-B14F-4D97-AF65-F5344CB8AC3E}">
        <p14:creationId xmlns:p14="http://schemas.microsoft.com/office/powerpoint/2010/main" val="25011354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4B37127-D437-4FF2-AF09-5802307C5354}" type="datetimeFigureOut">
              <a:rPr lang="en-US" smtClean="0"/>
              <a:t>12/28/2016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FFAF86-67B9-4435-9AC8-DB840CB20AEB}" type="slidenum">
              <a:rPr lang="en-US" smtClean="0"/>
              <a:t>‹#›</a:t>
            </a:fld>
            <a:endParaRPr lang="en-US"/>
          </a:p>
        </p:txBody>
      </p:sp>
    </p:spTree>
    <p:extLst>
      <p:ext uri="{BB962C8B-B14F-4D97-AF65-F5344CB8AC3E}">
        <p14:creationId xmlns:p14="http://schemas.microsoft.com/office/powerpoint/2010/main" val="15937807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4B37127-D437-4FF2-AF09-5802307C5354}" type="datetimeFigureOut">
              <a:rPr lang="en-US" smtClean="0"/>
              <a:t>12/28/2016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BFFAF86-67B9-4435-9AC8-DB840CB20AEB}" type="slidenum">
              <a:rPr lang="en-US" smtClean="0"/>
              <a:t>‹#›</a:t>
            </a:fld>
            <a:endParaRPr lang="en-US"/>
          </a:p>
        </p:txBody>
      </p:sp>
    </p:spTree>
    <p:extLst>
      <p:ext uri="{BB962C8B-B14F-4D97-AF65-F5344CB8AC3E}">
        <p14:creationId xmlns:p14="http://schemas.microsoft.com/office/powerpoint/2010/main" val="11282128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4B37127-D437-4FF2-AF09-5802307C5354}" type="datetimeFigureOut">
              <a:rPr lang="en-US" smtClean="0"/>
              <a:t>12/28/2016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BFFAF86-67B9-4435-9AC8-DB840CB20AEB}" type="slidenum">
              <a:rPr lang="en-US" smtClean="0"/>
              <a:t>‹#›</a:t>
            </a:fld>
            <a:endParaRPr lang="en-US"/>
          </a:p>
        </p:txBody>
      </p:sp>
    </p:spTree>
    <p:extLst>
      <p:ext uri="{BB962C8B-B14F-4D97-AF65-F5344CB8AC3E}">
        <p14:creationId xmlns:p14="http://schemas.microsoft.com/office/powerpoint/2010/main" val="17331464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B37127-D437-4FF2-AF09-5802307C5354}" type="datetimeFigureOut">
              <a:rPr lang="en-US" smtClean="0"/>
              <a:t>12/28/2016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BFFAF86-67B9-4435-9AC8-DB840CB20AEB}" type="slidenum">
              <a:rPr lang="en-US" smtClean="0"/>
              <a:t>‹#›</a:t>
            </a:fld>
            <a:endParaRPr lang="en-US"/>
          </a:p>
        </p:txBody>
      </p:sp>
    </p:spTree>
    <p:extLst>
      <p:ext uri="{BB962C8B-B14F-4D97-AF65-F5344CB8AC3E}">
        <p14:creationId xmlns:p14="http://schemas.microsoft.com/office/powerpoint/2010/main" val="11972770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4B37127-D437-4FF2-AF09-5802307C5354}" type="datetimeFigureOut">
              <a:rPr lang="en-US" smtClean="0"/>
              <a:t>12/28/2016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FFAF86-67B9-4435-9AC8-DB840CB20AEB}" type="slidenum">
              <a:rPr lang="en-US" smtClean="0"/>
              <a:t>‹#›</a:t>
            </a:fld>
            <a:endParaRPr lang="en-US"/>
          </a:p>
        </p:txBody>
      </p:sp>
    </p:spTree>
    <p:extLst>
      <p:ext uri="{BB962C8B-B14F-4D97-AF65-F5344CB8AC3E}">
        <p14:creationId xmlns:p14="http://schemas.microsoft.com/office/powerpoint/2010/main" val="41942097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4B37127-D437-4FF2-AF09-5802307C5354}" type="datetimeFigureOut">
              <a:rPr lang="en-US" smtClean="0"/>
              <a:t>12/28/2016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FFAF86-67B9-4435-9AC8-DB840CB20AEB}" type="slidenum">
              <a:rPr lang="en-US" smtClean="0"/>
              <a:t>‹#›</a:t>
            </a:fld>
            <a:endParaRPr lang="en-US"/>
          </a:p>
        </p:txBody>
      </p:sp>
    </p:spTree>
    <p:extLst>
      <p:ext uri="{BB962C8B-B14F-4D97-AF65-F5344CB8AC3E}">
        <p14:creationId xmlns:p14="http://schemas.microsoft.com/office/powerpoint/2010/main" val="30265224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b="78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B37127-D437-4FF2-AF09-5802307C5354}" type="datetimeFigureOut">
              <a:rPr lang="en-US" smtClean="0"/>
              <a:t>12/28/2016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FFAF86-67B9-4435-9AC8-DB840CB20AEB}" type="slidenum">
              <a:rPr lang="en-US" smtClean="0"/>
              <a:t>‹#›</a:t>
            </a:fld>
            <a:endParaRPr lang="en-US"/>
          </a:p>
        </p:txBody>
      </p:sp>
    </p:spTree>
    <p:extLst>
      <p:ext uri="{BB962C8B-B14F-4D97-AF65-F5344CB8AC3E}">
        <p14:creationId xmlns:p14="http://schemas.microsoft.com/office/powerpoint/2010/main" val="12019940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ruby-doc.org/core-2.2.0/Kernel.html#method-i-system"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ruby-doc.org/stdlib/libdoc/erb/rdoc/ERB.html"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rubyforadmins.com/" TargetMode="External"/><Relationship Id="rId2" Type="http://schemas.openxmlformats.org/officeDocument/2006/relationships/hyperlink" Target="http://ruby-doc.org/" TargetMode="External"/><Relationship Id="rId1" Type="http://schemas.openxmlformats.org/officeDocument/2006/relationships/slideLayout" Target="../slideLayouts/slideLayout2.xml"/><Relationship Id="rId5" Type="http://schemas.openxmlformats.org/officeDocument/2006/relationships/hyperlink" Target="https://www.coursera.org/learn/ruby-on-rails-intro" TargetMode="External"/><Relationship Id="rId4" Type="http://schemas.openxmlformats.org/officeDocument/2006/relationships/hyperlink" Target="https://hackhands.com/ruby-read-json-file-hash/"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rvm.io/rvm/instal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rubygems.org/"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6000" b="1" dirty="0">
                <a:solidFill>
                  <a:srgbClr val="C00000"/>
                </a:solidFill>
              </a:rPr>
              <a:t>Ruby</a:t>
            </a:r>
            <a:endParaRPr lang="en-US" sz="6000" dirty="0">
              <a:solidFill>
                <a:srgbClr val="C00000"/>
              </a:solidFill>
            </a:endParaRPr>
          </a:p>
        </p:txBody>
      </p:sp>
      <p:sp>
        <p:nvSpPr>
          <p:cNvPr id="3" name="Subtitle 2"/>
          <p:cNvSpPr>
            <a:spLocks noGrp="1"/>
          </p:cNvSpPr>
          <p:nvPr>
            <p:ph type="subTitle" idx="1"/>
          </p:nvPr>
        </p:nvSpPr>
        <p:spPr/>
        <p:txBody>
          <a:bodyPr/>
          <a:lstStyle/>
          <a:p>
            <a:r>
              <a:rPr lang="en-US" dirty="0" smtClean="0">
                <a:solidFill>
                  <a:schemeClr val="tx1"/>
                </a:solidFill>
              </a:rPr>
              <a:t>The </a:t>
            </a:r>
            <a:r>
              <a:rPr lang="en-US" smtClean="0">
                <a:solidFill>
                  <a:schemeClr val="tx1"/>
                </a:solidFill>
              </a:rPr>
              <a:t>Object-Oriented Programming Language On Linux</a:t>
            </a:r>
            <a:endParaRPr lang="en-US" dirty="0">
              <a:solidFill>
                <a:schemeClr val="tx1"/>
              </a:solidFill>
            </a:endParaRPr>
          </a:p>
        </p:txBody>
      </p:sp>
    </p:spTree>
    <p:extLst>
      <p:ext uri="{BB962C8B-B14F-4D97-AF65-F5344CB8AC3E}">
        <p14:creationId xmlns:p14="http://schemas.microsoft.com/office/powerpoint/2010/main" val="19963194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Strings</a:t>
            </a:r>
            <a:endParaRPr lang="en-US" dirty="0"/>
          </a:p>
        </p:txBody>
      </p:sp>
      <p:sp>
        <p:nvSpPr>
          <p:cNvPr id="3" name="Content Placeholder 2"/>
          <p:cNvSpPr>
            <a:spLocks noGrp="1"/>
          </p:cNvSpPr>
          <p:nvPr>
            <p:ph idx="1"/>
          </p:nvPr>
        </p:nvSpPr>
        <p:spPr/>
        <p:txBody>
          <a:bodyPr>
            <a:normAutofit/>
          </a:bodyPr>
          <a:lstStyle/>
          <a:p>
            <a:r>
              <a:rPr lang="en-US" sz="2000" dirty="0" smtClean="0"/>
              <a:t>Integers and Strings cannot be concatenated in Ruby</a:t>
            </a:r>
          </a:p>
          <a:p>
            <a:pPr lvl="1"/>
            <a:r>
              <a:rPr lang="en-US" sz="2000" i="1" dirty="0" err="1" smtClean="0"/>
              <a:t>to_s</a:t>
            </a:r>
            <a:r>
              <a:rPr lang="en-US" sz="2000" dirty="0" smtClean="0"/>
              <a:t> – converts to string</a:t>
            </a:r>
          </a:p>
          <a:p>
            <a:pPr lvl="1"/>
            <a:r>
              <a:rPr lang="en-US" sz="2000" i="1" dirty="0" err="1" smtClean="0"/>
              <a:t>to_i</a:t>
            </a:r>
            <a:r>
              <a:rPr lang="en-US" sz="2000" dirty="0" smtClean="0"/>
              <a:t> – converts to integer</a:t>
            </a:r>
          </a:p>
          <a:p>
            <a:pPr lvl="1"/>
            <a:r>
              <a:rPr lang="en-US" sz="2000" i="1" dirty="0" err="1"/>
              <a:t>t</a:t>
            </a:r>
            <a:r>
              <a:rPr lang="en-US" sz="2000" i="1" dirty="0" err="1" smtClean="0"/>
              <a:t>o_f</a:t>
            </a:r>
            <a:r>
              <a:rPr lang="en-US" sz="2000" dirty="0" smtClean="0"/>
              <a:t> </a:t>
            </a:r>
            <a:r>
              <a:rPr lang="en-US" sz="2000" dirty="0"/>
              <a:t>– converts to </a:t>
            </a:r>
            <a:r>
              <a:rPr lang="en-US" sz="2000" dirty="0" smtClean="0"/>
              <a:t>float (</a:t>
            </a:r>
            <a:r>
              <a:rPr lang="en-US" sz="2000" i="1" dirty="0" smtClean="0"/>
              <a:t>’10.2’.to_f</a:t>
            </a:r>
            <a:r>
              <a:rPr lang="en-US" sz="2000" dirty="0" smtClean="0"/>
              <a:t>)</a:t>
            </a:r>
            <a:endParaRPr lang="en-US" sz="2000" dirty="0"/>
          </a:p>
          <a:p>
            <a:pPr marL="342900" lvl="1" indent="-342900">
              <a:buFont typeface="Arial" panose="020B0604020202020204" pitchFamily="34" charset="0"/>
              <a:buChar char="•"/>
            </a:pPr>
            <a:r>
              <a:rPr lang="en-US" sz="2000" dirty="0" smtClean="0"/>
              <a:t>String concatenation: puts ‘Your name is ‘+name</a:t>
            </a:r>
          </a:p>
          <a:p>
            <a:r>
              <a:rPr lang="en-US" sz="2000" dirty="0"/>
              <a:t>“”-&gt; are parsed, can include \n or #{</a:t>
            </a:r>
            <a:r>
              <a:rPr lang="en-US" sz="2000" dirty="0" err="1"/>
              <a:t>var</a:t>
            </a:r>
            <a:r>
              <a:rPr lang="en-US" sz="2000" dirty="0"/>
              <a:t>}</a:t>
            </a:r>
          </a:p>
          <a:p>
            <a:r>
              <a:rPr lang="en-US" sz="2000" dirty="0"/>
              <a:t>‘’-&gt; are not processed </a:t>
            </a:r>
            <a:endParaRPr lang="en-US" sz="2000" dirty="0" smtClean="0"/>
          </a:p>
          <a:p>
            <a:pPr marL="342900" lvl="1" indent="-342900">
              <a:buFont typeface="Arial" panose="020B0604020202020204" pitchFamily="34" charset="0"/>
              <a:buChar char="•"/>
            </a:pPr>
            <a:r>
              <a:rPr lang="en-US" sz="2000" dirty="0" smtClean="0"/>
              <a:t>String methods: </a:t>
            </a:r>
            <a:r>
              <a:rPr lang="en-US" sz="2000" dirty="0" err="1" smtClean="0"/>
              <a:t>upcase</a:t>
            </a:r>
            <a:r>
              <a:rPr lang="en-US" sz="2000" dirty="0" smtClean="0"/>
              <a:t>, </a:t>
            </a:r>
            <a:r>
              <a:rPr lang="en-US" sz="2000" dirty="0" err="1" smtClean="0"/>
              <a:t>downcase</a:t>
            </a:r>
            <a:r>
              <a:rPr lang="en-US" sz="2000" dirty="0" smtClean="0"/>
              <a:t>, capitalize, length, </a:t>
            </a:r>
            <a:r>
              <a:rPr lang="en-US" sz="2000" dirty="0" err="1" smtClean="0"/>
              <a:t>bytesize</a:t>
            </a:r>
            <a:r>
              <a:rPr lang="en-US" sz="2000" dirty="0" smtClean="0"/>
              <a:t>, chomp, chomp! </a:t>
            </a:r>
            <a:r>
              <a:rPr lang="en-US" sz="2000" dirty="0"/>
              <a:t>(drops newlines and returns the carriage at the end of the string), </a:t>
            </a:r>
            <a:r>
              <a:rPr lang="en-US" sz="2000" dirty="0" smtClean="0"/>
              <a:t>empty?, split(“ ”) to create arrays, count</a:t>
            </a:r>
          </a:p>
          <a:p>
            <a:pPr marL="342900" lvl="1" indent="-342900">
              <a:buFont typeface="Arial" panose="020B0604020202020204" pitchFamily="34" charset="0"/>
              <a:buChar char="•"/>
            </a:pPr>
            <a:endParaRPr lang="en-US" sz="2000" dirty="0"/>
          </a:p>
        </p:txBody>
      </p:sp>
    </p:spTree>
    <p:extLst>
      <p:ext uri="{BB962C8B-B14F-4D97-AF65-F5344CB8AC3E}">
        <p14:creationId xmlns:p14="http://schemas.microsoft.com/office/powerpoint/2010/main" val="23071023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Conditionals</a:t>
            </a:r>
            <a:endParaRPr lang="en-US" dirty="0"/>
          </a:p>
        </p:txBody>
      </p:sp>
      <p:sp>
        <p:nvSpPr>
          <p:cNvPr id="3" name="Content Placeholder 2"/>
          <p:cNvSpPr>
            <a:spLocks noGrp="1"/>
          </p:cNvSpPr>
          <p:nvPr>
            <p:ph sz="half" idx="1"/>
          </p:nvPr>
        </p:nvSpPr>
        <p:spPr>
          <a:xfrm>
            <a:off x="424649" y="1600200"/>
            <a:ext cx="4038600" cy="4525963"/>
          </a:xfrm>
        </p:spPr>
        <p:txBody>
          <a:bodyPr>
            <a:normAutofit fontScale="92500" lnSpcReduction="10000"/>
          </a:bodyPr>
          <a:lstStyle/>
          <a:p>
            <a:r>
              <a:rPr lang="en-US" sz="2000" dirty="0" smtClean="0"/>
              <a:t>Basic Conditional</a:t>
            </a:r>
            <a:endParaRPr lang="en-US" sz="2000" dirty="0"/>
          </a:p>
          <a:p>
            <a:pPr marL="0" indent="0">
              <a:buNone/>
            </a:pPr>
            <a:r>
              <a:rPr lang="en-US" sz="2000" i="1" dirty="0" smtClean="0"/>
              <a:t>if </a:t>
            </a:r>
            <a:r>
              <a:rPr lang="en-US" sz="2000" i="1" dirty="0" err="1" smtClean="0"/>
              <a:t>i</a:t>
            </a:r>
            <a:r>
              <a:rPr lang="en-US" sz="2000" i="1" dirty="0" smtClean="0"/>
              <a:t> &lt; 2</a:t>
            </a:r>
          </a:p>
          <a:p>
            <a:pPr marL="0" indent="0">
              <a:buNone/>
            </a:pPr>
            <a:r>
              <a:rPr lang="en-US" sz="2000" i="1" dirty="0"/>
              <a:t>t</a:t>
            </a:r>
            <a:r>
              <a:rPr lang="en-US" sz="2000" i="1" dirty="0" smtClean="0"/>
              <a:t>hen                     </a:t>
            </a:r>
            <a:r>
              <a:rPr lang="en-US" sz="2000" dirty="0" smtClean="0"/>
              <a:t>&lt;- optional</a:t>
            </a:r>
          </a:p>
          <a:p>
            <a:pPr marL="0" indent="0">
              <a:buNone/>
            </a:pPr>
            <a:r>
              <a:rPr lang="en-US" sz="2000" i="1" dirty="0"/>
              <a:t> </a:t>
            </a:r>
            <a:r>
              <a:rPr lang="en-US" sz="2000" i="1" dirty="0" smtClean="0"/>
              <a:t> puts ‘1 &lt; 2’</a:t>
            </a:r>
          </a:p>
          <a:p>
            <a:pPr marL="0" indent="0">
              <a:buNone/>
            </a:pPr>
            <a:r>
              <a:rPr lang="en-US" sz="2000" i="1" dirty="0" err="1" smtClean="0"/>
              <a:t>elsif</a:t>
            </a:r>
            <a:r>
              <a:rPr lang="en-US" sz="2000" i="1" dirty="0" smtClean="0"/>
              <a:t> </a:t>
            </a:r>
            <a:r>
              <a:rPr lang="en-US" sz="2000" i="1" dirty="0" err="1" smtClean="0"/>
              <a:t>i</a:t>
            </a:r>
            <a:r>
              <a:rPr lang="en-US" sz="2000" i="1" dirty="0" smtClean="0"/>
              <a:t> == 2</a:t>
            </a:r>
          </a:p>
          <a:p>
            <a:pPr marL="0" indent="0">
              <a:buNone/>
            </a:pPr>
            <a:r>
              <a:rPr lang="en-US" sz="2000" i="1" dirty="0" smtClean="0"/>
              <a:t>  puts ‘1 == 2’</a:t>
            </a:r>
          </a:p>
          <a:p>
            <a:pPr marL="0" indent="0">
              <a:buNone/>
            </a:pPr>
            <a:r>
              <a:rPr lang="en-US" sz="2000" i="1" dirty="0"/>
              <a:t>e</a:t>
            </a:r>
            <a:r>
              <a:rPr lang="en-US" sz="2000" i="1" dirty="0" smtClean="0"/>
              <a:t>lse</a:t>
            </a:r>
          </a:p>
          <a:p>
            <a:pPr marL="0" indent="0">
              <a:buNone/>
            </a:pPr>
            <a:r>
              <a:rPr lang="en-US" sz="2000" i="1" dirty="0" smtClean="0"/>
              <a:t>  puts ‘1 &lt; 2’</a:t>
            </a:r>
            <a:endParaRPr lang="en-US" sz="2000" i="1" dirty="0"/>
          </a:p>
          <a:p>
            <a:pPr marL="0" indent="0">
              <a:buNone/>
            </a:pPr>
            <a:r>
              <a:rPr lang="en-US" sz="2000" i="1" dirty="0" smtClean="0"/>
              <a:t>end</a:t>
            </a:r>
          </a:p>
          <a:p>
            <a:pPr marL="0" indent="0">
              <a:buNone/>
            </a:pPr>
            <a:endParaRPr lang="en-US" sz="2000" i="1" dirty="0" smtClean="0"/>
          </a:p>
          <a:p>
            <a:pPr marL="0" indent="0">
              <a:buNone/>
            </a:pPr>
            <a:r>
              <a:rPr lang="en-US" sz="2000" i="1" dirty="0"/>
              <a:t>u</a:t>
            </a:r>
            <a:r>
              <a:rPr lang="en-US" sz="2000" i="1" dirty="0" smtClean="0"/>
              <a:t>nless </a:t>
            </a:r>
            <a:r>
              <a:rPr lang="en-US" sz="2000" i="1" dirty="0" err="1" smtClean="0"/>
              <a:t>i</a:t>
            </a:r>
            <a:r>
              <a:rPr lang="en-US" sz="2000" i="1" dirty="0" smtClean="0"/>
              <a:t> &gt; 10  </a:t>
            </a:r>
            <a:r>
              <a:rPr lang="en-US" sz="2000" dirty="0" smtClean="0"/>
              <a:t>&lt;- if the conditional it’s    </a:t>
            </a:r>
            <a:r>
              <a:rPr lang="en-US" sz="2000" dirty="0"/>
              <a:t> </a:t>
            </a:r>
            <a:r>
              <a:rPr lang="en-US" sz="2000" dirty="0" smtClean="0"/>
              <a:t> </a:t>
            </a:r>
          </a:p>
          <a:p>
            <a:pPr marL="0" indent="0">
              <a:buNone/>
            </a:pPr>
            <a:r>
              <a:rPr lang="en-US" sz="2000" i="1" dirty="0"/>
              <a:t> </a:t>
            </a:r>
            <a:r>
              <a:rPr lang="en-US" sz="2000" i="1" dirty="0" smtClean="0"/>
              <a:t> puts </a:t>
            </a:r>
            <a:r>
              <a:rPr lang="en-US" sz="2000" i="1" dirty="0" err="1" smtClean="0"/>
              <a:t>i</a:t>
            </a:r>
            <a:r>
              <a:rPr lang="en-US" sz="2000" i="1" dirty="0" smtClean="0"/>
              <a:t>                   </a:t>
            </a:r>
            <a:r>
              <a:rPr lang="en-US" sz="2000" dirty="0" smtClean="0"/>
              <a:t>not meet</a:t>
            </a:r>
          </a:p>
          <a:p>
            <a:pPr marL="0" indent="0">
              <a:buNone/>
            </a:pPr>
            <a:r>
              <a:rPr lang="en-US" sz="2000" i="1" dirty="0" smtClean="0"/>
              <a:t>end   </a:t>
            </a:r>
          </a:p>
          <a:p>
            <a:pPr marL="0" indent="0">
              <a:buNone/>
            </a:pPr>
            <a:endParaRPr lang="en-US" sz="2000" dirty="0" smtClean="0"/>
          </a:p>
        </p:txBody>
      </p:sp>
      <p:sp>
        <p:nvSpPr>
          <p:cNvPr id="8" name="Content Placeholder 7"/>
          <p:cNvSpPr>
            <a:spLocks noGrp="1"/>
          </p:cNvSpPr>
          <p:nvPr>
            <p:ph sz="half" idx="2"/>
          </p:nvPr>
        </p:nvSpPr>
        <p:spPr>
          <a:xfrm>
            <a:off x="4876800" y="1600200"/>
            <a:ext cx="3810000" cy="4525963"/>
          </a:xfrm>
        </p:spPr>
        <p:txBody>
          <a:bodyPr>
            <a:normAutofit/>
          </a:bodyPr>
          <a:lstStyle/>
          <a:p>
            <a:r>
              <a:rPr lang="en-US" sz="2000" dirty="0" smtClean="0"/>
              <a:t>Case/switch</a:t>
            </a:r>
          </a:p>
          <a:p>
            <a:pPr marL="0" indent="0">
              <a:buNone/>
            </a:pPr>
            <a:r>
              <a:rPr lang="en-US" sz="2000" dirty="0"/>
              <a:t> </a:t>
            </a:r>
            <a:r>
              <a:rPr lang="en-US" sz="2000" i="1" dirty="0"/>
              <a:t>case gets</a:t>
            </a:r>
          </a:p>
          <a:p>
            <a:pPr marL="0" indent="0">
              <a:buNone/>
            </a:pPr>
            <a:r>
              <a:rPr lang="en-US" sz="2000" i="1" dirty="0"/>
              <a:t>    when "y\n", "Y\n"</a:t>
            </a:r>
          </a:p>
          <a:p>
            <a:pPr marL="0" indent="0">
              <a:buNone/>
            </a:pPr>
            <a:r>
              <a:rPr lang="en-US" sz="2000" i="1" dirty="0"/>
              <a:t>      </a:t>
            </a:r>
            <a:r>
              <a:rPr lang="en-US" sz="2000" i="1" dirty="0" smtClean="0"/>
              <a:t>action </a:t>
            </a:r>
            <a:r>
              <a:rPr lang="en-US" sz="2000" i="1" dirty="0"/>
              <a:t>= true</a:t>
            </a:r>
          </a:p>
          <a:p>
            <a:pPr marL="0" indent="0">
              <a:buNone/>
            </a:pPr>
            <a:r>
              <a:rPr lang="en-US" sz="2000" i="1" dirty="0"/>
              <a:t>    when "n\n", "N\n"</a:t>
            </a:r>
          </a:p>
          <a:p>
            <a:pPr marL="0" indent="0">
              <a:buNone/>
            </a:pPr>
            <a:r>
              <a:rPr lang="en-US" sz="2000" i="1" dirty="0"/>
              <a:t>      </a:t>
            </a:r>
            <a:r>
              <a:rPr lang="en-US" sz="2000" i="1" dirty="0" smtClean="0"/>
              <a:t>action </a:t>
            </a:r>
            <a:r>
              <a:rPr lang="en-US" sz="2000" i="1" dirty="0"/>
              <a:t>= false</a:t>
            </a:r>
          </a:p>
          <a:p>
            <a:pPr marL="0" indent="0">
              <a:buNone/>
            </a:pPr>
            <a:r>
              <a:rPr lang="en-US" sz="2000" i="1" dirty="0"/>
              <a:t>  </a:t>
            </a:r>
            <a:r>
              <a:rPr lang="en-US" sz="2000" i="1" dirty="0" smtClean="0"/>
              <a:t>end</a:t>
            </a:r>
          </a:p>
          <a:p>
            <a:pPr marL="0" indent="0">
              <a:buNone/>
            </a:pPr>
            <a:endParaRPr lang="en-US" sz="2000" dirty="0" smtClean="0"/>
          </a:p>
          <a:p>
            <a:r>
              <a:rPr lang="en-US" sz="2000" dirty="0" smtClean="0"/>
              <a:t>Boolean conditionals</a:t>
            </a:r>
            <a:endParaRPr lang="en-US" sz="2000" dirty="0"/>
          </a:p>
          <a:p>
            <a:pPr marL="0" indent="0">
              <a:buNone/>
            </a:pPr>
            <a:r>
              <a:rPr lang="en-US" sz="2000" dirty="0" smtClean="0"/>
              <a:t>&amp;&amp; AND</a:t>
            </a:r>
          </a:p>
          <a:p>
            <a:pPr marL="0" indent="0">
              <a:buNone/>
            </a:pPr>
            <a:r>
              <a:rPr lang="en-US" sz="2000" dirty="0" smtClean="0"/>
              <a:t>||   OR</a:t>
            </a:r>
          </a:p>
        </p:txBody>
      </p:sp>
    </p:spTree>
    <p:extLst>
      <p:ext uri="{BB962C8B-B14F-4D97-AF65-F5344CB8AC3E}">
        <p14:creationId xmlns:p14="http://schemas.microsoft.com/office/powerpoint/2010/main" val="5539016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Loops</a:t>
            </a:r>
            <a:endParaRPr lang="en-US" dirty="0"/>
          </a:p>
        </p:txBody>
      </p:sp>
      <p:sp>
        <p:nvSpPr>
          <p:cNvPr id="3" name="Content Placeholder 2"/>
          <p:cNvSpPr>
            <a:spLocks noGrp="1"/>
          </p:cNvSpPr>
          <p:nvPr>
            <p:ph sz="half" idx="1"/>
          </p:nvPr>
        </p:nvSpPr>
        <p:spPr/>
        <p:txBody>
          <a:bodyPr>
            <a:normAutofit fontScale="92500" lnSpcReduction="20000"/>
          </a:bodyPr>
          <a:lstStyle/>
          <a:p>
            <a:r>
              <a:rPr lang="en-US" sz="2000" dirty="0" smtClean="0"/>
              <a:t>While </a:t>
            </a:r>
            <a:r>
              <a:rPr lang="en-US" sz="2000" dirty="0" smtClean="0"/>
              <a:t>loop:</a:t>
            </a:r>
            <a:endParaRPr lang="en-US" sz="2000" dirty="0" smtClean="0"/>
          </a:p>
          <a:p>
            <a:pPr marL="457200" lvl="1" indent="0">
              <a:buNone/>
            </a:pPr>
            <a:r>
              <a:rPr lang="en-US" sz="2000" i="1" dirty="0"/>
              <a:t>w</a:t>
            </a:r>
            <a:r>
              <a:rPr lang="en-US" sz="2000" i="1" dirty="0" smtClean="0"/>
              <a:t>hile </a:t>
            </a:r>
            <a:r>
              <a:rPr lang="en-US" sz="2000" i="1" dirty="0" err="1" smtClean="0"/>
              <a:t>i</a:t>
            </a:r>
            <a:r>
              <a:rPr lang="en-US" sz="2000" i="1" dirty="0" smtClean="0"/>
              <a:t> &lt; 30 do</a:t>
            </a:r>
          </a:p>
          <a:p>
            <a:pPr marL="457200" lvl="1" indent="0">
              <a:buNone/>
            </a:pPr>
            <a:r>
              <a:rPr lang="en-US" sz="2000" i="1" dirty="0"/>
              <a:t> </a:t>
            </a:r>
            <a:r>
              <a:rPr lang="en-US" sz="2000" i="1" dirty="0" smtClean="0"/>
              <a:t> </a:t>
            </a:r>
            <a:r>
              <a:rPr lang="en-US" sz="2000" i="1" dirty="0" err="1" smtClean="0"/>
              <a:t>i</a:t>
            </a:r>
            <a:r>
              <a:rPr lang="en-US" sz="2000" i="1" dirty="0" smtClean="0"/>
              <a:t> += 1</a:t>
            </a:r>
          </a:p>
          <a:p>
            <a:pPr marL="457200" lvl="1" indent="0">
              <a:buNone/>
            </a:pPr>
            <a:r>
              <a:rPr lang="en-US" sz="2000" i="1" dirty="0"/>
              <a:t>e</a:t>
            </a:r>
            <a:r>
              <a:rPr lang="en-US" sz="2000" i="1" dirty="0" smtClean="0"/>
              <a:t>nd</a:t>
            </a:r>
          </a:p>
          <a:p>
            <a:pPr marL="457200" lvl="1" indent="0">
              <a:buNone/>
            </a:pPr>
            <a:endParaRPr lang="en-US" sz="2000" i="1" dirty="0"/>
          </a:p>
          <a:p>
            <a:pPr marL="457200" lvl="1" indent="0">
              <a:buNone/>
            </a:pPr>
            <a:r>
              <a:rPr lang="en-US" sz="2000" i="1" dirty="0"/>
              <a:t>u</a:t>
            </a:r>
            <a:r>
              <a:rPr lang="en-US" sz="2000" i="1" dirty="0" smtClean="0"/>
              <a:t>ntil </a:t>
            </a:r>
            <a:r>
              <a:rPr lang="en-US" sz="2000" i="1" dirty="0" err="1" smtClean="0"/>
              <a:t>i</a:t>
            </a:r>
            <a:r>
              <a:rPr lang="en-US" sz="2000" i="1" dirty="0" smtClean="0"/>
              <a:t> &lt; 30 do</a:t>
            </a:r>
          </a:p>
          <a:p>
            <a:pPr marL="457200" lvl="1" indent="0">
              <a:buNone/>
            </a:pPr>
            <a:r>
              <a:rPr lang="en-US" sz="2000" i="1" dirty="0"/>
              <a:t> </a:t>
            </a:r>
            <a:r>
              <a:rPr lang="en-US" sz="2000" i="1" dirty="0" smtClean="0"/>
              <a:t> </a:t>
            </a:r>
            <a:r>
              <a:rPr lang="en-US" sz="2000" i="1" dirty="0" err="1" smtClean="0"/>
              <a:t>i</a:t>
            </a:r>
            <a:r>
              <a:rPr lang="en-US" sz="2000" i="1" dirty="0" smtClean="0"/>
              <a:t> += 1</a:t>
            </a:r>
          </a:p>
          <a:p>
            <a:pPr marL="457200" lvl="1" indent="0">
              <a:buNone/>
            </a:pPr>
            <a:r>
              <a:rPr lang="en-US" sz="2000" i="1" dirty="0" smtClean="0"/>
              <a:t>end</a:t>
            </a:r>
          </a:p>
          <a:p>
            <a:pPr marL="457200" lvl="1" indent="0">
              <a:buNone/>
            </a:pPr>
            <a:endParaRPr lang="en-US" sz="2000" dirty="0"/>
          </a:p>
          <a:p>
            <a:pPr marL="457200" lvl="1" indent="0">
              <a:buNone/>
            </a:pPr>
            <a:endParaRPr lang="en-US" sz="2000" dirty="0"/>
          </a:p>
        </p:txBody>
      </p:sp>
      <p:sp>
        <p:nvSpPr>
          <p:cNvPr id="6" name="Content Placeholder 5"/>
          <p:cNvSpPr>
            <a:spLocks noGrp="1"/>
          </p:cNvSpPr>
          <p:nvPr>
            <p:ph sz="half" idx="2"/>
          </p:nvPr>
        </p:nvSpPr>
        <p:spPr>
          <a:xfrm>
            <a:off x="4191000" y="1600200"/>
            <a:ext cx="4495800" cy="4525963"/>
          </a:xfrm>
        </p:spPr>
        <p:txBody>
          <a:bodyPr>
            <a:normAutofit fontScale="92500" lnSpcReduction="20000"/>
          </a:bodyPr>
          <a:lstStyle/>
          <a:p>
            <a:r>
              <a:rPr lang="en-US" sz="2000" dirty="0" smtClean="0"/>
              <a:t>For loop  (preferred ‘each’ iterator</a:t>
            </a:r>
            <a:r>
              <a:rPr lang="en-US" sz="2000" dirty="0" smtClean="0"/>
              <a:t>):</a:t>
            </a:r>
            <a:endParaRPr lang="en-US" sz="2000" dirty="0" smtClean="0"/>
          </a:p>
          <a:p>
            <a:pPr marL="0" indent="0">
              <a:buNone/>
            </a:pPr>
            <a:r>
              <a:rPr lang="en-US" sz="2000" dirty="0"/>
              <a:t> </a:t>
            </a:r>
            <a:r>
              <a:rPr lang="en-US" sz="2000" dirty="0" smtClean="0"/>
              <a:t>      </a:t>
            </a:r>
            <a:r>
              <a:rPr lang="en-US" sz="2000" i="1" dirty="0" smtClean="0"/>
              <a:t>for </a:t>
            </a:r>
            <a:r>
              <a:rPr lang="en-US" sz="2000" i="1" dirty="0" err="1" smtClean="0"/>
              <a:t>i</a:t>
            </a:r>
            <a:r>
              <a:rPr lang="en-US" sz="2000" i="1" dirty="0" smtClean="0"/>
              <a:t> in 1..10 do</a:t>
            </a:r>
          </a:p>
          <a:p>
            <a:pPr marL="0" indent="0">
              <a:buNone/>
            </a:pPr>
            <a:r>
              <a:rPr lang="en-US" sz="2000" i="1" dirty="0"/>
              <a:t> </a:t>
            </a:r>
            <a:r>
              <a:rPr lang="en-US" sz="2000" i="1" dirty="0" smtClean="0"/>
              <a:t>        puts </a:t>
            </a:r>
            <a:r>
              <a:rPr lang="en-US" sz="2000" i="1" dirty="0" err="1" smtClean="0"/>
              <a:t>i</a:t>
            </a:r>
            <a:endParaRPr lang="en-US" sz="2000" i="1" dirty="0" smtClean="0"/>
          </a:p>
          <a:p>
            <a:pPr marL="0" indent="0">
              <a:buNone/>
            </a:pPr>
            <a:r>
              <a:rPr lang="en-US" sz="2000" i="1" dirty="0"/>
              <a:t> </a:t>
            </a:r>
            <a:r>
              <a:rPr lang="en-US" sz="2000" i="1" dirty="0" smtClean="0"/>
              <a:t>      end</a:t>
            </a:r>
          </a:p>
          <a:p>
            <a:pPr marL="0" indent="0">
              <a:buNone/>
            </a:pPr>
            <a:endParaRPr lang="en-US" sz="2000" i="1" dirty="0"/>
          </a:p>
          <a:p>
            <a:pPr marL="0" indent="0">
              <a:buNone/>
            </a:pPr>
            <a:r>
              <a:rPr lang="en-US" sz="2000" i="1" dirty="0" smtClean="0"/>
              <a:t>       10.times do |</a:t>
            </a:r>
            <a:r>
              <a:rPr lang="en-US" sz="2000" i="1" dirty="0" err="1" smtClean="0"/>
              <a:t>i</a:t>
            </a:r>
            <a:r>
              <a:rPr lang="en-US" sz="2000" i="1" dirty="0" smtClean="0"/>
              <a:t>|</a:t>
            </a:r>
          </a:p>
          <a:p>
            <a:pPr marL="0" indent="0">
              <a:buNone/>
            </a:pPr>
            <a:r>
              <a:rPr lang="en-US" sz="2000" i="1" dirty="0"/>
              <a:t> </a:t>
            </a:r>
            <a:r>
              <a:rPr lang="en-US" sz="2000" i="1" dirty="0" smtClean="0"/>
              <a:t>         puts </a:t>
            </a:r>
            <a:r>
              <a:rPr lang="en-US" sz="2000" i="1" dirty="0" err="1" smtClean="0"/>
              <a:t>i</a:t>
            </a:r>
            <a:endParaRPr lang="en-US" sz="2000" i="1" dirty="0" smtClean="0"/>
          </a:p>
          <a:p>
            <a:pPr marL="0" indent="0">
              <a:buNone/>
            </a:pPr>
            <a:r>
              <a:rPr lang="en-US" sz="2000" i="1" dirty="0"/>
              <a:t> </a:t>
            </a:r>
            <a:r>
              <a:rPr lang="en-US" sz="2000" i="1" dirty="0" smtClean="0"/>
              <a:t>      end</a:t>
            </a:r>
          </a:p>
          <a:p>
            <a:pPr marL="0" indent="0">
              <a:buNone/>
            </a:pPr>
            <a:endParaRPr lang="en-US" sz="2000" dirty="0"/>
          </a:p>
          <a:p>
            <a:r>
              <a:rPr lang="en-US" sz="2000" dirty="0" smtClean="0"/>
              <a:t>Keywords:</a:t>
            </a:r>
          </a:p>
          <a:p>
            <a:pPr marL="0" indent="0">
              <a:buNone/>
            </a:pPr>
            <a:r>
              <a:rPr lang="en-US" sz="2000" i="1" dirty="0" smtClean="0"/>
              <a:t>‘next’ </a:t>
            </a:r>
            <a:r>
              <a:rPr lang="en-US" sz="2000" dirty="0" smtClean="0"/>
              <a:t>skip the rest of iteration and moves next if condition is still true.</a:t>
            </a:r>
          </a:p>
          <a:p>
            <a:pPr marL="0" indent="0">
              <a:buNone/>
            </a:pPr>
            <a:r>
              <a:rPr lang="en-US" sz="2000" i="1" dirty="0" smtClean="0"/>
              <a:t>‘redo’ </a:t>
            </a:r>
            <a:r>
              <a:rPr lang="en-US" sz="2000" dirty="0" smtClean="0"/>
              <a:t>goes to the beginning of the iteration if condition is still true or nor</a:t>
            </a:r>
          </a:p>
          <a:p>
            <a:pPr marL="0" indent="0">
              <a:buNone/>
            </a:pPr>
            <a:r>
              <a:rPr lang="en-US" sz="2000" i="1" dirty="0" smtClean="0"/>
              <a:t>‘break’ </a:t>
            </a:r>
            <a:r>
              <a:rPr lang="en-US" sz="2000" dirty="0" smtClean="0"/>
              <a:t>exit the loop immediately</a:t>
            </a:r>
          </a:p>
        </p:txBody>
      </p:sp>
    </p:spTree>
    <p:extLst>
      <p:ext uri="{BB962C8B-B14F-4D97-AF65-F5344CB8AC3E}">
        <p14:creationId xmlns:p14="http://schemas.microsoft.com/office/powerpoint/2010/main" val="18417757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Arrays</a:t>
            </a:r>
            <a:endParaRPr lang="en-US" dirty="0"/>
          </a:p>
        </p:txBody>
      </p:sp>
      <p:sp>
        <p:nvSpPr>
          <p:cNvPr id="3" name="Content Placeholder 2"/>
          <p:cNvSpPr>
            <a:spLocks noGrp="1"/>
          </p:cNvSpPr>
          <p:nvPr>
            <p:ph idx="1"/>
          </p:nvPr>
        </p:nvSpPr>
        <p:spPr/>
        <p:txBody>
          <a:bodyPr>
            <a:noAutofit/>
          </a:bodyPr>
          <a:lstStyle/>
          <a:p>
            <a:r>
              <a:rPr lang="en-US" sz="2000" dirty="0" smtClean="0"/>
              <a:t>Arrays are the ordered collection of objects.</a:t>
            </a:r>
            <a:r>
              <a:rPr lang="en-US" sz="2000" dirty="0"/>
              <a:t> Ordered means that in the array every object have its index - the integer number counting from zero (so the first element in the array have the index 0, the second one - 1, </a:t>
            </a:r>
            <a:r>
              <a:rPr lang="en-US" sz="2000" dirty="0" err="1"/>
              <a:t>etc</a:t>
            </a:r>
            <a:r>
              <a:rPr lang="en-US" sz="2000" dirty="0" smtClean="0"/>
              <a:t>).</a:t>
            </a:r>
          </a:p>
          <a:p>
            <a:r>
              <a:rPr lang="en-US" sz="2000" dirty="0" smtClean="0"/>
              <a:t>Accessing the array:</a:t>
            </a:r>
          </a:p>
          <a:p>
            <a:pPr marL="0" indent="0">
              <a:buNone/>
            </a:pPr>
            <a:r>
              <a:rPr lang="en-US" sz="2000" i="1" dirty="0" smtClean="0"/>
              <a:t>     a </a:t>
            </a:r>
            <a:r>
              <a:rPr lang="en-US" sz="2000" i="1" dirty="0"/>
              <a:t>= ['one', 'two', 3, 4, 'five</a:t>
            </a:r>
            <a:r>
              <a:rPr lang="en-US" sz="2000" i="1" dirty="0" smtClean="0"/>
              <a:t>']</a:t>
            </a:r>
          </a:p>
          <a:p>
            <a:pPr marL="0" indent="0">
              <a:buNone/>
            </a:pPr>
            <a:r>
              <a:rPr lang="en-US" sz="2000" i="1" dirty="0" smtClean="0"/>
              <a:t>     a.[](1)</a:t>
            </a:r>
          </a:p>
          <a:p>
            <a:r>
              <a:rPr lang="en-US" sz="2000" dirty="0"/>
              <a:t>Map method for </a:t>
            </a:r>
            <a:r>
              <a:rPr lang="en-US" sz="2000" dirty="0" smtClean="0"/>
              <a:t>arrays. Chef </a:t>
            </a:r>
            <a:r>
              <a:rPr lang="en-US" sz="2000" dirty="0"/>
              <a:t>Recipe example:</a:t>
            </a:r>
          </a:p>
          <a:p>
            <a:pPr marL="457200" indent="-457200">
              <a:buNone/>
            </a:pPr>
            <a:r>
              <a:rPr lang="en-US" sz="2000" dirty="0"/>
              <a:t>        </a:t>
            </a:r>
            <a:r>
              <a:rPr lang="en-US" sz="2000" i="1" dirty="0"/>
              <a:t>members = search("node", "</a:t>
            </a:r>
            <a:r>
              <a:rPr lang="en-US" sz="2000" i="1" dirty="0" err="1"/>
              <a:t>recipe:rediscluster</a:t>
            </a:r>
            <a:r>
              <a:rPr lang="en-US" sz="2000" i="1" dirty="0"/>
              <a:t> AND </a:t>
            </a:r>
            <a:r>
              <a:rPr lang="en-US" sz="2000" i="1" dirty="0" smtClean="0"/>
              <a:t>      </a:t>
            </a:r>
            <a:r>
              <a:rPr lang="en-US" sz="2000" i="1" dirty="0" err="1" smtClean="0"/>
              <a:t>chef_environment</a:t>
            </a:r>
            <a:r>
              <a:rPr lang="en-US" sz="2000" i="1" dirty="0"/>
              <a:t>:#{</a:t>
            </a:r>
            <a:r>
              <a:rPr lang="en-US" sz="2000" i="1" dirty="0" err="1"/>
              <a:t>node.chef_environment</a:t>
            </a:r>
            <a:r>
              <a:rPr lang="en-US" sz="2000" i="1" dirty="0"/>
              <a:t>}") || []</a:t>
            </a:r>
          </a:p>
          <a:p>
            <a:pPr marL="0" indent="0">
              <a:buNone/>
            </a:pPr>
            <a:r>
              <a:rPr lang="en-US" sz="2000" i="1" dirty="0"/>
              <a:t>         </a:t>
            </a:r>
            <a:r>
              <a:rPr lang="en-US" sz="2000" i="1" dirty="0" err="1"/>
              <a:t>nodez</a:t>
            </a:r>
            <a:r>
              <a:rPr lang="en-US" sz="2000" i="1" dirty="0"/>
              <a:t> = </a:t>
            </a:r>
            <a:r>
              <a:rPr lang="en-US" sz="2000" i="1" dirty="0" err="1"/>
              <a:t>members.map</a:t>
            </a:r>
            <a:r>
              <a:rPr lang="en-US" sz="2000" i="1" dirty="0"/>
              <a:t> do |node|      </a:t>
            </a:r>
            <a:endParaRPr lang="en-US" sz="2000" i="1" dirty="0" smtClean="0"/>
          </a:p>
          <a:p>
            <a:pPr marL="0" indent="0">
              <a:buNone/>
            </a:pPr>
            <a:r>
              <a:rPr lang="en-US" sz="2000" i="1" dirty="0" smtClean="0"/>
              <a:t>                          </a:t>
            </a:r>
            <a:r>
              <a:rPr lang="en-US" sz="2000" i="1" dirty="0"/>
              <a:t>node["</a:t>
            </a:r>
            <a:r>
              <a:rPr lang="en-US" sz="2000" i="1" dirty="0" err="1"/>
              <a:t>ipaddress</a:t>
            </a:r>
            <a:r>
              <a:rPr lang="en-US" sz="2000" i="1" dirty="0"/>
              <a:t>"]</a:t>
            </a:r>
          </a:p>
          <a:p>
            <a:pPr marL="0" indent="0">
              <a:buNone/>
            </a:pPr>
            <a:r>
              <a:rPr lang="en-US" sz="2000" i="1" dirty="0"/>
              <a:t>                        end</a:t>
            </a:r>
          </a:p>
          <a:p>
            <a:pPr marL="0" indent="0">
              <a:buNone/>
            </a:pPr>
            <a:r>
              <a:rPr lang="en-US" sz="2000" i="1" dirty="0"/>
              <a:t>         puts “#{</a:t>
            </a:r>
            <a:r>
              <a:rPr lang="en-US" sz="2000" i="1" dirty="0" err="1"/>
              <a:t>nodez</a:t>
            </a:r>
            <a:r>
              <a:rPr lang="en-US" sz="2000" i="1" dirty="0"/>
              <a:t>[0]} , #{</a:t>
            </a:r>
            <a:r>
              <a:rPr lang="en-US" sz="2000" i="1" dirty="0" err="1"/>
              <a:t>nodez</a:t>
            </a:r>
            <a:r>
              <a:rPr lang="en-US" sz="2000" i="1" dirty="0"/>
              <a:t>[1]} , #{</a:t>
            </a:r>
            <a:r>
              <a:rPr lang="en-US" sz="2000" i="1" dirty="0" err="1"/>
              <a:t>nodez</a:t>
            </a:r>
            <a:r>
              <a:rPr lang="en-US" sz="2000" i="1" dirty="0"/>
              <a:t>[2]} </a:t>
            </a:r>
            <a:r>
              <a:rPr lang="en-US" sz="2000" i="1" dirty="0" smtClean="0"/>
              <a:t>“</a:t>
            </a:r>
          </a:p>
          <a:p>
            <a:pPr marL="0" indent="0">
              <a:buNone/>
            </a:pPr>
            <a:endParaRPr lang="en-US" sz="2000" i="1" dirty="0"/>
          </a:p>
          <a:p>
            <a:endParaRPr lang="en-US" sz="2000" dirty="0" smtClean="0"/>
          </a:p>
        </p:txBody>
      </p:sp>
    </p:spTree>
    <p:extLst>
      <p:ext uri="{BB962C8B-B14F-4D97-AF65-F5344CB8AC3E}">
        <p14:creationId xmlns:p14="http://schemas.microsoft.com/office/powerpoint/2010/main" val="4413167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Hashes</a:t>
            </a:r>
            <a:endParaRPr lang="en-US" dirty="0"/>
          </a:p>
        </p:txBody>
      </p:sp>
      <p:sp>
        <p:nvSpPr>
          <p:cNvPr id="3" name="Content Placeholder 2"/>
          <p:cNvSpPr>
            <a:spLocks noGrp="1"/>
          </p:cNvSpPr>
          <p:nvPr>
            <p:ph idx="1"/>
          </p:nvPr>
        </p:nvSpPr>
        <p:spPr/>
        <p:txBody>
          <a:bodyPr>
            <a:normAutofit/>
          </a:bodyPr>
          <a:lstStyle/>
          <a:p>
            <a:r>
              <a:rPr lang="en-US" sz="2000" dirty="0" smtClean="0"/>
              <a:t>In Java these are Maps</a:t>
            </a:r>
          </a:p>
          <a:p>
            <a:r>
              <a:rPr lang="en-US" sz="2000" dirty="0"/>
              <a:t>Hash is the another collection of objects. It is quite similar to array - it may contain a variety of </a:t>
            </a:r>
            <a:r>
              <a:rPr lang="en-US" sz="2000" dirty="0" err="1" smtClean="0"/>
              <a:t>objects.Here</a:t>
            </a:r>
            <a:r>
              <a:rPr lang="en-US" sz="2000" dirty="0" smtClean="0"/>
              <a:t> the index is key, so hash object is a collection of pairs: key, value.</a:t>
            </a:r>
          </a:p>
          <a:p>
            <a:r>
              <a:rPr lang="en-US" sz="2000" dirty="0" smtClean="0"/>
              <a:t>Accessing the hash:</a:t>
            </a:r>
          </a:p>
          <a:p>
            <a:pPr marL="0" indent="0">
              <a:buNone/>
            </a:pPr>
            <a:r>
              <a:rPr lang="en-US" sz="1800" i="1" dirty="0"/>
              <a:t>h</a:t>
            </a:r>
            <a:r>
              <a:rPr lang="en-US" sz="1800" i="1" dirty="0" smtClean="0"/>
              <a:t> = {one: 1, two: 2, three: ‘three’}</a:t>
            </a:r>
          </a:p>
          <a:p>
            <a:pPr marL="0" indent="0">
              <a:buNone/>
            </a:pPr>
            <a:r>
              <a:rPr lang="en-US" sz="1800" i="1" dirty="0" err="1" smtClean="0"/>
              <a:t>h.keys</a:t>
            </a:r>
            <a:endParaRPr lang="en-US" sz="1800" i="1" dirty="0" smtClean="0"/>
          </a:p>
          <a:p>
            <a:pPr marL="0" indent="0">
              <a:buNone/>
            </a:pPr>
            <a:r>
              <a:rPr lang="en-US" sz="1800" i="1" dirty="0" err="1" smtClean="0"/>
              <a:t>h.values</a:t>
            </a:r>
            <a:endParaRPr lang="en-US" sz="1800" i="1" dirty="0" smtClean="0"/>
          </a:p>
          <a:p>
            <a:pPr marL="0" indent="0">
              <a:buNone/>
            </a:pPr>
            <a:r>
              <a:rPr lang="en-US" sz="1800" i="1" dirty="0" err="1" smtClean="0"/>
              <a:t>h.to_a</a:t>
            </a:r>
            <a:endParaRPr lang="en-US" sz="1800" i="1" dirty="0"/>
          </a:p>
          <a:p>
            <a:pPr marL="0" indent="0">
              <a:buNone/>
            </a:pPr>
            <a:r>
              <a:rPr lang="en-US" sz="1800" i="1" dirty="0" err="1" smtClean="0"/>
              <a:t>h.include</a:t>
            </a:r>
            <a:r>
              <a:rPr lang="en-US" sz="1800" i="1" dirty="0" smtClean="0"/>
              <a:t>? 1</a:t>
            </a:r>
          </a:p>
          <a:p>
            <a:pPr marL="0" indent="0">
              <a:buNone/>
            </a:pPr>
            <a:endParaRPr lang="en-US" sz="1800" dirty="0" smtClean="0"/>
          </a:p>
          <a:p>
            <a:pPr marL="0" indent="0">
              <a:buNone/>
            </a:pPr>
            <a:r>
              <a:rPr lang="en-US" sz="1800" dirty="0" err="1" smtClean="0"/>
              <a:t>Eg</a:t>
            </a:r>
            <a:r>
              <a:rPr lang="en-US" sz="1800" dirty="0" smtClean="0"/>
              <a:t>: </a:t>
            </a:r>
            <a:r>
              <a:rPr lang="en-US" sz="1800" i="1" dirty="0" smtClean="0"/>
              <a:t>JSON.parse(file</a:t>
            </a:r>
            <a:r>
              <a:rPr lang="en-US" sz="1800" i="1" dirty="0"/>
              <a:t>)</a:t>
            </a:r>
            <a:endParaRPr lang="en-US" sz="1800" i="1" dirty="0" smtClean="0"/>
          </a:p>
        </p:txBody>
      </p:sp>
    </p:spTree>
    <p:extLst>
      <p:ext uri="{BB962C8B-B14F-4D97-AF65-F5344CB8AC3E}">
        <p14:creationId xmlns:p14="http://schemas.microsoft.com/office/powerpoint/2010/main" val="9579525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Arguments </a:t>
            </a:r>
            <a:r>
              <a:rPr lang="en-US" dirty="0" smtClean="0"/>
              <a:t>&amp; Reading from Console</a:t>
            </a:r>
            <a:endParaRPr lang="en-US" dirty="0"/>
          </a:p>
        </p:txBody>
      </p:sp>
      <p:sp>
        <p:nvSpPr>
          <p:cNvPr id="3" name="Content Placeholder 2"/>
          <p:cNvSpPr>
            <a:spLocks noGrp="1"/>
          </p:cNvSpPr>
          <p:nvPr>
            <p:ph idx="1"/>
          </p:nvPr>
        </p:nvSpPr>
        <p:spPr/>
        <p:txBody>
          <a:bodyPr>
            <a:normAutofit lnSpcReduction="10000"/>
          </a:bodyPr>
          <a:lstStyle/>
          <a:p>
            <a:r>
              <a:rPr lang="en-US" sz="2000" dirty="0" smtClean="0"/>
              <a:t>In </a:t>
            </a:r>
            <a:r>
              <a:rPr lang="en-US" sz="2000" dirty="0"/>
              <a:t>your Ruby programs, you can access any command-line arguments passed by the shell with </a:t>
            </a:r>
            <a:r>
              <a:rPr lang="en-US" sz="2000" dirty="0" smtClean="0"/>
              <a:t>the </a:t>
            </a:r>
            <a:r>
              <a:rPr lang="en-US" sz="2000" b="1" dirty="0" smtClean="0"/>
              <a:t>ARGV</a:t>
            </a:r>
            <a:r>
              <a:rPr lang="en-US" sz="2000" dirty="0"/>
              <a:t> special </a:t>
            </a:r>
            <a:r>
              <a:rPr lang="en-US" sz="2000" dirty="0" smtClean="0"/>
              <a:t>variable:</a:t>
            </a:r>
          </a:p>
          <a:p>
            <a:endParaRPr lang="en-US" sz="2000" dirty="0"/>
          </a:p>
          <a:p>
            <a:pPr marL="0" indent="0">
              <a:buNone/>
            </a:pPr>
            <a:r>
              <a:rPr lang="en-US" sz="2000" i="1" dirty="0"/>
              <a:t>#!/</a:t>
            </a:r>
            <a:r>
              <a:rPr lang="en-US" sz="2000" i="1" dirty="0" err="1"/>
              <a:t>usr</a:t>
            </a:r>
            <a:r>
              <a:rPr lang="en-US" sz="2000" i="1" dirty="0"/>
              <a:t>/bin/</a:t>
            </a:r>
            <a:r>
              <a:rPr lang="en-US" sz="2000" i="1" dirty="0" err="1"/>
              <a:t>env</a:t>
            </a:r>
            <a:r>
              <a:rPr lang="en-US" sz="2000" i="1" dirty="0"/>
              <a:t> </a:t>
            </a:r>
            <a:r>
              <a:rPr lang="en-US" sz="2000" i="1" dirty="0" smtClean="0"/>
              <a:t>ruby</a:t>
            </a:r>
            <a:r>
              <a:rPr lang="en-US" sz="2000" i="1" dirty="0"/>
              <a:t/>
            </a:r>
            <a:br>
              <a:rPr lang="en-US" sz="2000" i="1" dirty="0"/>
            </a:br>
            <a:r>
              <a:rPr lang="en-US" sz="2000" i="1" dirty="0" err="1"/>
              <a:t>ARGV.each</a:t>
            </a:r>
            <a:r>
              <a:rPr lang="en-US" sz="2000" i="1" dirty="0"/>
              <a:t> </a:t>
            </a:r>
            <a:r>
              <a:rPr lang="en-US" sz="2000" i="1" dirty="0" err="1"/>
              <a:t>do|a</a:t>
            </a:r>
            <a:r>
              <a:rPr lang="en-US" sz="2000" i="1" dirty="0"/>
              <a:t>|</a:t>
            </a:r>
            <a:br>
              <a:rPr lang="en-US" sz="2000" i="1" dirty="0"/>
            </a:br>
            <a:r>
              <a:rPr lang="en-US" sz="2000" i="1" dirty="0"/>
              <a:t>  puts "Argument: #{a}"</a:t>
            </a:r>
            <a:br>
              <a:rPr lang="en-US" sz="2000" i="1" dirty="0"/>
            </a:br>
            <a:r>
              <a:rPr lang="en-US" sz="2000" i="1" dirty="0" smtClean="0"/>
              <a:t>end</a:t>
            </a:r>
          </a:p>
          <a:p>
            <a:pPr marL="0" indent="0">
              <a:buNone/>
            </a:pPr>
            <a:endParaRPr lang="en-US" sz="2000" i="1" dirty="0" smtClean="0"/>
          </a:p>
          <a:p>
            <a:r>
              <a:rPr lang="en-US" sz="2000" dirty="0"/>
              <a:t>Input from console:</a:t>
            </a:r>
          </a:p>
          <a:p>
            <a:pPr marL="0" indent="0">
              <a:buNone/>
            </a:pPr>
            <a:r>
              <a:rPr lang="en-US" sz="2000" i="1" dirty="0"/>
              <a:t>line = </a:t>
            </a:r>
            <a:r>
              <a:rPr lang="en-US" sz="2000" i="1" dirty="0" err="1"/>
              <a:t>STDIN.gets</a:t>
            </a:r>
            <a:endParaRPr lang="en-US" sz="2000" i="1" dirty="0"/>
          </a:p>
          <a:p>
            <a:pPr marL="0" indent="0">
              <a:buNone/>
            </a:pPr>
            <a:r>
              <a:rPr lang="en-US" sz="2000" i="1" dirty="0"/>
              <a:t>puts line</a:t>
            </a:r>
          </a:p>
          <a:p>
            <a:pPr marL="0" indent="0">
              <a:buNone/>
            </a:pPr>
            <a:endParaRPr lang="en-US" sz="2000" i="1" dirty="0"/>
          </a:p>
          <a:p>
            <a:pPr marL="0" indent="0">
              <a:buNone/>
            </a:pPr>
            <a:r>
              <a:rPr lang="en-US" sz="2000" i="1" dirty="0"/>
              <a:t>name = gets()</a:t>
            </a:r>
          </a:p>
          <a:p>
            <a:pPr marL="0" indent="0">
              <a:buNone/>
            </a:pPr>
            <a:r>
              <a:rPr lang="en-US" sz="2000" i="1" dirty="0"/>
              <a:t>puts name</a:t>
            </a:r>
          </a:p>
          <a:p>
            <a:pPr marL="0" indent="0">
              <a:buNone/>
            </a:pPr>
            <a:endParaRPr lang="en-US" sz="2000" i="1" dirty="0"/>
          </a:p>
          <a:p>
            <a:pPr marL="0" indent="0">
              <a:buNone/>
            </a:pPr>
            <a:endParaRPr lang="en-US" sz="2000" i="1" dirty="0"/>
          </a:p>
        </p:txBody>
      </p:sp>
    </p:spTree>
    <p:extLst>
      <p:ext uri="{BB962C8B-B14F-4D97-AF65-F5344CB8AC3E}">
        <p14:creationId xmlns:p14="http://schemas.microsoft.com/office/powerpoint/2010/main" val="27680314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files (</a:t>
            </a:r>
            <a:r>
              <a:rPr lang="en-US" dirty="0" err="1" smtClean="0"/>
              <a:t>FileUtils</a:t>
            </a:r>
            <a:r>
              <a:rPr lang="en-US" dirty="0" smtClean="0"/>
              <a:t>)</a:t>
            </a:r>
            <a:endParaRPr lang="en-US" dirty="0"/>
          </a:p>
        </p:txBody>
      </p:sp>
      <p:sp>
        <p:nvSpPr>
          <p:cNvPr id="3" name="Content Placeholder 2"/>
          <p:cNvSpPr>
            <a:spLocks noGrp="1"/>
          </p:cNvSpPr>
          <p:nvPr>
            <p:ph idx="1"/>
          </p:nvPr>
        </p:nvSpPr>
        <p:spPr/>
        <p:txBody>
          <a:bodyPr>
            <a:normAutofit fontScale="92500" lnSpcReduction="10000"/>
          </a:bodyPr>
          <a:lstStyle/>
          <a:p>
            <a:r>
              <a:rPr lang="en-US" sz="2000" dirty="0" err="1" smtClean="0"/>
              <a:t>File.join</a:t>
            </a:r>
            <a:r>
              <a:rPr lang="en-US" sz="2000" dirty="0" smtClean="0"/>
              <a:t>(Dir.pwd</a:t>
            </a:r>
            <a:r>
              <a:rPr lang="en-US" sz="2000" dirty="0"/>
              <a:t>, "ruby.exe</a:t>
            </a:r>
            <a:r>
              <a:rPr lang="en-US" sz="2000" dirty="0" smtClean="0"/>
              <a:t>") </a:t>
            </a:r>
          </a:p>
          <a:p>
            <a:pPr marL="0" indent="0">
              <a:buNone/>
            </a:pPr>
            <a:r>
              <a:rPr lang="en-US" sz="2000" dirty="0" smtClean="0"/>
              <a:t>       =&gt; </a:t>
            </a:r>
            <a:r>
              <a:rPr lang="en-US" sz="2000" dirty="0" smtClean="0"/>
              <a:t>“c:/Ruby/bin/ruby.exe”</a:t>
            </a:r>
          </a:p>
          <a:p>
            <a:r>
              <a:rPr lang="en-US" sz="2000" dirty="0" smtClean="0"/>
              <a:t>File Read:</a:t>
            </a:r>
          </a:p>
          <a:p>
            <a:pPr marL="0" indent="0">
              <a:buNone/>
            </a:pPr>
            <a:r>
              <a:rPr lang="en-US" sz="2000" i="1" dirty="0"/>
              <a:t> </a:t>
            </a:r>
            <a:r>
              <a:rPr lang="en-US" sz="2000" i="1" dirty="0" smtClean="0"/>
              <a:t>   </a:t>
            </a:r>
            <a:r>
              <a:rPr lang="en-US" sz="2000" i="1" dirty="0" err="1" smtClean="0"/>
              <a:t>File.open</a:t>
            </a:r>
            <a:r>
              <a:rPr lang="en-US" sz="2000" i="1" dirty="0" smtClean="0"/>
              <a:t>(“</a:t>
            </a:r>
            <a:r>
              <a:rPr lang="en-US" sz="2000" i="1" dirty="0" err="1" smtClean="0"/>
              <a:t>test.rb</a:t>
            </a:r>
            <a:r>
              <a:rPr lang="en-US" sz="2000" i="1" dirty="0" smtClean="0"/>
              <a:t>”, “r”).</a:t>
            </a:r>
            <a:r>
              <a:rPr lang="en-US" sz="2000" i="1" dirty="0" err="1" smtClean="0"/>
              <a:t>each_line</a:t>
            </a:r>
            <a:r>
              <a:rPr lang="en-US" sz="2000" i="1" dirty="0" smtClean="0"/>
              <a:t> do |line|</a:t>
            </a:r>
          </a:p>
          <a:p>
            <a:pPr marL="0" indent="0">
              <a:buNone/>
            </a:pPr>
            <a:r>
              <a:rPr lang="en-US" sz="2000" i="1" dirty="0"/>
              <a:t> </a:t>
            </a:r>
            <a:r>
              <a:rPr lang="en-US" sz="2000" i="1" dirty="0" smtClean="0"/>
              <a:t>     puts line</a:t>
            </a:r>
          </a:p>
          <a:p>
            <a:pPr marL="0" indent="0">
              <a:buNone/>
            </a:pPr>
            <a:r>
              <a:rPr lang="en-US" sz="2000" i="1" dirty="0"/>
              <a:t> </a:t>
            </a:r>
            <a:r>
              <a:rPr lang="en-US" sz="2000" i="1" dirty="0" smtClean="0"/>
              <a:t>   end</a:t>
            </a:r>
          </a:p>
          <a:p>
            <a:r>
              <a:rPr lang="en-US" sz="2000" dirty="0" smtClean="0"/>
              <a:t>File Write:</a:t>
            </a:r>
          </a:p>
          <a:p>
            <a:pPr marL="0" indent="0">
              <a:buNone/>
            </a:pPr>
            <a:r>
              <a:rPr lang="en-US" sz="2000" i="1" dirty="0"/>
              <a:t> </a:t>
            </a:r>
            <a:r>
              <a:rPr lang="en-US" sz="2000" i="1" dirty="0" smtClean="0"/>
              <a:t>    </a:t>
            </a:r>
            <a:r>
              <a:rPr lang="en-US" sz="2000" i="1" dirty="0" err="1" smtClean="0"/>
              <a:t>File.open</a:t>
            </a:r>
            <a:r>
              <a:rPr lang="en-US" sz="2000" i="1" dirty="0" smtClean="0"/>
              <a:t>(“out.txt”, “w”).puts([“first line”, “second line”])</a:t>
            </a:r>
          </a:p>
          <a:p>
            <a:r>
              <a:rPr lang="en-US" sz="2000" dirty="0" smtClean="0"/>
              <a:t>Copy File:</a:t>
            </a:r>
          </a:p>
          <a:p>
            <a:pPr marL="0" indent="0">
              <a:buNone/>
            </a:pPr>
            <a:r>
              <a:rPr lang="en-US" sz="2000" i="1" dirty="0" smtClean="0"/>
              <a:t>    </a:t>
            </a:r>
            <a:r>
              <a:rPr lang="en-US" sz="2000" i="1" dirty="0" err="1" smtClean="0"/>
              <a:t>confs</a:t>
            </a:r>
            <a:r>
              <a:rPr lang="en-US" sz="2000" i="1" dirty="0" smtClean="0"/>
              <a:t> </a:t>
            </a:r>
            <a:r>
              <a:rPr lang="en-US" sz="2000" i="1" dirty="0"/>
              <a:t>= </a:t>
            </a:r>
            <a:r>
              <a:rPr lang="en-US" sz="2000" i="1" dirty="0" err="1"/>
              <a:t>Dir.glob</a:t>
            </a:r>
            <a:r>
              <a:rPr lang="en-US" sz="2000" i="1" dirty="0"/>
              <a:t>('/</a:t>
            </a:r>
            <a:r>
              <a:rPr lang="en-US" sz="2000" i="1" dirty="0" smtClean="0"/>
              <a:t>opt/service/</a:t>
            </a:r>
            <a:r>
              <a:rPr lang="en-US" sz="2000" i="1" dirty="0" err="1" smtClean="0"/>
              <a:t>conf</a:t>
            </a:r>
            <a:r>
              <a:rPr lang="en-US" sz="2000" i="1" dirty="0"/>
              <a:t>/*').reject { |</a:t>
            </a:r>
            <a:r>
              <a:rPr lang="en-US" sz="2000" i="1" dirty="0" err="1"/>
              <a:t>conf</a:t>
            </a:r>
            <a:r>
              <a:rPr lang="en-US" sz="2000" i="1" dirty="0"/>
              <a:t>| </a:t>
            </a:r>
            <a:r>
              <a:rPr lang="en-US" sz="2000" i="1" dirty="0" err="1"/>
              <a:t>conf.end_with</a:t>
            </a:r>
            <a:r>
              <a:rPr lang="en-US" sz="2000" i="1" dirty="0"/>
              <a:t>?('.</a:t>
            </a:r>
            <a:r>
              <a:rPr lang="en-US" sz="2000" i="1" dirty="0" err="1" smtClean="0"/>
              <a:t>yaml</a:t>
            </a:r>
            <a:r>
              <a:rPr lang="en-US" sz="2000" i="1" dirty="0"/>
              <a:t>') }</a:t>
            </a:r>
          </a:p>
          <a:p>
            <a:pPr marL="0" indent="0">
              <a:buNone/>
            </a:pPr>
            <a:r>
              <a:rPr lang="en-US" sz="2000" i="1" dirty="0" smtClean="0"/>
              <a:t>    </a:t>
            </a:r>
            <a:r>
              <a:rPr lang="en-US" sz="2000" i="1" dirty="0" err="1" smtClean="0"/>
              <a:t>FileUtils.cp_r</a:t>
            </a:r>
            <a:r>
              <a:rPr lang="en-US" sz="2000" i="1" dirty="0" smtClean="0"/>
              <a:t>(</a:t>
            </a:r>
            <a:r>
              <a:rPr lang="en-US" sz="2000" i="1" dirty="0" err="1" smtClean="0"/>
              <a:t>confs</a:t>
            </a:r>
            <a:r>
              <a:rPr lang="en-US" sz="2000" i="1" dirty="0"/>
              <a:t>, "/</a:t>
            </a:r>
            <a:r>
              <a:rPr lang="en-US" sz="2000" i="1" dirty="0" smtClean="0"/>
              <a:t>opt/service/</a:t>
            </a:r>
            <a:r>
              <a:rPr lang="en-US" sz="2000" i="1" dirty="0" err="1" smtClean="0"/>
              <a:t>conf</a:t>
            </a:r>
            <a:r>
              <a:rPr lang="en-US" sz="2000" i="1" dirty="0" smtClean="0"/>
              <a:t>")</a:t>
            </a:r>
          </a:p>
          <a:p>
            <a:pPr marL="0" indent="0">
              <a:buNone/>
            </a:pPr>
            <a:r>
              <a:rPr lang="en-US" sz="2000" i="1" dirty="0" smtClean="0"/>
              <a:t>    </a:t>
            </a:r>
            <a:r>
              <a:rPr lang="en-US" sz="2000" i="1" dirty="0" err="1" smtClean="0"/>
              <a:t>FileUtils.chown_R</a:t>
            </a:r>
            <a:r>
              <a:rPr lang="en-US" sz="2000" i="1" dirty="0" smtClean="0"/>
              <a:t> </a:t>
            </a:r>
            <a:r>
              <a:rPr lang="en-US" sz="2000" i="1" dirty="0" smtClean="0"/>
              <a:t>‘</a:t>
            </a:r>
            <a:r>
              <a:rPr lang="en-US" sz="2000" i="1" dirty="0" err="1" smtClean="0"/>
              <a:t>devops</a:t>
            </a:r>
            <a:r>
              <a:rPr lang="en-US" sz="2000" i="1" dirty="0" smtClean="0"/>
              <a:t>', ‘</a:t>
            </a:r>
            <a:r>
              <a:rPr lang="en-US" sz="2000" i="1" dirty="0" err="1" smtClean="0"/>
              <a:t>devops</a:t>
            </a:r>
            <a:r>
              <a:rPr lang="en-US" sz="2000" i="1" dirty="0" smtClean="0"/>
              <a:t>', </a:t>
            </a:r>
            <a:r>
              <a:rPr lang="en-US" sz="2000" i="1" dirty="0"/>
              <a:t>"/</a:t>
            </a:r>
            <a:r>
              <a:rPr lang="en-US" sz="2000" i="1" dirty="0" smtClean="0"/>
              <a:t>opt/service/</a:t>
            </a:r>
            <a:r>
              <a:rPr lang="en-US" sz="2000" i="1" dirty="0" err="1" smtClean="0"/>
              <a:t>conf</a:t>
            </a:r>
            <a:r>
              <a:rPr lang="en-US" sz="2000" i="1" dirty="0"/>
              <a:t>"</a:t>
            </a:r>
          </a:p>
          <a:p>
            <a:pPr marL="0" indent="0">
              <a:buNone/>
            </a:pPr>
            <a:r>
              <a:rPr lang="en-US" sz="2000" i="1" dirty="0" smtClean="0"/>
              <a:t>    </a:t>
            </a:r>
            <a:r>
              <a:rPr lang="en-US" sz="2000" i="1" dirty="0" err="1" smtClean="0"/>
              <a:t>FileUtils.chmod_R</a:t>
            </a:r>
            <a:r>
              <a:rPr lang="en-US" sz="2000" i="1" dirty="0" smtClean="0"/>
              <a:t> </a:t>
            </a:r>
            <a:r>
              <a:rPr lang="en-US" sz="2000" i="1" dirty="0"/>
              <a:t>0644, "/</a:t>
            </a:r>
            <a:r>
              <a:rPr lang="en-US" sz="2000" i="1" dirty="0" smtClean="0"/>
              <a:t>opt/service/</a:t>
            </a:r>
            <a:r>
              <a:rPr lang="en-US" sz="2000" i="1" dirty="0" err="1" smtClean="0"/>
              <a:t>conf</a:t>
            </a:r>
            <a:r>
              <a:rPr lang="en-US" sz="2000" i="1" dirty="0" smtClean="0"/>
              <a:t>”</a:t>
            </a:r>
            <a:endParaRPr lang="en-US" sz="2000" i="1" dirty="0"/>
          </a:p>
        </p:txBody>
      </p:sp>
    </p:spTree>
    <p:extLst>
      <p:ext uri="{BB962C8B-B14F-4D97-AF65-F5344CB8AC3E}">
        <p14:creationId xmlns:p14="http://schemas.microsoft.com/office/powerpoint/2010/main" val="78484914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Shell commands</a:t>
            </a:r>
            <a:endParaRPr lang="en-US" dirty="0"/>
          </a:p>
        </p:txBody>
      </p:sp>
      <p:sp>
        <p:nvSpPr>
          <p:cNvPr id="3" name="Content Placeholder 2"/>
          <p:cNvSpPr>
            <a:spLocks noGrp="1"/>
          </p:cNvSpPr>
          <p:nvPr>
            <p:ph idx="1"/>
          </p:nvPr>
        </p:nvSpPr>
        <p:spPr/>
        <p:txBody>
          <a:bodyPr>
            <a:normAutofit/>
          </a:bodyPr>
          <a:lstStyle/>
          <a:p>
            <a:r>
              <a:rPr lang="en-US" sz="2000" dirty="0"/>
              <a:t> </a:t>
            </a:r>
            <a:r>
              <a:rPr lang="en-US" sz="2000" dirty="0" smtClean="0"/>
              <a:t>Calling shell commands </a:t>
            </a:r>
            <a:r>
              <a:rPr lang="en-US" sz="2000" dirty="0"/>
              <a:t>using </a:t>
            </a:r>
            <a:r>
              <a:rPr lang="en-US" sz="2000" dirty="0" err="1">
                <a:hlinkClick r:id="rId2"/>
              </a:rPr>
              <a:t>Kernel#system</a:t>
            </a:r>
            <a:r>
              <a:rPr lang="en-US" sz="2000" dirty="0"/>
              <a:t> in </a:t>
            </a:r>
            <a:r>
              <a:rPr lang="en-US" sz="2000" dirty="0" smtClean="0"/>
              <a:t>Ruby:</a:t>
            </a:r>
          </a:p>
          <a:p>
            <a:pPr marL="0" indent="0">
              <a:buNone/>
            </a:pPr>
            <a:endParaRPr lang="en-US" sz="2000" dirty="0" smtClean="0"/>
          </a:p>
          <a:p>
            <a:pPr marL="0" indent="0">
              <a:buNone/>
            </a:pPr>
            <a:r>
              <a:rPr lang="en-US" sz="2000" dirty="0" smtClean="0"/>
              <a:t>Using system(): </a:t>
            </a:r>
            <a:r>
              <a:rPr lang="en-US" sz="2000" i="1" dirty="0" smtClean="0"/>
              <a:t>system(‘bashscript.sh</a:t>
            </a:r>
            <a:r>
              <a:rPr lang="en-US" sz="2000" i="1" dirty="0"/>
              <a:t>', :out =&gt; ['./</a:t>
            </a:r>
            <a:r>
              <a:rPr lang="en-US" sz="2000" i="1" dirty="0" smtClean="0"/>
              <a:t>logs/script.log</a:t>
            </a:r>
            <a:r>
              <a:rPr lang="en-US" sz="2000" i="1" dirty="0"/>
              <a:t>', 'a'], :err =&gt; ['./</a:t>
            </a:r>
            <a:r>
              <a:rPr lang="en-US" sz="2000" i="1" dirty="0" smtClean="0"/>
              <a:t>logs/scripterror.log</a:t>
            </a:r>
            <a:r>
              <a:rPr lang="en-US" sz="2000" i="1" dirty="0"/>
              <a:t>', 'a</a:t>
            </a:r>
            <a:r>
              <a:rPr lang="en-US" sz="2000" i="1" dirty="0" smtClean="0"/>
              <a:t>'])</a:t>
            </a:r>
          </a:p>
          <a:p>
            <a:pPr marL="0" indent="0">
              <a:buNone/>
            </a:pPr>
            <a:endParaRPr lang="en-US" sz="2000" dirty="0"/>
          </a:p>
          <a:p>
            <a:pPr marL="0" indent="0">
              <a:buNone/>
            </a:pPr>
            <a:r>
              <a:rPr lang="en-US" sz="2000" dirty="0"/>
              <a:t> </a:t>
            </a:r>
            <a:r>
              <a:rPr lang="en-US" sz="2000" dirty="0" smtClean="0"/>
              <a:t>Using %x[]: </a:t>
            </a:r>
            <a:r>
              <a:rPr lang="en-US" sz="2000" i="1" dirty="0" smtClean="0"/>
              <a:t>result </a:t>
            </a:r>
            <a:r>
              <a:rPr lang="en-US" sz="2000" i="1" dirty="0"/>
              <a:t>= %x[uptime</a:t>
            </a:r>
            <a:r>
              <a:rPr lang="en-US" sz="2000" i="1" dirty="0" smtClean="0"/>
              <a:t>]</a:t>
            </a:r>
          </a:p>
          <a:p>
            <a:pPr marL="0" indent="0">
              <a:buNone/>
            </a:pPr>
            <a:endParaRPr lang="en-US" sz="2000" dirty="0"/>
          </a:p>
          <a:p>
            <a:pPr marL="0" indent="0">
              <a:buNone/>
            </a:pPr>
            <a:r>
              <a:rPr lang="en-US" sz="2000" dirty="0" smtClean="0"/>
              <a:t>Using </a:t>
            </a:r>
            <a:r>
              <a:rPr lang="en-US" sz="2000" i="1" dirty="0" smtClean="0"/>
              <a:t>`uptime`</a:t>
            </a:r>
            <a:endParaRPr lang="en-US" sz="2000" i="1" dirty="0"/>
          </a:p>
        </p:txBody>
      </p:sp>
    </p:spTree>
    <p:extLst>
      <p:ext uri="{BB962C8B-B14F-4D97-AF65-F5344CB8AC3E}">
        <p14:creationId xmlns:p14="http://schemas.microsoft.com/office/powerpoint/2010/main" val="2733872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ERB Templating</a:t>
            </a:r>
            <a:endParaRPr lang="en-US" dirty="0"/>
          </a:p>
        </p:txBody>
      </p:sp>
      <p:sp>
        <p:nvSpPr>
          <p:cNvPr id="3" name="Content Placeholder 2"/>
          <p:cNvSpPr>
            <a:spLocks noGrp="1"/>
          </p:cNvSpPr>
          <p:nvPr>
            <p:ph idx="1"/>
          </p:nvPr>
        </p:nvSpPr>
        <p:spPr/>
        <p:txBody>
          <a:bodyPr>
            <a:normAutofit lnSpcReduction="10000"/>
          </a:bodyPr>
          <a:lstStyle/>
          <a:p>
            <a:r>
              <a:rPr lang="en-US" sz="2000" dirty="0">
                <a:hlinkClick r:id="rId2"/>
              </a:rPr>
              <a:t>ERB</a:t>
            </a:r>
            <a:r>
              <a:rPr lang="en-US" sz="2000" dirty="0"/>
              <a:t> is a templating language based on Ruby</a:t>
            </a:r>
            <a:r>
              <a:rPr lang="en-US" sz="2000" dirty="0" smtClean="0"/>
              <a:t>.</a:t>
            </a:r>
          </a:p>
          <a:p>
            <a:pPr marL="0" indent="0">
              <a:buNone/>
            </a:pPr>
            <a:r>
              <a:rPr lang="en-US" sz="2000" i="1" dirty="0" smtClean="0"/>
              <a:t>      &lt;!</a:t>
            </a:r>
            <a:r>
              <a:rPr lang="en-US" sz="2000" i="1" dirty="0"/>
              <a:t>DOCTYPE html</a:t>
            </a:r>
            <a:r>
              <a:rPr lang="en-US" sz="2000" i="1" dirty="0" smtClean="0"/>
              <a:t>&gt;</a:t>
            </a:r>
          </a:p>
          <a:p>
            <a:pPr marL="0" indent="0">
              <a:buNone/>
            </a:pPr>
            <a:r>
              <a:rPr lang="en-US" sz="2000" i="1" dirty="0" smtClean="0"/>
              <a:t>      &lt;</a:t>
            </a:r>
            <a:r>
              <a:rPr lang="en-US" sz="2000" i="1" dirty="0"/>
              <a:t>html&gt;</a:t>
            </a:r>
          </a:p>
          <a:p>
            <a:pPr marL="0" indent="0">
              <a:buNone/>
            </a:pPr>
            <a:r>
              <a:rPr lang="en-US" sz="2000" i="1" dirty="0" smtClean="0"/>
              <a:t>        &lt;</a:t>
            </a:r>
            <a:r>
              <a:rPr lang="en-US" sz="2000" i="1" dirty="0"/>
              <a:t>body</a:t>
            </a:r>
            <a:r>
              <a:rPr lang="en-US" sz="2000" i="1" dirty="0" smtClean="0"/>
              <a:t>&gt;</a:t>
            </a:r>
            <a:endParaRPr lang="en-US" sz="2000" i="1" dirty="0"/>
          </a:p>
          <a:p>
            <a:pPr marL="0" indent="0">
              <a:buNone/>
            </a:pPr>
            <a:r>
              <a:rPr lang="en-US" sz="2000" i="1" dirty="0" smtClean="0"/>
              <a:t>          &lt;</a:t>
            </a:r>
            <a:r>
              <a:rPr lang="en-US" sz="2000" i="1" dirty="0"/>
              <a:t>h1&gt;&lt;%= title %&gt;&lt;/h1&gt;</a:t>
            </a:r>
          </a:p>
          <a:p>
            <a:pPr marL="0" indent="0">
              <a:buNone/>
            </a:pPr>
            <a:r>
              <a:rPr lang="en-US" sz="2000" i="1" dirty="0" smtClean="0"/>
              <a:t>          &lt;</a:t>
            </a:r>
            <a:r>
              <a:rPr lang="en-US" sz="2000" i="1" dirty="0"/>
              <a:t>p&gt;&lt;%= text %&gt;&lt;/p&gt;</a:t>
            </a:r>
          </a:p>
          <a:p>
            <a:pPr marL="0" indent="0">
              <a:buNone/>
            </a:pPr>
            <a:r>
              <a:rPr lang="en-US" sz="2000" i="1" dirty="0" smtClean="0"/>
              <a:t>        &lt;/</a:t>
            </a:r>
            <a:r>
              <a:rPr lang="en-US" sz="2000" i="1" dirty="0"/>
              <a:t>body&gt;</a:t>
            </a:r>
          </a:p>
          <a:p>
            <a:pPr marL="0" indent="0">
              <a:buNone/>
            </a:pPr>
            <a:r>
              <a:rPr lang="en-US" sz="2000" i="1" dirty="0" smtClean="0"/>
              <a:t>      &lt;/</a:t>
            </a:r>
            <a:r>
              <a:rPr lang="en-US" sz="2000" i="1" dirty="0"/>
              <a:t>html</a:t>
            </a:r>
            <a:r>
              <a:rPr lang="en-US" sz="2000" i="1" dirty="0" smtClean="0"/>
              <a:t>&gt;</a:t>
            </a:r>
          </a:p>
          <a:p>
            <a:pPr marL="0" indent="0">
              <a:buNone/>
            </a:pPr>
            <a:endParaRPr lang="en-US" sz="2000" i="1" dirty="0" smtClean="0"/>
          </a:p>
          <a:p>
            <a:r>
              <a:rPr lang="en-US" sz="2000" dirty="0" smtClean="0"/>
              <a:t>Run code inside ERB:</a:t>
            </a:r>
          </a:p>
          <a:p>
            <a:pPr marL="0" indent="0">
              <a:buNone/>
            </a:pPr>
            <a:r>
              <a:rPr lang="en-US" sz="2000" i="1" dirty="0"/>
              <a:t>    </a:t>
            </a:r>
            <a:r>
              <a:rPr lang="en-US" sz="2000" i="1" dirty="0" smtClean="0"/>
              <a:t>  &lt;% </a:t>
            </a:r>
            <a:r>
              <a:rPr lang="en-US" sz="2000" i="1" dirty="0" err="1"/>
              <a:t>names.each</a:t>
            </a:r>
            <a:r>
              <a:rPr lang="en-US" sz="2000" i="1" dirty="0"/>
              <a:t> do |name| %&gt;</a:t>
            </a:r>
          </a:p>
          <a:p>
            <a:pPr marL="0" indent="0">
              <a:buNone/>
            </a:pPr>
            <a:r>
              <a:rPr lang="en-US" sz="2000" i="1" dirty="0"/>
              <a:t>  </a:t>
            </a:r>
            <a:r>
              <a:rPr lang="en-US" sz="2000" i="1" dirty="0" smtClean="0"/>
              <a:t>      &lt;%= </a:t>
            </a:r>
            <a:r>
              <a:rPr lang="en-US" sz="2000" i="1" dirty="0"/>
              <a:t>name %&gt;</a:t>
            </a:r>
          </a:p>
          <a:p>
            <a:pPr marL="0" indent="0">
              <a:buNone/>
            </a:pPr>
            <a:r>
              <a:rPr lang="en-US" sz="2000" i="1" dirty="0" smtClean="0"/>
              <a:t>      &lt;% </a:t>
            </a:r>
            <a:r>
              <a:rPr lang="en-US" sz="2000" i="1" dirty="0"/>
              <a:t>end %&gt;</a:t>
            </a:r>
            <a:endParaRPr lang="en-US" sz="2000" i="1" dirty="0" smtClean="0"/>
          </a:p>
          <a:p>
            <a:pPr marL="0" indent="0">
              <a:buNone/>
            </a:pPr>
            <a:endParaRPr lang="en-US" sz="2000" dirty="0"/>
          </a:p>
          <a:p>
            <a:endParaRPr lang="en-US" dirty="0"/>
          </a:p>
        </p:txBody>
      </p:sp>
    </p:spTree>
    <p:extLst>
      <p:ext uri="{BB962C8B-B14F-4D97-AF65-F5344CB8AC3E}">
        <p14:creationId xmlns:p14="http://schemas.microsoft.com/office/powerpoint/2010/main" val="10721159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	</a:t>
            </a:r>
            <a:endParaRPr lang="en-US" dirty="0"/>
          </a:p>
        </p:txBody>
      </p:sp>
      <p:sp>
        <p:nvSpPr>
          <p:cNvPr id="3" name="Content Placeholder 2"/>
          <p:cNvSpPr>
            <a:spLocks noGrp="1"/>
          </p:cNvSpPr>
          <p:nvPr>
            <p:ph idx="1"/>
          </p:nvPr>
        </p:nvSpPr>
        <p:spPr/>
        <p:txBody>
          <a:bodyPr>
            <a:normAutofit/>
          </a:bodyPr>
          <a:lstStyle/>
          <a:p>
            <a:r>
              <a:rPr lang="en-US" sz="2000" dirty="0" smtClean="0"/>
              <a:t>Errors in processing</a:t>
            </a:r>
          </a:p>
          <a:p>
            <a:pPr marL="0" indent="0">
              <a:buNone/>
            </a:pPr>
            <a:endParaRPr lang="en-US" sz="2000" dirty="0" smtClean="0"/>
          </a:p>
          <a:p>
            <a:pPr marL="0" indent="0">
              <a:buNone/>
            </a:pPr>
            <a:r>
              <a:rPr lang="en-US" sz="2000" i="1" dirty="0" smtClean="0"/>
              <a:t>begin</a:t>
            </a:r>
            <a:r>
              <a:rPr lang="en-US" sz="2000" dirty="0" smtClean="0"/>
              <a:t>            &lt;- specifies an exception handling block </a:t>
            </a:r>
          </a:p>
          <a:p>
            <a:pPr marL="0" indent="0">
              <a:buNone/>
            </a:pPr>
            <a:r>
              <a:rPr lang="en-US" sz="2000" dirty="0"/>
              <a:t> </a:t>
            </a:r>
            <a:r>
              <a:rPr lang="en-US" sz="2000" dirty="0" smtClean="0"/>
              <a:t> …                 &lt;- code which may raise an exception (API call</a:t>
            </a:r>
            <a:r>
              <a:rPr lang="en-US" sz="2000" dirty="0"/>
              <a:t>s</a:t>
            </a:r>
            <a:r>
              <a:rPr lang="en-US" sz="2000" dirty="0" smtClean="0"/>
              <a:t> in loops)</a:t>
            </a:r>
          </a:p>
          <a:p>
            <a:pPr marL="0" indent="0">
              <a:buNone/>
            </a:pPr>
            <a:r>
              <a:rPr lang="en-US" sz="2000" i="1" dirty="0" smtClean="0"/>
              <a:t>rescue </a:t>
            </a:r>
            <a:r>
              <a:rPr lang="en-US" sz="2000" dirty="0" smtClean="0"/>
              <a:t>         &lt;- if we get the exception, execute the following :</a:t>
            </a:r>
          </a:p>
          <a:p>
            <a:pPr marL="0" indent="0">
              <a:buNone/>
            </a:pPr>
            <a:r>
              <a:rPr lang="en-US" sz="2000" dirty="0"/>
              <a:t> </a:t>
            </a:r>
            <a:r>
              <a:rPr lang="en-US" sz="2000" dirty="0" smtClean="0"/>
              <a:t> …                      retry, ensure(will run the code no matter what), raise, next </a:t>
            </a:r>
          </a:p>
          <a:p>
            <a:pPr marL="0" indent="0">
              <a:buNone/>
            </a:pPr>
            <a:r>
              <a:rPr lang="en-US" sz="2000" i="1" dirty="0"/>
              <a:t>r</a:t>
            </a:r>
            <a:r>
              <a:rPr lang="en-US" sz="2000" i="1" dirty="0" smtClean="0"/>
              <a:t>escue</a:t>
            </a:r>
          </a:p>
          <a:p>
            <a:pPr marL="0" indent="0">
              <a:buNone/>
            </a:pPr>
            <a:r>
              <a:rPr lang="en-US" sz="2000" dirty="0"/>
              <a:t> </a:t>
            </a:r>
            <a:r>
              <a:rPr lang="en-US" sz="2000" dirty="0" smtClean="0"/>
              <a:t> …</a:t>
            </a:r>
          </a:p>
          <a:p>
            <a:pPr marL="0" indent="0">
              <a:buNone/>
            </a:pPr>
            <a:r>
              <a:rPr lang="en-US" sz="2000" i="1" dirty="0"/>
              <a:t>e</a:t>
            </a:r>
            <a:r>
              <a:rPr lang="en-US" sz="2000" i="1" dirty="0" smtClean="0"/>
              <a:t>lse</a:t>
            </a:r>
          </a:p>
          <a:p>
            <a:pPr marL="0" indent="0">
              <a:buNone/>
            </a:pPr>
            <a:r>
              <a:rPr lang="en-US" sz="2000" dirty="0"/>
              <a:t> </a:t>
            </a:r>
            <a:r>
              <a:rPr lang="en-US" sz="2000" dirty="0" smtClean="0"/>
              <a:t> …  </a:t>
            </a:r>
          </a:p>
          <a:p>
            <a:pPr marL="0" indent="0">
              <a:buNone/>
            </a:pPr>
            <a:r>
              <a:rPr lang="en-US" sz="2000" i="1" dirty="0" smtClean="0"/>
              <a:t>end</a:t>
            </a:r>
            <a:endParaRPr lang="en-US" sz="2000" i="1" dirty="0"/>
          </a:p>
        </p:txBody>
      </p:sp>
    </p:spTree>
    <p:extLst>
      <p:ext uri="{BB962C8B-B14F-4D97-AF65-F5344CB8AC3E}">
        <p14:creationId xmlns:p14="http://schemas.microsoft.com/office/powerpoint/2010/main" val="25839031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lnSpcReduction="10000"/>
          </a:bodyPr>
          <a:lstStyle/>
          <a:p>
            <a:r>
              <a:rPr lang="en-US" sz="2000" dirty="0" smtClean="0"/>
              <a:t>Useful as a </a:t>
            </a:r>
            <a:r>
              <a:rPr lang="en-US" sz="2000" b="1" dirty="0" smtClean="0"/>
              <a:t>scripting language</a:t>
            </a:r>
          </a:p>
          <a:p>
            <a:pPr lvl="1"/>
            <a:r>
              <a:rPr lang="en-US" sz="2000" b="1" dirty="0" smtClean="0"/>
              <a:t>script</a:t>
            </a:r>
            <a:r>
              <a:rPr lang="en-US" sz="2000" dirty="0" smtClean="0"/>
              <a:t>: A small program meant for one time use</a:t>
            </a:r>
          </a:p>
          <a:p>
            <a:pPr lvl="1"/>
            <a:r>
              <a:rPr lang="en-US" sz="2000" dirty="0" smtClean="0"/>
              <a:t>Targeted towards small to medium size projects</a:t>
            </a:r>
          </a:p>
          <a:p>
            <a:endParaRPr lang="en-US" sz="2000" dirty="0"/>
          </a:p>
          <a:p>
            <a:r>
              <a:rPr lang="en-US" sz="2000" dirty="0" smtClean="0"/>
              <a:t>Use by:</a:t>
            </a:r>
          </a:p>
          <a:p>
            <a:pPr lvl="1"/>
            <a:r>
              <a:rPr lang="en-US" sz="2000" dirty="0" smtClean="0"/>
              <a:t>Amazon, Twitter, Yahoo!, White Pages, Reddit</a:t>
            </a:r>
          </a:p>
          <a:p>
            <a:pPr lvl="1"/>
            <a:endParaRPr lang="en-US" sz="2000" dirty="0"/>
          </a:p>
          <a:p>
            <a:r>
              <a:rPr lang="en-US" sz="2000" dirty="0" smtClean="0"/>
              <a:t>Free (open license)</a:t>
            </a:r>
          </a:p>
          <a:p>
            <a:r>
              <a:rPr lang="en-US" sz="2000" dirty="0"/>
              <a:t>Java</a:t>
            </a:r>
          </a:p>
          <a:p>
            <a:pPr lvl="1"/>
            <a:r>
              <a:rPr lang="en-US" sz="2000" dirty="0"/>
              <a:t>Compiled to bytecode/Interpreted by JVM</a:t>
            </a:r>
          </a:p>
          <a:p>
            <a:r>
              <a:rPr lang="en-US" sz="2000" dirty="0"/>
              <a:t>Ruby</a:t>
            </a:r>
          </a:p>
          <a:p>
            <a:pPr lvl="1"/>
            <a:r>
              <a:rPr lang="en-US" sz="2000" dirty="0"/>
              <a:t>Interpreted (no compilation</a:t>
            </a:r>
            <a:r>
              <a:rPr lang="en-US" sz="2000" dirty="0" smtClean="0"/>
              <a:t>)</a:t>
            </a:r>
          </a:p>
          <a:p>
            <a:pPr lvl="1"/>
            <a:r>
              <a:rPr lang="en-US" sz="2000" dirty="0"/>
              <a:t>EVERYTHING is an </a:t>
            </a:r>
            <a:r>
              <a:rPr lang="en-US" sz="2000" dirty="0" smtClean="0"/>
              <a:t>Object (there are no primitives like in Java)</a:t>
            </a:r>
            <a:endParaRPr lang="en-US" sz="2000" dirty="0"/>
          </a:p>
          <a:p>
            <a:endParaRPr lang="en-US" sz="2000" dirty="0" smtClean="0"/>
          </a:p>
          <a:p>
            <a:pPr marL="457200" lvl="1" indent="0">
              <a:buNone/>
            </a:pPr>
            <a:endParaRPr lang="en-US" dirty="0" smtClean="0"/>
          </a:p>
        </p:txBody>
      </p:sp>
    </p:spTree>
    <p:extLst>
      <p:ext uri="{BB962C8B-B14F-4D97-AF65-F5344CB8AC3E}">
        <p14:creationId xmlns:p14="http://schemas.microsoft.com/office/powerpoint/2010/main" val="381557815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Thor</a:t>
            </a:r>
            <a:endParaRPr lang="en-US" dirty="0"/>
          </a:p>
        </p:txBody>
      </p:sp>
      <p:sp>
        <p:nvSpPr>
          <p:cNvPr id="3" name="Content Placeholder 2"/>
          <p:cNvSpPr>
            <a:spLocks noGrp="1"/>
          </p:cNvSpPr>
          <p:nvPr>
            <p:ph idx="1"/>
          </p:nvPr>
        </p:nvSpPr>
        <p:spPr/>
        <p:txBody>
          <a:bodyPr>
            <a:normAutofit/>
          </a:bodyPr>
          <a:lstStyle/>
          <a:p>
            <a:r>
              <a:rPr lang="en-US" sz="2000" dirty="0"/>
              <a:t>Thor is a toolkit for building powerful command-line interfaces. It is used in Bundler, </a:t>
            </a:r>
            <a:r>
              <a:rPr lang="en-US" sz="2000" dirty="0" smtClean="0"/>
              <a:t>Vagrant</a:t>
            </a:r>
            <a:r>
              <a:rPr lang="en-US" sz="2000" dirty="0"/>
              <a:t>, Rails and </a:t>
            </a:r>
            <a:r>
              <a:rPr lang="en-US" sz="2000" dirty="0" smtClean="0"/>
              <a:t>others</a:t>
            </a:r>
          </a:p>
          <a:p>
            <a:pPr marL="0" indent="0">
              <a:buNone/>
            </a:pPr>
            <a:r>
              <a:rPr lang="en-US" sz="2000" i="1" dirty="0" smtClean="0"/>
              <a:t>       </a:t>
            </a:r>
            <a:r>
              <a:rPr lang="en-US" sz="2000" i="1" dirty="0" smtClean="0"/>
              <a:t>class </a:t>
            </a:r>
            <a:r>
              <a:rPr lang="en-US" sz="2000" i="1" dirty="0" err="1"/>
              <a:t>MyCLI</a:t>
            </a:r>
            <a:r>
              <a:rPr lang="en-US" sz="2000" i="1" dirty="0"/>
              <a:t> &lt; Thor</a:t>
            </a:r>
          </a:p>
          <a:p>
            <a:pPr marL="0" indent="0">
              <a:buNone/>
            </a:pPr>
            <a:r>
              <a:rPr lang="en-US" sz="2000" i="1" dirty="0" smtClean="0"/>
              <a:t>              </a:t>
            </a:r>
            <a:r>
              <a:rPr lang="en-US" sz="2000" i="1" dirty="0" smtClean="0"/>
              <a:t> </a:t>
            </a:r>
            <a:r>
              <a:rPr lang="en-US" sz="2000" i="1" dirty="0" err="1" smtClean="0"/>
              <a:t>desc</a:t>
            </a:r>
            <a:r>
              <a:rPr lang="en-US" sz="2000" i="1" dirty="0" smtClean="0"/>
              <a:t> </a:t>
            </a:r>
            <a:r>
              <a:rPr lang="en-US" sz="2000" i="1" dirty="0"/>
              <a:t>"hello NAME", "say hello to NAME"</a:t>
            </a:r>
          </a:p>
          <a:p>
            <a:pPr marL="0" indent="0">
              <a:buNone/>
            </a:pPr>
            <a:r>
              <a:rPr lang="en-US" sz="2000" i="1" dirty="0"/>
              <a:t>  </a:t>
            </a:r>
            <a:r>
              <a:rPr lang="en-US" sz="2000" i="1" dirty="0" smtClean="0"/>
              <a:t>             </a:t>
            </a:r>
            <a:r>
              <a:rPr lang="en-US" sz="2000" i="1" dirty="0" err="1" smtClean="0"/>
              <a:t>def</a:t>
            </a:r>
            <a:r>
              <a:rPr lang="en-US" sz="2000" i="1" dirty="0" smtClean="0"/>
              <a:t> </a:t>
            </a:r>
            <a:r>
              <a:rPr lang="en-US" sz="2000" i="1" dirty="0"/>
              <a:t>hello(name)</a:t>
            </a:r>
          </a:p>
          <a:p>
            <a:pPr marL="0" indent="0">
              <a:buNone/>
            </a:pPr>
            <a:r>
              <a:rPr lang="en-US" sz="2000" i="1" dirty="0"/>
              <a:t>    </a:t>
            </a:r>
            <a:r>
              <a:rPr lang="en-US" sz="2000" i="1" dirty="0" smtClean="0"/>
              <a:t>             </a:t>
            </a:r>
            <a:r>
              <a:rPr lang="en-US" sz="2000" i="1" dirty="0" smtClean="0"/>
              <a:t>puts </a:t>
            </a:r>
            <a:r>
              <a:rPr lang="en-US" sz="2000" i="1" dirty="0"/>
              <a:t>"Hello #{name}"</a:t>
            </a:r>
          </a:p>
          <a:p>
            <a:pPr marL="0" indent="0">
              <a:buNone/>
            </a:pPr>
            <a:r>
              <a:rPr lang="en-US" sz="2000" i="1" dirty="0"/>
              <a:t>  </a:t>
            </a:r>
            <a:r>
              <a:rPr lang="en-US" sz="2000" i="1" dirty="0" smtClean="0"/>
              <a:t>            </a:t>
            </a:r>
            <a:r>
              <a:rPr lang="en-US" sz="2000" i="1" dirty="0" smtClean="0"/>
              <a:t> end</a:t>
            </a:r>
            <a:endParaRPr lang="en-US" sz="2000" i="1" dirty="0"/>
          </a:p>
          <a:p>
            <a:pPr marL="0" indent="0">
              <a:buNone/>
            </a:pPr>
            <a:r>
              <a:rPr lang="en-US" sz="2000" i="1" dirty="0" smtClean="0"/>
              <a:t>             end</a:t>
            </a:r>
          </a:p>
          <a:p>
            <a:pPr marL="0" indent="0">
              <a:buNone/>
            </a:pPr>
            <a:endParaRPr lang="en-US" sz="2000" dirty="0" smtClean="0"/>
          </a:p>
          <a:p>
            <a:r>
              <a:rPr lang="en-US" sz="2000" dirty="0" smtClean="0"/>
              <a:t>A good replacement for the “</a:t>
            </a:r>
            <a:r>
              <a:rPr lang="en-US" sz="2000" dirty="0" err="1" smtClean="0"/>
              <a:t>case”parser</a:t>
            </a:r>
            <a:r>
              <a:rPr lang="en-US" sz="2000" dirty="0" smtClean="0"/>
              <a:t> for </a:t>
            </a:r>
            <a:r>
              <a:rPr lang="en-US" sz="2000" dirty="0" smtClean="0"/>
              <a:t>arguments </a:t>
            </a:r>
            <a:r>
              <a:rPr lang="en-US" sz="2000" dirty="0" smtClean="0"/>
              <a:t>(the </a:t>
            </a:r>
            <a:r>
              <a:rPr lang="en-US" sz="2000" dirty="0" smtClean="0"/>
              <a:t>old </a:t>
            </a:r>
            <a:r>
              <a:rPr lang="en-US" sz="2000" dirty="0" smtClean="0"/>
              <a:t>way)  </a:t>
            </a:r>
            <a:endParaRPr lang="en-US" sz="2000" dirty="0" smtClean="0"/>
          </a:p>
          <a:p>
            <a:pPr marL="0" indent="0">
              <a:buNone/>
            </a:pPr>
            <a:endParaRPr lang="en-US" sz="2000" dirty="0"/>
          </a:p>
        </p:txBody>
      </p:sp>
    </p:spTree>
    <p:extLst>
      <p:ext uri="{BB962C8B-B14F-4D97-AF65-F5344CB8AC3E}">
        <p14:creationId xmlns:p14="http://schemas.microsoft.com/office/powerpoint/2010/main" val="35903217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a:t>
            </a:r>
            <a:endParaRPr lang="en-US" dirty="0"/>
          </a:p>
        </p:txBody>
      </p:sp>
      <p:sp>
        <p:nvSpPr>
          <p:cNvPr id="3" name="Content Placeholder 2"/>
          <p:cNvSpPr>
            <a:spLocks noGrp="1"/>
          </p:cNvSpPr>
          <p:nvPr>
            <p:ph idx="1"/>
          </p:nvPr>
        </p:nvSpPr>
        <p:spPr/>
        <p:txBody>
          <a:bodyPr>
            <a:normAutofit/>
          </a:bodyPr>
          <a:lstStyle/>
          <a:p>
            <a:r>
              <a:rPr lang="en-US" sz="2000" dirty="0" smtClean="0"/>
              <a:t>Performs a collection of actions, keep code from </a:t>
            </a:r>
            <a:r>
              <a:rPr lang="en-US" sz="2000" dirty="0" err="1" smtClean="0"/>
              <a:t>repeting</a:t>
            </a:r>
            <a:endParaRPr lang="en-US" sz="2000" dirty="0" smtClean="0"/>
          </a:p>
          <a:p>
            <a:pPr marL="0" indent="0">
              <a:buNone/>
            </a:pPr>
            <a:r>
              <a:rPr lang="en-US" sz="2000" i="1" dirty="0" err="1" smtClean="0"/>
              <a:t>def</a:t>
            </a:r>
            <a:r>
              <a:rPr lang="en-US" sz="2000" i="1" dirty="0" smtClean="0"/>
              <a:t> </a:t>
            </a:r>
            <a:r>
              <a:rPr lang="en-US" sz="2000" i="1" dirty="0" err="1" smtClean="0"/>
              <a:t>noParamMethod</a:t>
            </a:r>
            <a:endParaRPr lang="en-US" sz="2000" i="1" dirty="0" smtClean="0"/>
          </a:p>
          <a:p>
            <a:pPr marL="0" indent="0">
              <a:buNone/>
            </a:pPr>
            <a:r>
              <a:rPr lang="en-US" sz="2000" i="1" dirty="0"/>
              <a:t> </a:t>
            </a:r>
            <a:r>
              <a:rPr lang="en-US" sz="2000" i="1" dirty="0" smtClean="0"/>
              <a:t> …</a:t>
            </a:r>
          </a:p>
          <a:p>
            <a:pPr marL="0" indent="0">
              <a:buNone/>
            </a:pPr>
            <a:r>
              <a:rPr lang="en-US" sz="2000" i="1" dirty="0"/>
              <a:t>e</a:t>
            </a:r>
            <a:r>
              <a:rPr lang="en-US" sz="2000" i="1" dirty="0" smtClean="0"/>
              <a:t>nd</a:t>
            </a:r>
          </a:p>
          <a:p>
            <a:pPr marL="0" indent="0">
              <a:buNone/>
            </a:pPr>
            <a:r>
              <a:rPr lang="en-US" sz="2000" i="1" dirty="0" err="1"/>
              <a:t>d</a:t>
            </a:r>
            <a:r>
              <a:rPr lang="en-US" sz="2000" i="1" dirty="0" err="1" smtClean="0"/>
              <a:t>ef</a:t>
            </a:r>
            <a:r>
              <a:rPr lang="en-US" sz="2000" i="1" dirty="0" smtClean="0"/>
              <a:t> </a:t>
            </a:r>
            <a:r>
              <a:rPr lang="en-US" sz="2000" i="1" dirty="0" err="1" smtClean="0"/>
              <a:t>newMethod</a:t>
            </a:r>
            <a:r>
              <a:rPr lang="en-US" sz="2000" i="1" dirty="0" smtClean="0"/>
              <a:t>(arg1, arg2, *rest)     </a:t>
            </a:r>
            <a:r>
              <a:rPr lang="en-US" sz="2000" dirty="0" smtClean="0"/>
              <a:t>&lt;- * will do the join for the ARGV array</a:t>
            </a:r>
            <a:r>
              <a:rPr lang="en-US" sz="2000" i="1" dirty="0" smtClean="0"/>
              <a:t>  </a:t>
            </a:r>
          </a:p>
          <a:p>
            <a:pPr marL="0" indent="0">
              <a:buNone/>
            </a:pPr>
            <a:r>
              <a:rPr lang="en-US" sz="2000" i="1" dirty="0" smtClean="0"/>
              <a:t>  …</a:t>
            </a:r>
          </a:p>
          <a:p>
            <a:pPr marL="0" indent="0">
              <a:buNone/>
            </a:pPr>
            <a:r>
              <a:rPr lang="en-US" sz="2000" i="1" dirty="0" smtClean="0"/>
              <a:t>end</a:t>
            </a:r>
          </a:p>
          <a:p>
            <a:r>
              <a:rPr lang="en-US" sz="2000" dirty="0" smtClean="0"/>
              <a:t>A method definition within a class or module definition creates an instance method</a:t>
            </a:r>
          </a:p>
          <a:p>
            <a:r>
              <a:rPr lang="en-US" sz="2000" dirty="0" smtClean="0"/>
              <a:t>Outside a class or module definition, it will be added as a private method or class Object</a:t>
            </a:r>
            <a:endParaRPr lang="en-US" sz="2000" dirty="0"/>
          </a:p>
          <a:p>
            <a:pPr marL="0" indent="0">
              <a:buNone/>
            </a:pPr>
            <a:endParaRPr lang="en-US" sz="2000" dirty="0"/>
          </a:p>
        </p:txBody>
      </p:sp>
    </p:spTree>
    <p:extLst>
      <p:ext uri="{BB962C8B-B14F-4D97-AF65-F5344CB8AC3E}">
        <p14:creationId xmlns:p14="http://schemas.microsoft.com/office/powerpoint/2010/main" val="27583771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Ruby Classes</a:t>
            </a:r>
            <a:endParaRPr lang="en-US" dirty="0"/>
          </a:p>
        </p:txBody>
      </p:sp>
      <p:sp>
        <p:nvSpPr>
          <p:cNvPr id="3" name="Content Placeholder 2"/>
          <p:cNvSpPr>
            <a:spLocks noGrp="1"/>
          </p:cNvSpPr>
          <p:nvPr>
            <p:ph idx="1"/>
          </p:nvPr>
        </p:nvSpPr>
        <p:spPr/>
        <p:txBody>
          <a:bodyPr>
            <a:normAutofit fontScale="92500" lnSpcReduction="20000"/>
          </a:bodyPr>
          <a:lstStyle/>
          <a:p>
            <a:r>
              <a:rPr lang="en-US" sz="2000" dirty="0"/>
              <a:t>All objects in Ruby are instances of a class. As we’ve already seen earlier in this </a:t>
            </a:r>
            <a:r>
              <a:rPr lang="en-US" sz="2000" dirty="0" smtClean="0"/>
              <a:t>chapter, an </a:t>
            </a:r>
            <a:r>
              <a:rPr lang="en-US" sz="2000" dirty="0"/>
              <a:t>object in Ruby is a special structure that can contain both attributes to describe </a:t>
            </a:r>
            <a:r>
              <a:rPr lang="en-US" sz="2000" dirty="0" smtClean="0"/>
              <a:t>it and </a:t>
            </a:r>
            <a:r>
              <a:rPr lang="en-US" sz="2000" dirty="0"/>
              <a:t>methods to control it. A class definition is the blueprint for an object, which </a:t>
            </a:r>
            <a:r>
              <a:rPr lang="en-US" sz="2000" dirty="0" smtClean="0"/>
              <a:t>defines these </a:t>
            </a:r>
            <a:r>
              <a:rPr lang="en-US" sz="2000" dirty="0"/>
              <a:t>attributes and methods</a:t>
            </a:r>
            <a:r>
              <a:rPr lang="en-US" sz="2000" dirty="0" smtClean="0"/>
              <a:t>.</a:t>
            </a:r>
          </a:p>
          <a:p>
            <a:r>
              <a:rPr lang="en-US" sz="2000" dirty="0" smtClean="0"/>
              <a:t>Getter and setter method:</a:t>
            </a:r>
          </a:p>
          <a:p>
            <a:pPr marL="0" indent="0">
              <a:buNone/>
            </a:pPr>
            <a:r>
              <a:rPr lang="en-US" sz="2000" b="1" i="1" dirty="0"/>
              <a:t>class Awesome</a:t>
            </a:r>
          </a:p>
          <a:p>
            <a:pPr marL="0" indent="0">
              <a:buNone/>
            </a:pPr>
            <a:r>
              <a:rPr lang="en-US" sz="2000" b="1" i="1" dirty="0" smtClean="0"/>
              <a:t>  </a:t>
            </a:r>
            <a:r>
              <a:rPr lang="en-US" sz="2000" b="1" i="1" dirty="0" err="1" smtClean="0"/>
              <a:t>def</a:t>
            </a:r>
            <a:r>
              <a:rPr lang="en-US" sz="2000" b="1" i="1" dirty="0" smtClean="0"/>
              <a:t> </a:t>
            </a:r>
            <a:r>
              <a:rPr lang="en-US" sz="2000" i="1" dirty="0"/>
              <a:t>initialize(</a:t>
            </a:r>
            <a:r>
              <a:rPr lang="en-US" sz="2000" i="1" dirty="0" err="1"/>
              <a:t>awesome_level</a:t>
            </a:r>
            <a:r>
              <a:rPr lang="en-US" sz="2000" i="1" dirty="0"/>
              <a:t>)</a:t>
            </a:r>
          </a:p>
          <a:p>
            <a:pPr marL="0" indent="0">
              <a:buNone/>
            </a:pPr>
            <a:r>
              <a:rPr lang="en-US" sz="2000" i="1" dirty="0" smtClean="0"/>
              <a:t>    @</a:t>
            </a:r>
            <a:r>
              <a:rPr lang="en-US" sz="2000" i="1" dirty="0" err="1"/>
              <a:t>awesome_level</a:t>
            </a:r>
            <a:r>
              <a:rPr lang="en-US" sz="2000" i="1" dirty="0"/>
              <a:t> = </a:t>
            </a:r>
            <a:r>
              <a:rPr lang="en-US" sz="2000" i="1" dirty="0" err="1"/>
              <a:t>awesome_level</a:t>
            </a:r>
            <a:endParaRPr lang="en-US" sz="2000" i="1" dirty="0"/>
          </a:p>
          <a:p>
            <a:pPr marL="0" indent="0">
              <a:buNone/>
            </a:pPr>
            <a:r>
              <a:rPr lang="en-US" sz="2000" b="1" i="1" dirty="0" smtClean="0"/>
              <a:t>  end</a:t>
            </a:r>
            <a:endParaRPr lang="en-US" sz="2000" b="1" i="1" dirty="0"/>
          </a:p>
          <a:p>
            <a:pPr marL="0" indent="0">
              <a:buNone/>
            </a:pPr>
            <a:r>
              <a:rPr lang="en-US" sz="2000" b="1" i="1" dirty="0" smtClean="0"/>
              <a:t>  </a:t>
            </a:r>
            <a:r>
              <a:rPr lang="en-US" sz="2000" b="1" i="1" dirty="0" err="1" smtClean="0"/>
              <a:t>def</a:t>
            </a:r>
            <a:r>
              <a:rPr lang="en-US" sz="2000" b="1" i="1" dirty="0" smtClean="0"/>
              <a:t> </a:t>
            </a:r>
            <a:r>
              <a:rPr lang="en-US" sz="2000" i="1" dirty="0" err="1"/>
              <a:t>awesome_level</a:t>
            </a:r>
            <a:r>
              <a:rPr lang="en-US" sz="2000" i="1" dirty="0"/>
              <a:t> # getter method for </a:t>
            </a:r>
            <a:r>
              <a:rPr lang="en-US" sz="2000" i="1" dirty="0" err="1"/>
              <a:t>awesome_level</a:t>
            </a:r>
            <a:endParaRPr lang="en-US" sz="2000" i="1" dirty="0"/>
          </a:p>
          <a:p>
            <a:pPr marL="0" indent="0">
              <a:buNone/>
            </a:pPr>
            <a:r>
              <a:rPr lang="en-US" sz="2000" i="1" dirty="0" smtClean="0"/>
              <a:t>    @</a:t>
            </a:r>
            <a:r>
              <a:rPr lang="en-US" sz="2000" i="1" dirty="0" err="1" smtClean="0"/>
              <a:t>awesome_level</a:t>
            </a:r>
            <a:endParaRPr lang="en-US" sz="2000" i="1" dirty="0" smtClean="0"/>
          </a:p>
          <a:p>
            <a:pPr marL="0" indent="0">
              <a:buNone/>
            </a:pPr>
            <a:r>
              <a:rPr lang="en-US" sz="2000" i="1" dirty="0" smtClean="0"/>
              <a:t>  </a:t>
            </a:r>
            <a:r>
              <a:rPr lang="en-US" sz="2000" b="1" i="1" dirty="0" smtClean="0"/>
              <a:t>end</a:t>
            </a:r>
          </a:p>
          <a:p>
            <a:pPr marL="0" indent="0">
              <a:buNone/>
            </a:pPr>
            <a:r>
              <a:rPr lang="en-US" sz="2000" b="1" i="1" dirty="0" smtClean="0"/>
              <a:t>  </a:t>
            </a:r>
            <a:r>
              <a:rPr lang="en-US" sz="2000" b="1" i="1" dirty="0" err="1" smtClean="0"/>
              <a:t>def</a:t>
            </a:r>
            <a:r>
              <a:rPr lang="en-US" sz="2000" b="1" i="1" dirty="0" smtClean="0"/>
              <a:t> </a:t>
            </a:r>
            <a:r>
              <a:rPr lang="en-US" sz="2000" i="1" dirty="0" err="1"/>
              <a:t>awesome_level</a:t>
            </a:r>
            <a:r>
              <a:rPr lang="en-US" sz="2000" i="1" dirty="0"/>
              <a:t>=(</a:t>
            </a:r>
            <a:r>
              <a:rPr lang="en-US" sz="2000" i="1" dirty="0" err="1"/>
              <a:t>new_awesome_level</a:t>
            </a:r>
            <a:r>
              <a:rPr lang="en-US" sz="2000" i="1" dirty="0"/>
              <a:t>) # setter method for </a:t>
            </a:r>
            <a:r>
              <a:rPr lang="en-US" sz="2000" i="1" dirty="0" err="1"/>
              <a:t>awesome_level</a:t>
            </a:r>
            <a:endParaRPr lang="en-US" sz="2000" i="1" dirty="0"/>
          </a:p>
          <a:p>
            <a:pPr marL="0" indent="0">
              <a:buNone/>
            </a:pPr>
            <a:r>
              <a:rPr lang="en-US" sz="2000" i="1" dirty="0" smtClean="0"/>
              <a:t>    @</a:t>
            </a:r>
            <a:r>
              <a:rPr lang="en-US" sz="2000" i="1" dirty="0" err="1"/>
              <a:t>awesome_level</a:t>
            </a:r>
            <a:r>
              <a:rPr lang="en-US" sz="2000" i="1" dirty="0"/>
              <a:t> = </a:t>
            </a:r>
            <a:r>
              <a:rPr lang="en-US" sz="2000" i="1" dirty="0" err="1" smtClean="0"/>
              <a:t>new_awesome_level</a:t>
            </a:r>
            <a:endParaRPr lang="en-US" sz="2000" i="1" dirty="0" smtClean="0"/>
          </a:p>
          <a:p>
            <a:pPr marL="0" indent="0">
              <a:buNone/>
            </a:pPr>
            <a:r>
              <a:rPr lang="en-US" sz="2000" b="1" i="1" dirty="0"/>
              <a:t> </a:t>
            </a:r>
            <a:r>
              <a:rPr lang="en-US" sz="2000" b="1" i="1" dirty="0" smtClean="0"/>
              <a:t> end</a:t>
            </a:r>
          </a:p>
          <a:p>
            <a:pPr marL="0" indent="0">
              <a:buNone/>
            </a:pPr>
            <a:r>
              <a:rPr lang="en-US" sz="2000" b="1" i="1" dirty="0" smtClean="0"/>
              <a:t>end</a:t>
            </a:r>
            <a:endParaRPr lang="en-US" sz="2000" b="1" i="1" dirty="0"/>
          </a:p>
        </p:txBody>
      </p:sp>
    </p:spTree>
    <p:extLst>
      <p:ext uri="{BB962C8B-B14F-4D97-AF65-F5344CB8AC3E}">
        <p14:creationId xmlns:p14="http://schemas.microsoft.com/office/powerpoint/2010/main" val="41716180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Classes</a:t>
            </a:r>
            <a:endParaRPr lang="en-US" dirty="0"/>
          </a:p>
        </p:txBody>
      </p:sp>
      <p:sp>
        <p:nvSpPr>
          <p:cNvPr id="3" name="Content Placeholder 2"/>
          <p:cNvSpPr>
            <a:spLocks noGrp="1"/>
          </p:cNvSpPr>
          <p:nvPr>
            <p:ph idx="1"/>
          </p:nvPr>
        </p:nvSpPr>
        <p:spPr/>
        <p:txBody>
          <a:bodyPr>
            <a:normAutofit/>
          </a:bodyPr>
          <a:lstStyle/>
          <a:p>
            <a:r>
              <a:rPr lang="en-US" sz="2000" dirty="0" smtClean="0"/>
              <a:t>In Ruby everything it’s an object. Use ‘new’ to create instances of a class:</a:t>
            </a:r>
          </a:p>
          <a:p>
            <a:pPr marL="0" indent="0">
              <a:buNone/>
            </a:pPr>
            <a:r>
              <a:rPr lang="en-US" sz="2000" dirty="0" smtClean="0"/>
              <a:t>     </a:t>
            </a:r>
            <a:r>
              <a:rPr lang="en-US" sz="2000" i="1" dirty="0" err="1" smtClean="0"/>
              <a:t>arry</a:t>
            </a:r>
            <a:r>
              <a:rPr lang="en-US" sz="2000" i="1" dirty="0" smtClean="0"/>
              <a:t> = []</a:t>
            </a:r>
          </a:p>
          <a:p>
            <a:pPr marL="0" indent="0">
              <a:buNone/>
            </a:pPr>
            <a:r>
              <a:rPr lang="en-US" sz="2000" i="1" dirty="0" smtClean="0"/>
              <a:t>     </a:t>
            </a:r>
            <a:r>
              <a:rPr lang="en-US" sz="2000" i="1" dirty="0" err="1" smtClean="0"/>
              <a:t>arry</a:t>
            </a:r>
            <a:r>
              <a:rPr lang="en-US" sz="2000" i="1" dirty="0" smtClean="0"/>
              <a:t> = </a:t>
            </a:r>
            <a:r>
              <a:rPr lang="en-US" sz="2000" i="1" dirty="0" err="1" smtClean="0"/>
              <a:t>Array.new</a:t>
            </a:r>
            <a:endParaRPr lang="en-US" sz="2000" i="1" dirty="0" smtClean="0"/>
          </a:p>
          <a:p>
            <a:r>
              <a:rPr lang="en-US" sz="2000" dirty="0" smtClean="0"/>
              <a:t>Supports single inheritance using &lt; to extend</a:t>
            </a:r>
          </a:p>
          <a:p>
            <a:pPr marL="0" indent="0">
              <a:buNone/>
            </a:pPr>
            <a:r>
              <a:rPr lang="en-US" sz="2000" dirty="0"/>
              <a:t> </a:t>
            </a:r>
            <a:r>
              <a:rPr lang="en-US" sz="2000" dirty="0" smtClean="0"/>
              <a:t>     </a:t>
            </a:r>
            <a:r>
              <a:rPr lang="en-US" sz="2000" i="1" dirty="0" smtClean="0"/>
              <a:t>class Rectangle &lt; Shape</a:t>
            </a:r>
          </a:p>
          <a:p>
            <a:r>
              <a:rPr lang="en-US" sz="2000" dirty="0" smtClean="0"/>
              <a:t>Access control provided through three functions (default is public): </a:t>
            </a:r>
            <a:r>
              <a:rPr lang="en-US" sz="2000" dirty="0" err="1" smtClean="0"/>
              <a:t>public,protected</a:t>
            </a:r>
            <a:r>
              <a:rPr lang="en-US" sz="2000" dirty="0" smtClean="0"/>
              <a:t>, private </a:t>
            </a:r>
            <a:endParaRPr lang="en-US" sz="2000" dirty="0"/>
          </a:p>
        </p:txBody>
      </p:sp>
    </p:spTree>
    <p:extLst>
      <p:ext uri="{BB962C8B-B14F-4D97-AF65-F5344CB8AC3E}">
        <p14:creationId xmlns:p14="http://schemas.microsoft.com/office/powerpoint/2010/main" val="34778930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Classes</a:t>
            </a:r>
            <a:endParaRPr lang="en-US" dirty="0"/>
          </a:p>
        </p:txBody>
      </p:sp>
      <p:sp>
        <p:nvSpPr>
          <p:cNvPr id="3" name="Content Placeholder 2"/>
          <p:cNvSpPr>
            <a:spLocks noGrp="1"/>
          </p:cNvSpPr>
          <p:nvPr>
            <p:ph idx="1"/>
          </p:nvPr>
        </p:nvSpPr>
        <p:spPr/>
        <p:txBody>
          <a:bodyPr>
            <a:normAutofit/>
          </a:bodyPr>
          <a:lstStyle/>
          <a:p>
            <a:r>
              <a:rPr lang="en-US" sz="2000" dirty="0" smtClean="0"/>
              <a:t>Declare a class and create an instance of it:</a:t>
            </a:r>
          </a:p>
          <a:p>
            <a:pPr marL="0" indent="0">
              <a:buNone/>
            </a:pPr>
            <a:r>
              <a:rPr lang="en-US" sz="2000" i="1" dirty="0" smtClean="0"/>
              <a:t>     class Awesome</a:t>
            </a:r>
          </a:p>
          <a:p>
            <a:pPr marL="0" indent="0">
              <a:buNone/>
            </a:pPr>
            <a:r>
              <a:rPr lang="en-US" sz="2000" i="1" dirty="0"/>
              <a:t> </a:t>
            </a:r>
            <a:r>
              <a:rPr lang="en-US" sz="2000" i="1" dirty="0" smtClean="0"/>
              <a:t>      </a:t>
            </a:r>
            <a:r>
              <a:rPr lang="en-US" sz="2000" i="1" dirty="0" err="1" smtClean="0"/>
              <a:t>attr_accessor</a:t>
            </a:r>
            <a:r>
              <a:rPr lang="en-US" sz="2000" i="1" dirty="0" smtClean="0"/>
              <a:t> :height, :width, :length</a:t>
            </a:r>
          </a:p>
          <a:p>
            <a:pPr marL="0" indent="0">
              <a:buNone/>
            </a:pPr>
            <a:r>
              <a:rPr lang="en-US" sz="2000" i="1" dirty="0"/>
              <a:t> </a:t>
            </a:r>
            <a:r>
              <a:rPr lang="en-US" sz="2000" i="1" dirty="0" smtClean="0"/>
              <a:t>       …</a:t>
            </a:r>
            <a:endParaRPr lang="en-US" sz="2000" i="1" dirty="0"/>
          </a:p>
          <a:p>
            <a:pPr marL="0" indent="0">
              <a:buNone/>
            </a:pPr>
            <a:r>
              <a:rPr lang="en-US" sz="2000" i="1" dirty="0" smtClean="0"/>
              <a:t>     end</a:t>
            </a:r>
          </a:p>
          <a:p>
            <a:pPr marL="0" indent="0">
              <a:buNone/>
            </a:pPr>
            <a:r>
              <a:rPr lang="en-US" sz="2000" i="1" dirty="0" smtClean="0"/>
              <a:t>     </a:t>
            </a:r>
            <a:r>
              <a:rPr lang="en-US" sz="2000" i="1" dirty="0" err="1" smtClean="0"/>
              <a:t>awesome_sauce</a:t>
            </a:r>
            <a:r>
              <a:rPr lang="en-US" sz="2000" i="1" dirty="0" smtClean="0"/>
              <a:t> </a:t>
            </a:r>
            <a:r>
              <a:rPr lang="en-US" sz="2000" i="1" dirty="0"/>
              <a:t>= </a:t>
            </a:r>
            <a:r>
              <a:rPr lang="en-US" sz="2000" i="1" dirty="0" err="1"/>
              <a:t>Awesome.new</a:t>
            </a:r>
            <a:endParaRPr lang="en-US" sz="2000" i="1" dirty="0"/>
          </a:p>
          <a:p>
            <a:pPr marL="0" indent="0">
              <a:buNone/>
            </a:pPr>
            <a:r>
              <a:rPr lang="en-US" sz="2000" i="1" dirty="0" smtClean="0"/>
              <a:t>     puts </a:t>
            </a:r>
            <a:r>
              <a:rPr lang="en-US" sz="2000" i="1" dirty="0"/>
              <a:t>"</a:t>
            </a:r>
            <a:r>
              <a:rPr lang="en-US" sz="2000" i="1" dirty="0" err="1"/>
              <a:t>awesome_sauce</a:t>
            </a:r>
            <a:r>
              <a:rPr lang="en-US" sz="2000" i="1" dirty="0"/>
              <a:t> class: #{</a:t>
            </a:r>
            <a:r>
              <a:rPr lang="en-US" sz="2000" i="1" dirty="0" err="1"/>
              <a:t>awesome_sauce.class</a:t>
            </a:r>
            <a:r>
              <a:rPr lang="en-US" sz="2000" i="1" dirty="0" smtClean="0"/>
              <a:t>}“</a:t>
            </a:r>
          </a:p>
          <a:p>
            <a:pPr marL="0" indent="0">
              <a:buNone/>
            </a:pPr>
            <a:endParaRPr lang="en-US" sz="2000" dirty="0"/>
          </a:p>
          <a:p>
            <a:r>
              <a:rPr lang="en-US" sz="2000" dirty="0" smtClean="0"/>
              <a:t>Instance = </a:t>
            </a:r>
            <a:r>
              <a:rPr lang="en-US" sz="2000" dirty="0"/>
              <a:t>whenever you assign a String to a </a:t>
            </a:r>
            <a:r>
              <a:rPr lang="en-US" sz="2000" dirty="0" smtClean="0"/>
              <a:t>variable in </a:t>
            </a:r>
            <a:r>
              <a:rPr lang="en-US" sz="2000" dirty="0"/>
              <a:t>Ruby, what you’re actually doing is creating an instance (a String object) of </a:t>
            </a:r>
            <a:r>
              <a:rPr lang="en-US" sz="2000" dirty="0" smtClean="0"/>
              <a:t>the String </a:t>
            </a:r>
            <a:r>
              <a:rPr lang="en-US" sz="2000" dirty="0"/>
              <a:t>class.</a:t>
            </a:r>
          </a:p>
        </p:txBody>
      </p:sp>
    </p:spTree>
    <p:extLst>
      <p:ext uri="{BB962C8B-B14F-4D97-AF65-F5344CB8AC3E}">
        <p14:creationId xmlns:p14="http://schemas.microsoft.com/office/powerpoint/2010/main" val="22089300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Ruby </a:t>
            </a:r>
            <a:r>
              <a:rPr lang="en-US" dirty="0"/>
              <a:t>M</a:t>
            </a:r>
            <a:r>
              <a:rPr lang="en-US" dirty="0" smtClean="0"/>
              <a:t>odules </a:t>
            </a:r>
            <a:endParaRPr lang="en-US" dirty="0"/>
          </a:p>
        </p:txBody>
      </p:sp>
      <p:sp>
        <p:nvSpPr>
          <p:cNvPr id="3" name="Content Placeholder 2"/>
          <p:cNvSpPr>
            <a:spLocks noGrp="1"/>
          </p:cNvSpPr>
          <p:nvPr>
            <p:ph idx="1"/>
          </p:nvPr>
        </p:nvSpPr>
        <p:spPr/>
        <p:txBody>
          <a:bodyPr>
            <a:normAutofit fontScale="92500" lnSpcReduction="20000"/>
          </a:bodyPr>
          <a:lstStyle/>
          <a:p>
            <a:r>
              <a:rPr lang="en-US" sz="2000" dirty="0" smtClean="0"/>
              <a:t>Modules provide a way to group together methods, classes and constants</a:t>
            </a:r>
          </a:p>
          <a:p>
            <a:r>
              <a:rPr lang="en-US" sz="2000" dirty="0" smtClean="0"/>
              <a:t>Benefits of Modules:</a:t>
            </a:r>
          </a:p>
          <a:p>
            <a:pPr marL="0" indent="0">
              <a:buNone/>
            </a:pPr>
            <a:r>
              <a:rPr lang="en-US" sz="2000" dirty="0" smtClean="0"/>
              <a:t>      - Provide a namespace and prevent name clashes</a:t>
            </a:r>
          </a:p>
          <a:p>
            <a:pPr marL="0" indent="0">
              <a:buNone/>
            </a:pPr>
            <a:r>
              <a:rPr lang="en-US" sz="2000" dirty="0"/>
              <a:t> </a:t>
            </a:r>
            <a:r>
              <a:rPr lang="en-US" sz="2000" dirty="0" smtClean="0"/>
              <a:t>     - Provide the implementation of Mix-ins</a:t>
            </a:r>
          </a:p>
          <a:p>
            <a:r>
              <a:rPr lang="en-US" sz="2000" dirty="0" smtClean="0"/>
              <a:t>Accessible via </a:t>
            </a:r>
            <a:r>
              <a:rPr lang="en-US" sz="2000" i="1" dirty="0" err="1" smtClean="0"/>
              <a:t>Module_name</a:t>
            </a:r>
            <a:r>
              <a:rPr lang="en-US" sz="2000" i="1" dirty="0" smtClean="0"/>
              <a:t>::</a:t>
            </a:r>
          </a:p>
          <a:p>
            <a:r>
              <a:rPr lang="en-US" sz="2000" i="1" dirty="0" smtClean="0"/>
              <a:t>Options: Nested Modules, Extend Modules</a:t>
            </a:r>
          </a:p>
          <a:p>
            <a:r>
              <a:rPr lang="en-US" sz="2000" dirty="0" smtClean="0"/>
              <a:t>A mix-in often provide a common method protocol shared by a group of classes (</a:t>
            </a:r>
            <a:r>
              <a:rPr lang="en-US" sz="2000" dirty="0" err="1" smtClean="0"/>
              <a:t>thor.rb</a:t>
            </a:r>
            <a:r>
              <a:rPr lang="en-US" sz="2000" dirty="0" smtClean="0"/>
              <a:t> superclass)</a:t>
            </a:r>
          </a:p>
          <a:p>
            <a:pPr marL="0" indent="0">
              <a:buNone/>
            </a:pPr>
            <a:r>
              <a:rPr lang="en-US" sz="2000" dirty="0" smtClean="0"/>
              <a:t>   </a:t>
            </a:r>
          </a:p>
          <a:p>
            <a:pPr marL="0" indent="0">
              <a:buNone/>
            </a:pPr>
            <a:r>
              <a:rPr lang="en-US" sz="2000" i="1" dirty="0"/>
              <a:t> </a:t>
            </a:r>
            <a:r>
              <a:rPr lang="en-US" sz="2000" i="1" dirty="0" smtClean="0"/>
              <a:t>      module Methods</a:t>
            </a:r>
          </a:p>
          <a:p>
            <a:pPr marL="0" indent="0">
              <a:buNone/>
            </a:pPr>
            <a:r>
              <a:rPr lang="en-US" sz="2000" i="1" dirty="0"/>
              <a:t> </a:t>
            </a:r>
            <a:r>
              <a:rPr lang="en-US" sz="2000" i="1" dirty="0" smtClean="0"/>
              <a:t>         </a:t>
            </a:r>
            <a:r>
              <a:rPr lang="en-US" sz="2000" i="1" dirty="0" err="1" smtClean="0"/>
              <a:t>def</a:t>
            </a:r>
            <a:r>
              <a:rPr lang="en-US" sz="2000" i="1" dirty="0" smtClean="0"/>
              <a:t> </a:t>
            </a:r>
            <a:r>
              <a:rPr lang="en-US" sz="2000" i="1" dirty="0" err="1" smtClean="0"/>
              <a:t>my_method</a:t>
            </a:r>
            <a:r>
              <a:rPr lang="en-US" sz="2000" i="1" dirty="0" smtClean="0"/>
              <a:t>              </a:t>
            </a:r>
            <a:r>
              <a:rPr lang="en-US" sz="2000" dirty="0" smtClean="0"/>
              <a:t>&lt;- Instance Method</a:t>
            </a:r>
          </a:p>
          <a:p>
            <a:pPr marL="0" indent="0">
              <a:buNone/>
            </a:pPr>
            <a:r>
              <a:rPr lang="en-US" sz="2000" i="1" dirty="0"/>
              <a:t> </a:t>
            </a:r>
            <a:r>
              <a:rPr lang="en-US" sz="2000" i="1" dirty="0" smtClean="0"/>
              <a:t>         end</a:t>
            </a:r>
          </a:p>
          <a:p>
            <a:pPr marL="0" indent="0">
              <a:buNone/>
            </a:pPr>
            <a:r>
              <a:rPr lang="en-US" sz="2000" i="1" dirty="0"/>
              <a:t> </a:t>
            </a:r>
            <a:r>
              <a:rPr lang="en-US" sz="2000" i="1" dirty="0" smtClean="0"/>
              <a:t>         </a:t>
            </a:r>
            <a:r>
              <a:rPr lang="en-US" sz="2000" i="1" dirty="0" err="1" smtClean="0"/>
              <a:t>def</a:t>
            </a:r>
            <a:r>
              <a:rPr lang="en-US" sz="2000" i="1" dirty="0" smtClean="0"/>
              <a:t> </a:t>
            </a:r>
            <a:r>
              <a:rPr lang="en-US" sz="2000" i="1" dirty="0" err="1" smtClean="0"/>
              <a:t>self.method</a:t>
            </a:r>
            <a:r>
              <a:rPr lang="en-US" sz="2000" i="1" dirty="0" smtClean="0"/>
              <a:t>               </a:t>
            </a:r>
            <a:r>
              <a:rPr lang="en-US" sz="2000" dirty="0" smtClean="0"/>
              <a:t>&lt;- Module Method</a:t>
            </a:r>
          </a:p>
          <a:p>
            <a:pPr marL="0" indent="0">
              <a:buNone/>
            </a:pPr>
            <a:r>
              <a:rPr lang="en-US" sz="2000" i="1" dirty="0"/>
              <a:t> </a:t>
            </a:r>
            <a:r>
              <a:rPr lang="en-US" sz="2000" i="1" dirty="0" smtClean="0"/>
              <a:t>         end</a:t>
            </a:r>
          </a:p>
          <a:p>
            <a:pPr marL="0" indent="0">
              <a:buNone/>
            </a:pPr>
            <a:r>
              <a:rPr lang="en-US" sz="2000" i="1" dirty="0"/>
              <a:t> </a:t>
            </a:r>
            <a:r>
              <a:rPr lang="en-US" sz="2000" i="1" dirty="0" smtClean="0"/>
              <a:t>       end</a:t>
            </a:r>
            <a:endParaRPr lang="en-US" sz="2000" i="1" dirty="0"/>
          </a:p>
        </p:txBody>
      </p:sp>
    </p:spTree>
    <p:extLst>
      <p:ext uri="{BB962C8B-B14F-4D97-AF65-F5344CB8AC3E}">
        <p14:creationId xmlns:p14="http://schemas.microsoft.com/office/powerpoint/2010/main" val="35527320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Resources</a:t>
            </a:r>
            <a:endParaRPr lang="en-US" dirty="0"/>
          </a:p>
        </p:txBody>
      </p:sp>
      <p:sp>
        <p:nvSpPr>
          <p:cNvPr id="3" name="Content Placeholder 2"/>
          <p:cNvSpPr>
            <a:spLocks noGrp="1"/>
          </p:cNvSpPr>
          <p:nvPr>
            <p:ph idx="1"/>
          </p:nvPr>
        </p:nvSpPr>
        <p:spPr/>
        <p:txBody>
          <a:bodyPr>
            <a:normAutofit/>
          </a:bodyPr>
          <a:lstStyle/>
          <a:p>
            <a:r>
              <a:rPr lang="en-US" sz="2000" dirty="0"/>
              <a:t>Help and documentation for the Ruby </a:t>
            </a:r>
            <a:r>
              <a:rPr lang="en-US" sz="2000" dirty="0" smtClean="0"/>
              <a:t>programming language:</a:t>
            </a:r>
          </a:p>
          <a:p>
            <a:pPr marL="0" indent="0">
              <a:buNone/>
            </a:pPr>
            <a:r>
              <a:rPr lang="en-US" sz="2000" dirty="0" smtClean="0">
                <a:hlinkClick r:id="rId2"/>
              </a:rPr>
              <a:t>http</a:t>
            </a:r>
            <a:r>
              <a:rPr lang="en-US" sz="2000" dirty="0">
                <a:hlinkClick r:id="rId2"/>
              </a:rPr>
              <a:t>://ruby-doc.org</a:t>
            </a:r>
            <a:r>
              <a:rPr lang="en-US" sz="2000" dirty="0" smtClean="0">
                <a:hlinkClick r:id="rId2"/>
              </a:rPr>
              <a:t>/</a:t>
            </a:r>
            <a:endParaRPr lang="en-US" sz="2000" dirty="0" smtClean="0"/>
          </a:p>
          <a:p>
            <a:pPr marL="0" indent="0">
              <a:buNone/>
            </a:pPr>
            <a:r>
              <a:rPr lang="en-US" sz="2000" dirty="0" smtClean="0">
                <a:hlinkClick r:id="rId3"/>
              </a:rPr>
              <a:t>http</a:t>
            </a:r>
            <a:r>
              <a:rPr lang="en-US" sz="2000" dirty="0">
                <a:hlinkClick r:id="rId3"/>
              </a:rPr>
              <a:t>://rubyforadmins.com</a:t>
            </a:r>
            <a:r>
              <a:rPr lang="en-US" sz="2000" dirty="0" smtClean="0">
                <a:hlinkClick r:id="rId3"/>
              </a:rPr>
              <a:t>/</a:t>
            </a:r>
            <a:endParaRPr lang="en-US" sz="2000" dirty="0" smtClean="0"/>
          </a:p>
          <a:p>
            <a:pPr marL="0" indent="0">
              <a:buNone/>
            </a:pPr>
            <a:r>
              <a:rPr lang="en-US" sz="2000" dirty="0">
                <a:hlinkClick r:id="rId4"/>
              </a:rPr>
              <a:t>https://hackhands.com/ruby-read-json-file-hash</a:t>
            </a:r>
            <a:r>
              <a:rPr lang="en-US" sz="2000" dirty="0" smtClean="0">
                <a:hlinkClick r:id="rId4"/>
              </a:rPr>
              <a:t>/</a:t>
            </a:r>
            <a:r>
              <a:rPr lang="en-US" sz="2000" dirty="0" smtClean="0"/>
              <a:t> </a:t>
            </a:r>
          </a:p>
          <a:p>
            <a:pPr marL="0" indent="0">
              <a:buNone/>
            </a:pPr>
            <a:endParaRPr lang="en-US" sz="2000" dirty="0" smtClean="0"/>
          </a:p>
          <a:p>
            <a:r>
              <a:rPr lang="en-US" sz="2000" dirty="0" smtClean="0"/>
              <a:t>Video tutorials &amp; certifications:</a:t>
            </a:r>
          </a:p>
          <a:p>
            <a:pPr marL="0" indent="0">
              <a:buNone/>
            </a:pPr>
            <a:r>
              <a:rPr lang="en-US" sz="2000" dirty="0">
                <a:hlinkClick r:id="rId5"/>
              </a:rPr>
              <a:t>https://linuxacademy.com/linux/training/course/name/introduction-to-ruby</a:t>
            </a:r>
          </a:p>
          <a:p>
            <a:pPr marL="0" indent="0">
              <a:buNone/>
            </a:pPr>
            <a:r>
              <a:rPr lang="en-US" sz="2000" dirty="0" smtClean="0">
                <a:hlinkClick r:id="rId5"/>
              </a:rPr>
              <a:t>https</a:t>
            </a:r>
            <a:r>
              <a:rPr lang="en-US" sz="2000" dirty="0">
                <a:hlinkClick r:id="rId5"/>
              </a:rPr>
              <a:t>://</a:t>
            </a:r>
            <a:r>
              <a:rPr lang="en-US" sz="2000" dirty="0" smtClean="0">
                <a:hlinkClick r:id="rId5"/>
              </a:rPr>
              <a:t>www.coursera.org/learn/ruby-on-rails-intro</a:t>
            </a:r>
            <a:r>
              <a:rPr lang="en-US" sz="2000" dirty="0" smtClean="0"/>
              <a:t> </a:t>
            </a:r>
          </a:p>
          <a:p>
            <a:pPr marL="0" indent="0">
              <a:buNone/>
            </a:pPr>
            <a:endParaRPr lang="en-US" sz="2000" dirty="0"/>
          </a:p>
          <a:p>
            <a:pPr marL="0" indent="0">
              <a:buNone/>
            </a:pPr>
            <a:endParaRPr lang="en-US" dirty="0" smtClean="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36617486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a:t>
            </a:r>
            <a:r>
              <a:rPr lang="en-US" dirty="0" smtClean="0"/>
              <a:t>ssignment</a:t>
            </a:r>
            <a:endParaRPr lang="en-US" dirty="0"/>
          </a:p>
        </p:txBody>
      </p:sp>
      <p:sp>
        <p:nvSpPr>
          <p:cNvPr id="3" name="Content Placeholder 2"/>
          <p:cNvSpPr>
            <a:spLocks noGrp="1"/>
          </p:cNvSpPr>
          <p:nvPr>
            <p:ph idx="1"/>
          </p:nvPr>
        </p:nvSpPr>
        <p:spPr/>
        <p:txBody>
          <a:bodyPr>
            <a:normAutofit lnSpcReduction="10000"/>
          </a:bodyPr>
          <a:lstStyle/>
          <a:p>
            <a:r>
              <a:rPr lang="en-US" sz="2000" dirty="0" smtClean="0"/>
              <a:t>Please create a script for the following scenarios:</a:t>
            </a:r>
          </a:p>
          <a:p>
            <a:pPr marL="0" indent="0">
              <a:buNone/>
            </a:pPr>
            <a:r>
              <a:rPr lang="en-US" sz="2000" dirty="0" smtClean="0"/>
              <a:t>1.1.Healthcheck script which scan a website for a specific string and returns error if the string was not found and if the response code is different than 200 and OK if the string was found and the response code is 200.</a:t>
            </a:r>
          </a:p>
          <a:p>
            <a:pPr marL="0" indent="0">
              <a:buNone/>
            </a:pPr>
            <a:r>
              <a:rPr lang="en-US" sz="2000" dirty="0" smtClean="0"/>
              <a:t>1.2.Please create a loop for multiple sites stored in a </a:t>
            </a:r>
            <a:r>
              <a:rPr lang="en-US" sz="2000" dirty="0" err="1" smtClean="0"/>
              <a:t>json</a:t>
            </a:r>
            <a:r>
              <a:rPr lang="en-US" sz="2000" dirty="0" smtClean="0"/>
              <a:t> file.</a:t>
            </a:r>
          </a:p>
          <a:p>
            <a:pPr marL="0" indent="0">
              <a:buNone/>
            </a:pPr>
            <a:r>
              <a:rPr lang="en-US" sz="2000" dirty="0"/>
              <a:t>Hints: </a:t>
            </a:r>
            <a:r>
              <a:rPr lang="en-US" sz="2000" i="1" dirty="0"/>
              <a:t>require </a:t>
            </a:r>
            <a:r>
              <a:rPr lang="en-US" sz="2000" i="1" dirty="0" smtClean="0"/>
              <a:t>'net/http‘</a:t>
            </a:r>
          </a:p>
          <a:p>
            <a:pPr marL="0" indent="0">
              <a:buNone/>
            </a:pPr>
            <a:r>
              <a:rPr lang="en-US" sz="2000" i="1" dirty="0"/>
              <a:t> </a:t>
            </a:r>
            <a:r>
              <a:rPr lang="en-US" sz="2000" i="1" dirty="0" smtClean="0"/>
              <a:t>           require '</a:t>
            </a:r>
            <a:r>
              <a:rPr lang="en-US" sz="2000" i="1" dirty="0" err="1" smtClean="0"/>
              <a:t>uri</a:t>
            </a:r>
            <a:r>
              <a:rPr lang="en-US" sz="2000" i="1" dirty="0" smtClean="0"/>
              <a:t>’  </a:t>
            </a:r>
          </a:p>
          <a:p>
            <a:pPr marL="0" indent="0">
              <a:buNone/>
            </a:pPr>
            <a:r>
              <a:rPr lang="en-US" sz="2000" i="1" dirty="0" smtClean="0"/>
              <a:t>  </a:t>
            </a:r>
            <a:r>
              <a:rPr lang="en-US" sz="2000" i="1" dirty="0" err="1" smtClean="0"/>
              <a:t>url</a:t>
            </a:r>
            <a:r>
              <a:rPr lang="en-US" sz="2000" i="1" dirty="0" smtClean="0"/>
              <a:t>= ‘http</a:t>
            </a:r>
            <a:r>
              <a:rPr lang="en-US" sz="2000" i="1" dirty="0"/>
              <a:t>://</a:t>
            </a:r>
            <a:r>
              <a:rPr lang="en-US" sz="2000" i="1" dirty="0" smtClean="0"/>
              <a:t>www.endava.com/</a:t>
            </a:r>
            <a:r>
              <a:rPr lang="en-US" sz="2000" i="1" dirty="0" err="1" smtClean="0"/>
              <a:t>en</a:t>
            </a:r>
            <a:r>
              <a:rPr lang="en-US" sz="2000" i="1" dirty="0" smtClean="0"/>
              <a:t>/Delivery-</a:t>
            </a:r>
            <a:r>
              <a:rPr lang="en-US" sz="2000" i="1" dirty="0" err="1" smtClean="0"/>
              <a:t>Centres</a:t>
            </a:r>
            <a:r>
              <a:rPr lang="en-US" sz="2000" i="1" dirty="0" smtClean="0"/>
              <a:t>/Cluj’</a:t>
            </a:r>
          </a:p>
          <a:p>
            <a:pPr marL="0" indent="0">
              <a:buNone/>
            </a:pPr>
            <a:r>
              <a:rPr lang="en-US" sz="2000" i="1" dirty="0" smtClean="0"/>
              <a:t>  string= ‘</a:t>
            </a:r>
            <a:r>
              <a:rPr lang="en-US" sz="2000" i="1" dirty="0"/>
              <a:t>Cluj is now an important business destination’</a:t>
            </a:r>
            <a:endParaRPr lang="en-US" sz="2000" i="1" dirty="0" smtClean="0"/>
          </a:p>
          <a:p>
            <a:pPr marL="0" indent="0">
              <a:buNone/>
            </a:pPr>
            <a:endParaRPr lang="en-US" sz="2000" dirty="0"/>
          </a:p>
          <a:p>
            <a:pPr marL="0" indent="0">
              <a:buNone/>
            </a:pPr>
            <a:r>
              <a:rPr lang="en-US" sz="2000" dirty="0" smtClean="0"/>
              <a:t>2. </a:t>
            </a:r>
            <a:r>
              <a:rPr lang="en-US" sz="2000" dirty="0" smtClean="0"/>
              <a:t>Please create a script with ‘</a:t>
            </a:r>
            <a:r>
              <a:rPr lang="en-US" sz="2000" dirty="0" err="1" smtClean="0"/>
              <a:t>thor</a:t>
            </a:r>
            <a:r>
              <a:rPr lang="en-US" sz="2000" dirty="0" smtClean="0"/>
              <a:t>’ framework which should include:</a:t>
            </a:r>
          </a:p>
          <a:p>
            <a:pPr marL="0" indent="0">
              <a:buNone/>
            </a:pPr>
            <a:r>
              <a:rPr lang="en-US" sz="2000" dirty="0"/>
              <a:t> </a:t>
            </a:r>
            <a:r>
              <a:rPr lang="en-US" sz="2000" dirty="0" smtClean="0"/>
              <a:t>      2 commands and 1subcommand for each command</a:t>
            </a:r>
          </a:p>
          <a:p>
            <a:pPr marL="0" indent="0">
              <a:buNone/>
            </a:pPr>
            <a:r>
              <a:rPr lang="en-US" sz="2000" dirty="0"/>
              <a:t> </a:t>
            </a:r>
            <a:r>
              <a:rPr lang="en-US" sz="2000" dirty="0" smtClean="0"/>
              <a:t>      each subcommand should take argument</a:t>
            </a:r>
            <a:endParaRPr lang="en-US" sz="2000" dirty="0"/>
          </a:p>
        </p:txBody>
      </p:sp>
    </p:spTree>
    <p:extLst>
      <p:ext uri="{BB962C8B-B14F-4D97-AF65-F5344CB8AC3E}">
        <p14:creationId xmlns:p14="http://schemas.microsoft.com/office/powerpoint/2010/main" val="11193811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Ruby Environment</a:t>
            </a:r>
            <a:endParaRPr lang="en-US" dirty="0"/>
          </a:p>
        </p:txBody>
      </p:sp>
      <p:sp>
        <p:nvSpPr>
          <p:cNvPr id="3" name="Content Placeholder 2"/>
          <p:cNvSpPr>
            <a:spLocks noGrp="1"/>
          </p:cNvSpPr>
          <p:nvPr>
            <p:ph idx="1"/>
          </p:nvPr>
        </p:nvSpPr>
        <p:spPr/>
        <p:txBody>
          <a:bodyPr>
            <a:normAutofit fontScale="92500" lnSpcReduction="20000"/>
          </a:bodyPr>
          <a:lstStyle/>
          <a:p>
            <a:r>
              <a:rPr lang="en-US" sz="2000" dirty="0" err="1" smtClean="0"/>
              <a:t>Sudo</a:t>
            </a:r>
            <a:r>
              <a:rPr lang="en-US" sz="2000" dirty="0" smtClean="0"/>
              <a:t> yum install ruby &amp; yum install </a:t>
            </a:r>
            <a:r>
              <a:rPr lang="en-US" sz="2000" dirty="0" err="1" smtClean="0"/>
              <a:t>rubygems</a:t>
            </a:r>
            <a:r>
              <a:rPr lang="en-US" sz="2000" dirty="0" smtClean="0"/>
              <a:t>   (easiest way with yum package)</a:t>
            </a:r>
          </a:p>
          <a:p>
            <a:r>
              <a:rPr lang="en-US" sz="2000" dirty="0" smtClean="0"/>
              <a:t>RVM –supports multiple versions of ruby simultaneously and it comes with built-in tools called </a:t>
            </a:r>
            <a:r>
              <a:rPr lang="en-US" sz="2000" dirty="0" err="1" smtClean="0"/>
              <a:t>gemsets</a:t>
            </a:r>
            <a:r>
              <a:rPr lang="en-US" sz="2000" dirty="0" smtClean="0"/>
              <a:t> (</a:t>
            </a:r>
            <a:r>
              <a:rPr lang="en-US" sz="2000" dirty="0" smtClean="0">
                <a:hlinkClick r:id="rId2"/>
              </a:rPr>
              <a:t>https://rvm.io/rvm/install</a:t>
            </a:r>
            <a:r>
              <a:rPr lang="en-US" sz="2000" dirty="0" smtClean="0"/>
              <a:t>)</a:t>
            </a:r>
          </a:p>
          <a:p>
            <a:r>
              <a:rPr lang="en-US" sz="2000" dirty="0" smtClean="0"/>
              <a:t>Commands:</a:t>
            </a:r>
          </a:p>
          <a:p>
            <a:pPr marL="0" indent="0">
              <a:buNone/>
            </a:pPr>
            <a:r>
              <a:rPr lang="en-US" sz="2000" dirty="0" err="1" smtClean="0"/>
              <a:t>rvm</a:t>
            </a:r>
            <a:r>
              <a:rPr lang="en-US" sz="2000" dirty="0" smtClean="0"/>
              <a:t> list</a:t>
            </a:r>
          </a:p>
          <a:p>
            <a:pPr marL="0" indent="0">
              <a:buNone/>
            </a:pPr>
            <a:r>
              <a:rPr lang="en-US" sz="2000" dirty="0" err="1" smtClean="0"/>
              <a:t>rvm</a:t>
            </a:r>
            <a:r>
              <a:rPr lang="en-US" sz="2000" dirty="0" smtClean="0"/>
              <a:t> use 2.1.1</a:t>
            </a:r>
          </a:p>
          <a:p>
            <a:pPr marL="0" indent="0">
              <a:buNone/>
            </a:pPr>
            <a:r>
              <a:rPr lang="en-US" sz="2000" dirty="0" err="1" smtClean="0"/>
              <a:t>rvm</a:t>
            </a:r>
            <a:r>
              <a:rPr lang="en-US" sz="2000" dirty="0" smtClean="0"/>
              <a:t> –default use 2.1.1</a:t>
            </a:r>
          </a:p>
          <a:p>
            <a:pPr marL="0" indent="0">
              <a:buNone/>
            </a:pPr>
            <a:r>
              <a:rPr lang="en-US" sz="2000" dirty="0" smtClean="0"/>
              <a:t>ruby –v</a:t>
            </a:r>
          </a:p>
          <a:p>
            <a:pPr marL="0" indent="0">
              <a:buNone/>
            </a:pPr>
            <a:r>
              <a:rPr lang="en-US" sz="2000" dirty="0" smtClean="0"/>
              <a:t>which ruby</a:t>
            </a:r>
          </a:p>
          <a:p>
            <a:pPr marL="0" indent="0">
              <a:buNone/>
            </a:pPr>
            <a:r>
              <a:rPr lang="en-US" sz="2000" dirty="0" err="1"/>
              <a:t>r</a:t>
            </a:r>
            <a:r>
              <a:rPr lang="en-US" sz="2000" dirty="0" err="1" smtClean="0"/>
              <a:t>vm</a:t>
            </a:r>
            <a:r>
              <a:rPr lang="en-US" sz="2000" dirty="0" smtClean="0"/>
              <a:t> </a:t>
            </a:r>
            <a:r>
              <a:rPr lang="en-US" sz="2000" dirty="0" err="1" smtClean="0"/>
              <a:t>gemset</a:t>
            </a:r>
            <a:r>
              <a:rPr lang="en-US" sz="2000" dirty="0" smtClean="0"/>
              <a:t> [list, create] (to use different versions of gems)</a:t>
            </a:r>
          </a:p>
          <a:p>
            <a:pPr marL="0" indent="0">
              <a:buNone/>
            </a:pPr>
            <a:r>
              <a:rPr lang="en-US" sz="2000" dirty="0" err="1" smtClean="0"/>
              <a:t>rvm</a:t>
            </a:r>
            <a:r>
              <a:rPr lang="en-US" sz="2000" dirty="0" smtClean="0"/>
              <a:t> </a:t>
            </a:r>
            <a:r>
              <a:rPr lang="en-US" sz="2000" dirty="0" err="1" smtClean="0"/>
              <a:t>gemset</a:t>
            </a:r>
            <a:r>
              <a:rPr lang="en-US" sz="2000" dirty="0" smtClean="0"/>
              <a:t> use granola</a:t>
            </a:r>
            <a:endParaRPr lang="en-US" sz="2000" dirty="0"/>
          </a:p>
          <a:p>
            <a:pPr marL="0" indent="0">
              <a:buNone/>
            </a:pPr>
            <a:r>
              <a:rPr lang="en-US" sz="2000" dirty="0" err="1"/>
              <a:t>r</a:t>
            </a:r>
            <a:r>
              <a:rPr lang="en-US" sz="2000" dirty="0" err="1" smtClean="0"/>
              <a:t>vm</a:t>
            </a:r>
            <a:r>
              <a:rPr lang="en-US" sz="2000" dirty="0" smtClean="0"/>
              <a:t> --ruby-version-use</a:t>
            </a:r>
          </a:p>
          <a:p>
            <a:pPr marL="0" indent="0">
              <a:buNone/>
            </a:pPr>
            <a:endParaRPr lang="en-US" sz="2000" dirty="0" smtClean="0"/>
          </a:p>
          <a:p>
            <a:pPr marL="0" indent="0">
              <a:buNone/>
            </a:pPr>
            <a:r>
              <a:rPr lang="en-US" sz="2000" dirty="0" smtClean="0"/>
              <a:t>IRB Interactive Ruby Shell – run code </a:t>
            </a:r>
            <a:r>
              <a:rPr lang="en-US" sz="2000" dirty="0" smtClean="0"/>
              <a:t>live</a:t>
            </a:r>
            <a:endParaRPr lang="en-US" sz="2000" dirty="0"/>
          </a:p>
        </p:txBody>
      </p:sp>
    </p:spTree>
    <p:extLst>
      <p:ext uri="{BB962C8B-B14F-4D97-AF65-F5344CB8AC3E}">
        <p14:creationId xmlns:p14="http://schemas.microsoft.com/office/powerpoint/2010/main" val="1122463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Ruby Gems</a:t>
            </a:r>
            <a:endParaRPr lang="en-US" dirty="0"/>
          </a:p>
        </p:txBody>
      </p:sp>
      <p:sp>
        <p:nvSpPr>
          <p:cNvPr id="3" name="Content Placeholder 2"/>
          <p:cNvSpPr>
            <a:spLocks noGrp="1"/>
          </p:cNvSpPr>
          <p:nvPr>
            <p:ph idx="1"/>
          </p:nvPr>
        </p:nvSpPr>
        <p:spPr/>
        <p:txBody>
          <a:bodyPr>
            <a:normAutofit/>
          </a:bodyPr>
          <a:lstStyle/>
          <a:p>
            <a:pPr marL="0" indent="0">
              <a:buNone/>
            </a:pPr>
            <a:r>
              <a:rPr lang="en-US" sz="2000" dirty="0" smtClean="0"/>
              <a:t>Gems – Extend </a:t>
            </a:r>
            <a:r>
              <a:rPr lang="en-US" sz="2000" dirty="0" smtClean="0"/>
              <a:t>Ruby</a:t>
            </a:r>
            <a:endParaRPr lang="en-US" sz="2000" dirty="0" smtClean="0"/>
          </a:p>
          <a:p>
            <a:r>
              <a:rPr lang="en-US" sz="2000" dirty="0" smtClean="0"/>
              <a:t>gem [install, list]</a:t>
            </a:r>
          </a:p>
          <a:p>
            <a:r>
              <a:rPr lang="en-US" sz="2000" dirty="0" smtClean="0">
                <a:hlinkClick r:id="rId2"/>
              </a:rPr>
              <a:t>http://rubygems.org</a:t>
            </a:r>
            <a:endParaRPr lang="en-US" sz="2000" dirty="0" smtClean="0"/>
          </a:p>
          <a:p>
            <a:r>
              <a:rPr lang="en-US" sz="2000" dirty="0" smtClean="0"/>
              <a:t>Libraries for interfacing with various APIs</a:t>
            </a:r>
          </a:p>
          <a:p>
            <a:endParaRPr lang="en-US" sz="2000" dirty="0"/>
          </a:p>
          <a:p>
            <a:r>
              <a:rPr lang="en-US" sz="2000" dirty="0"/>
              <a:t>require </a:t>
            </a:r>
            <a:r>
              <a:rPr lang="en-US" sz="2000" dirty="0" smtClean="0"/>
              <a:t>‘</a:t>
            </a:r>
            <a:r>
              <a:rPr lang="en-US" sz="2000" dirty="0" err="1" smtClean="0"/>
              <a:t>json</a:t>
            </a:r>
            <a:r>
              <a:rPr lang="en-US" sz="2000" dirty="0" smtClean="0"/>
              <a:t>‘ -&gt; use </a:t>
            </a:r>
            <a:r>
              <a:rPr lang="en-US" sz="2000" dirty="0" err="1" smtClean="0"/>
              <a:t>json</a:t>
            </a:r>
            <a:r>
              <a:rPr lang="en-US" sz="2000" dirty="0" smtClean="0"/>
              <a:t> gem</a:t>
            </a:r>
            <a:endParaRPr lang="en-US" sz="2000" i="1" dirty="0"/>
          </a:p>
          <a:p>
            <a:r>
              <a:rPr lang="en-US" sz="2000" dirty="0" err="1"/>
              <a:t>require_relative</a:t>
            </a:r>
            <a:r>
              <a:rPr lang="en-US" sz="2000" dirty="0"/>
              <a:t> './</a:t>
            </a:r>
            <a:r>
              <a:rPr lang="en-US" sz="2000" dirty="0" err="1" smtClean="0"/>
              <a:t>awesomeclass</a:t>
            </a:r>
            <a:r>
              <a:rPr lang="en-US" sz="2000" dirty="0" smtClean="0"/>
              <a:t>‘ -&gt; use a function from </a:t>
            </a:r>
            <a:r>
              <a:rPr lang="en-US" sz="2000" dirty="0" err="1" smtClean="0"/>
              <a:t>awesomeclass</a:t>
            </a:r>
            <a:r>
              <a:rPr lang="en-US" sz="2000" dirty="0" smtClean="0"/>
              <a:t> </a:t>
            </a:r>
            <a:endParaRPr lang="en-US" sz="2000" dirty="0"/>
          </a:p>
        </p:txBody>
      </p:sp>
    </p:spTree>
    <p:extLst>
      <p:ext uri="{BB962C8B-B14F-4D97-AF65-F5344CB8AC3E}">
        <p14:creationId xmlns:p14="http://schemas.microsoft.com/office/powerpoint/2010/main" val="15029454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Hello World!</a:t>
            </a:r>
            <a:endParaRPr lang="en-US" dirty="0"/>
          </a:p>
        </p:txBody>
      </p:sp>
      <p:sp>
        <p:nvSpPr>
          <p:cNvPr id="3" name="Content Placeholder 2"/>
          <p:cNvSpPr>
            <a:spLocks noGrp="1"/>
          </p:cNvSpPr>
          <p:nvPr>
            <p:ph idx="1"/>
          </p:nvPr>
        </p:nvSpPr>
        <p:spPr>
          <a:xfrm>
            <a:off x="533400" y="1798637"/>
            <a:ext cx="8229600" cy="4525963"/>
          </a:xfrm>
        </p:spPr>
        <p:txBody>
          <a:bodyPr anchor="b">
            <a:normAutofit/>
          </a:bodyPr>
          <a:lstStyle/>
          <a:p>
            <a:r>
              <a:rPr lang="en-US" sz="2000" dirty="0" smtClean="0"/>
              <a:t>Ruby does not have a main method like Java</a:t>
            </a:r>
          </a:p>
          <a:p>
            <a:pPr lvl="1"/>
            <a:r>
              <a:rPr lang="en-US" sz="2000" dirty="0" smtClean="0"/>
              <a:t>Just write your code directly in a file</a:t>
            </a:r>
          </a:p>
          <a:p>
            <a:r>
              <a:rPr lang="en-US" sz="2000" dirty="0" smtClean="0"/>
              <a:t>Ruby statements do not end with semicolons</a:t>
            </a:r>
          </a:p>
          <a:p>
            <a:r>
              <a:rPr lang="en-US" sz="2000" dirty="0" smtClean="0"/>
              <a:t>Method calls don’t need parenthesis</a:t>
            </a:r>
          </a:p>
          <a:p>
            <a:pPr marL="0" indent="0">
              <a:buNone/>
            </a:pPr>
            <a:endParaRPr lang="en-US" sz="1700" i="1" dirty="0" smtClean="0"/>
          </a:p>
          <a:p>
            <a:pPr marL="0" indent="0">
              <a:buNone/>
            </a:pPr>
            <a:r>
              <a:rPr lang="en-US" sz="1700" i="1" dirty="0" smtClean="0"/>
              <a:t>#!/</a:t>
            </a:r>
            <a:r>
              <a:rPr lang="en-US" sz="1700" i="1" dirty="0" err="1" smtClean="0"/>
              <a:t>usr</a:t>
            </a:r>
            <a:r>
              <a:rPr lang="en-US" sz="1700" i="1" dirty="0" smtClean="0"/>
              <a:t>/bin/ruby                    </a:t>
            </a:r>
            <a:r>
              <a:rPr lang="en-US" sz="1700" dirty="0" smtClean="0"/>
              <a:t>&lt;- </a:t>
            </a:r>
            <a:r>
              <a:rPr lang="en-US" sz="1700" dirty="0" err="1" smtClean="0"/>
              <a:t>Commmand</a:t>
            </a:r>
            <a:r>
              <a:rPr lang="en-US" sz="1700" dirty="0" smtClean="0"/>
              <a:t> Interpreter</a:t>
            </a:r>
          </a:p>
          <a:p>
            <a:pPr marL="0" indent="0">
              <a:buNone/>
            </a:pPr>
            <a:r>
              <a:rPr lang="en-US" sz="1700" dirty="0" smtClean="0"/>
              <a:t>     </a:t>
            </a:r>
            <a:r>
              <a:rPr lang="en-US" sz="1700" i="1" dirty="0" err="1" smtClean="0"/>
              <a:t>def</a:t>
            </a:r>
            <a:r>
              <a:rPr lang="en-US" sz="1700" i="1" dirty="0" smtClean="0"/>
              <a:t> </a:t>
            </a:r>
            <a:r>
              <a:rPr lang="en-US" sz="1700" i="1" dirty="0" err="1" smtClean="0"/>
              <a:t>say_hello</a:t>
            </a:r>
            <a:endParaRPr lang="en-US" sz="1700" i="1" dirty="0" smtClean="0"/>
          </a:p>
          <a:p>
            <a:pPr marL="0" indent="0">
              <a:buNone/>
            </a:pPr>
            <a:r>
              <a:rPr lang="en-US" sz="1700" i="1" dirty="0"/>
              <a:t> </a:t>
            </a:r>
            <a:r>
              <a:rPr lang="en-US" sz="1700" i="1" dirty="0" smtClean="0"/>
              <a:t>      puts ‘Hello World’</a:t>
            </a:r>
          </a:p>
          <a:p>
            <a:pPr marL="0" indent="0">
              <a:buNone/>
            </a:pPr>
            <a:r>
              <a:rPr lang="en-US" sz="1700" i="1" dirty="0" smtClean="0"/>
              <a:t>     end</a:t>
            </a:r>
          </a:p>
          <a:p>
            <a:pPr marL="0" indent="0">
              <a:buNone/>
            </a:pPr>
            <a:r>
              <a:rPr lang="en-US" sz="1700" i="1" dirty="0" smtClean="0"/>
              <a:t>    #main class </a:t>
            </a:r>
            <a:r>
              <a:rPr lang="en-US" sz="1700" i="1" dirty="0" err="1" smtClean="0"/>
              <a:t>say_hello</a:t>
            </a:r>
            <a:endParaRPr lang="en-US" sz="1700" i="1" dirty="0" smtClean="0"/>
          </a:p>
          <a:p>
            <a:pPr marL="0" indent="0">
              <a:buNone/>
            </a:pPr>
            <a:r>
              <a:rPr lang="en-US" sz="1700" i="1" dirty="0" smtClean="0"/>
              <a:t>    </a:t>
            </a:r>
            <a:r>
              <a:rPr lang="en-US" sz="1700" i="1" dirty="0" err="1" smtClean="0"/>
              <a:t>say_hello</a:t>
            </a:r>
            <a:endParaRPr lang="en-US" sz="1700" i="1" dirty="0" smtClean="0"/>
          </a:p>
          <a:p>
            <a:pPr marL="0" indent="0">
              <a:buNone/>
            </a:pPr>
            <a:endParaRPr lang="en-US" dirty="0"/>
          </a:p>
        </p:txBody>
      </p:sp>
    </p:spTree>
    <p:extLst>
      <p:ext uri="{BB962C8B-B14F-4D97-AF65-F5344CB8AC3E}">
        <p14:creationId xmlns:p14="http://schemas.microsoft.com/office/powerpoint/2010/main" val="10666807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Expressions</a:t>
            </a:r>
            <a:endParaRPr lang="en-US" dirty="0"/>
          </a:p>
        </p:txBody>
      </p:sp>
      <p:sp>
        <p:nvSpPr>
          <p:cNvPr id="3" name="Content Placeholder 2"/>
          <p:cNvSpPr>
            <a:spLocks noGrp="1"/>
          </p:cNvSpPr>
          <p:nvPr>
            <p:ph idx="1"/>
          </p:nvPr>
        </p:nvSpPr>
        <p:spPr/>
        <p:txBody>
          <a:bodyPr>
            <a:normAutofit/>
          </a:bodyPr>
          <a:lstStyle/>
          <a:p>
            <a:r>
              <a:rPr lang="en-US" sz="2000" dirty="0" smtClean="0"/>
              <a:t>Arithmetic is similar to Java</a:t>
            </a:r>
          </a:p>
          <a:p>
            <a:pPr lvl="1"/>
            <a:r>
              <a:rPr lang="en-US" sz="2000" dirty="0" smtClean="0"/>
              <a:t>Operators similar to Java</a:t>
            </a:r>
          </a:p>
          <a:p>
            <a:pPr lvl="2"/>
            <a:r>
              <a:rPr lang="en-US" sz="2000" dirty="0" smtClean="0"/>
              <a:t>+ - * / % (plus ** for exponentiation)</a:t>
            </a:r>
          </a:p>
          <a:p>
            <a:r>
              <a:rPr lang="en-US" sz="2000" dirty="0" smtClean="0"/>
              <a:t>Precedence</a:t>
            </a:r>
          </a:p>
          <a:p>
            <a:pPr lvl="1"/>
            <a:r>
              <a:rPr lang="en-US" sz="2000" dirty="0" smtClean="0"/>
              <a:t>() before ** before * / % before + -</a:t>
            </a:r>
          </a:p>
          <a:p>
            <a:r>
              <a:rPr lang="en-US" sz="2000" dirty="0" smtClean="0"/>
              <a:t>Integers vs Real Numbers</a:t>
            </a:r>
          </a:p>
          <a:p>
            <a:pPr marL="0" indent="0">
              <a:buNone/>
            </a:pPr>
            <a:r>
              <a:rPr lang="en-US" sz="2000" i="1" dirty="0" smtClean="0"/>
              <a:t>    7 / 2 = 3</a:t>
            </a:r>
          </a:p>
          <a:p>
            <a:pPr marL="0" indent="0">
              <a:buNone/>
            </a:pPr>
            <a:r>
              <a:rPr lang="en-US" sz="2000" i="1" dirty="0" smtClean="0"/>
              <a:t>    7.0 / 2 = 3.5</a:t>
            </a:r>
          </a:p>
        </p:txBody>
      </p:sp>
    </p:spTree>
    <p:extLst>
      <p:ext uri="{BB962C8B-B14F-4D97-AF65-F5344CB8AC3E}">
        <p14:creationId xmlns:p14="http://schemas.microsoft.com/office/powerpoint/2010/main" val="5157171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Math</a:t>
            </a:r>
            <a:endParaRPr lang="en-US" dirty="0"/>
          </a:p>
        </p:txBody>
      </p:sp>
      <p:sp>
        <p:nvSpPr>
          <p:cNvPr id="3" name="Content Placeholder 2"/>
          <p:cNvSpPr>
            <a:spLocks noGrp="1"/>
          </p:cNvSpPr>
          <p:nvPr>
            <p:ph idx="1"/>
          </p:nvPr>
        </p:nvSpPr>
        <p:spPr/>
        <p:txBody>
          <a:bodyPr>
            <a:normAutofit/>
          </a:bodyPr>
          <a:lstStyle/>
          <a:p>
            <a:r>
              <a:rPr lang="en-US" sz="2000" dirty="0" smtClean="0"/>
              <a:t>The Math module has methods and constants that you can use</a:t>
            </a:r>
          </a:p>
          <a:p>
            <a:pPr marL="0" indent="0">
              <a:buNone/>
            </a:pPr>
            <a:r>
              <a:rPr lang="en-US" sz="2000" dirty="0" smtClean="0"/>
              <a:t>Can operate with both </a:t>
            </a:r>
            <a:r>
              <a:rPr lang="en-US" sz="2000" dirty="0" err="1" smtClean="0"/>
              <a:t>litterals</a:t>
            </a:r>
            <a:r>
              <a:rPr lang="en-US" sz="2000" dirty="0" smtClean="0"/>
              <a:t> and variables</a:t>
            </a:r>
          </a:p>
          <a:p>
            <a:r>
              <a:rPr lang="en-US" sz="2000" dirty="0" smtClean="0"/>
              <a:t>Basic Math: +, -, *, / ,**(exponent), %(Modulus)</a:t>
            </a:r>
            <a:endParaRPr lang="en-US" sz="2000" dirty="0"/>
          </a:p>
          <a:p>
            <a:r>
              <a:rPr lang="en-US" sz="2000" dirty="0" smtClean="0"/>
              <a:t>(Math.methods - </a:t>
            </a:r>
            <a:r>
              <a:rPr lang="en-US" sz="2000" dirty="0" err="1" smtClean="0"/>
              <a:t>Object.methods</a:t>
            </a:r>
            <a:r>
              <a:rPr lang="en-US" sz="2000" dirty="0" smtClean="0"/>
              <a:t>).sort</a:t>
            </a:r>
          </a:p>
          <a:p>
            <a:pPr marL="0" indent="0">
              <a:buNone/>
            </a:pPr>
            <a:r>
              <a:rPr lang="en-US" sz="2000" dirty="0"/>
              <a:t> </a:t>
            </a:r>
            <a:r>
              <a:rPr lang="en-US" sz="2000" dirty="0" smtClean="0"/>
              <a:t>     [</a:t>
            </a:r>
            <a:r>
              <a:rPr lang="en-US" sz="2000" dirty="0" err="1" smtClean="0"/>
              <a:t>acos</a:t>
            </a:r>
            <a:r>
              <a:rPr lang="en-US" sz="2000" dirty="0" smtClean="0"/>
              <a:t>, </a:t>
            </a:r>
            <a:r>
              <a:rPr lang="en-US" sz="2000" dirty="0" err="1" smtClean="0"/>
              <a:t>asin</a:t>
            </a:r>
            <a:r>
              <a:rPr lang="en-US" sz="2000" dirty="0" smtClean="0"/>
              <a:t>, cos,log10,exp,tan, </a:t>
            </a:r>
            <a:r>
              <a:rPr lang="en-US" sz="2000" dirty="0" err="1" smtClean="0"/>
              <a:t>sqrt</a:t>
            </a:r>
            <a:r>
              <a:rPr lang="en-US" sz="2000" dirty="0" smtClean="0"/>
              <a:t> </a:t>
            </a:r>
            <a:r>
              <a:rPr lang="en-US" sz="2000" dirty="0" err="1" smtClean="0"/>
              <a:t>etc</a:t>
            </a:r>
            <a:r>
              <a:rPr lang="en-US" sz="2000" dirty="0" smtClean="0"/>
              <a:t>…]</a:t>
            </a:r>
          </a:p>
          <a:p>
            <a:r>
              <a:rPr lang="en-US" sz="2000" dirty="0" smtClean="0"/>
              <a:t>Math.constants </a:t>
            </a:r>
          </a:p>
          <a:p>
            <a:pPr marL="0" indent="0">
              <a:buNone/>
            </a:pPr>
            <a:r>
              <a:rPr lang="en-US" sz="2000" dirty="0"/>
              <a:t> </a:t>
            </a:r>
            <a:r>
              <a:rPr lang="en-US" sz="2000" dirty="0" smtClean="0"/>
              <a:t>    [“PI”, “E”]</a:t>
            </a:r>
          </a:p>
          <a:p>
            <a:r>
              <a:rPr lang="en-US" sz="2000" dirty="0" smtClean="0"/>
              <a:t>Math::PI =&gt; 3.14159265358979</a:t>
            </a:r>
          </a:p>
          <a:p>
            <a:pPr marL="0" indent="0">
              <a:buNone/>
            </a:pPr>
            <a:endParaRPr lang="en-US" sz="2000" dirty="0"/>
          </a:p>
        </p:txBody>
      </p:sp>
    </p:spTree>
    <p:extLst>
      <p:ext uri="{BB962C8B-B14F-4D97-AF65-F5344CB8AC3E}">
        <p14:creationId xmlns:p14="http://schemas.microsoft.com/office/powerpoint/2010/main" val="37362308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Variables</a:t>
            </a:r>
            <a:endParaRPr lang="en-US" dirty="0"/>
          </a:p>
        </p:txBody>
      </p:sp>
      <p:sp>
        <p:nvSpPr>
          <p:cNvPr id="9" name="Content Placeholder 8"/>
          <p:cNvSpPr>
            <a:spLocks noGrp="1"/>
          </p:cNvSpPr>
          <p:nvPr>
            <p:ph idx="1"/>
          </p:nvPr>
        </p:nvSpPr>
        <p:spPr/>
        <p:txBody>
          <a:bodyPr>
            <a:normAutofit/>
          </a:bodyPr>
          <a:lstStyle/>
          <a:p>
            <a:r>
              <a:rPr lang="en-US" sz="2000" dirty="0" smtClean="0"/>
              <a:t>Value can change</a:t>
            </a:r>
          </a:p>
          <a:p>
            <a:r>
              <a:rPr lang="en-US" sz="2000" dirty="0" smtClean="0"/>
              <a:t>Starts with lowercase</a:t>
            </a:r>
          </a:p>
          <a:p>
            <a:r>
              <a:rPr lang="en-US" sz="2000" dirty="0" smtClean="0"/>
              <a:t>Assignment:</a:t>
            </a:r>
          </a:p>
          <a:p>
            <a:pPr marL="0" indent="0">
              <a:buNone/>
            </a:pPr>
            <a:r>
              <a:rPr lang="en-US" sz="2000" i="1" dirty="0" smtClean="0"/>
              <a:t>temperature = 100</a:t>
            </a:r>
          </a:p>
          <a:p>
            <a:pPr marL="0" indent="0">
              <a:buNone/>
            </a:pPr>
            <a:r>
              <a:rPr lang="en-US" sz="2000" i="1" dirty="0" smtClean="0"/>
              <a:t>temperature_2 = ‘ten’</a:t>
            </a:r>
          </a:p>
          <a:p>
            <a:pPr marL="0" indent="0">
              <a:buNone/>
            </a:pPr>
            <a:r>
              <a:rPr lang="en-US" sz="2000" i="1" dirty="0" smtClean="0"/>
              <a:t>temperature * 3 =&gt; 300; temperature_2 * 3 =&gt; </a:t>
            </a:r>
            <a:r>
              <a:rPr lang="en-US" sz="2000" i="1" dirty="0" err="1" smtClean="0"/>
              <a:t>tententen</a:t>
            </a:r>
            <a:endParaRPr lang="en-US" sz="2000" i="1" dirty="0"/>
          </a:p>
          <a:p>
            <a:pPr marL="0" indent="0">
              <a:buNone/>
            </a:pPr>
            <a:endParaRPr lang="en-US" sz="2000" dirty="0" smtClean="0"/>
          </a:p>
          <a:p>
            <a:r>
              <a:rPr lang="en-US" sz="2000" dirty="0" smtClean="0"/>
              <a:t>Variable Scope: Local, Instance @, Class @@, Global $   (shows where it can be accessed </a:t>
            </a:r>
            <a:r>
              <a:rPr lang="en-US" sz="2000" dirty="0" smtClean="0"/>
              <a:t>in a </a:t>
            </a:r>
            <a:r>
              <a:rPr lang="en-US" sz="2000" dirty="0" smtClean="0"/>
              <a:t>program)</a:t>
            </a:r>
          </a:p>
          <a:p>
            <a:r>
              <a:rPr lang="en-US" sz="2000" dirty="0" smtClean="0"/>
              <a:t>Constants: starts with a Capital letter (value doesn’t change) </a:t>
            </a:r>
            <a:endParaRPr lang="en-US" sz="2000" dirty="0"/>
          </a:p>
        </p:txBody>
      </p:sp>
    </p:spTree>
    <p:extLst>
      <p:ext uri="{BB962C8B-B14F-4D97-AF65-F5344CB8AC3E}">
        <p14:creationId xmlns:p14="http://schemas.microsoft.com/office/powerpoint/2010/main" val="13672745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 - Types</a:t>
            </a:r>
            <a:endParaRPr lang="en-US" dirty="0"/>
          </a:p>
        </p:txBody>
      </p:sp>
      <p:sp>
        <p:nvSpPr>
          <p:cNvPr id="3" name="Content Placeholder 2"/>
          <p:cNvSpPr>
            <a:spLocks noGrp="1"/>
          </p:cNvSpPr>
          <p:nvPr>
            <p:ph idx="1"/>
          </p:nvPr>
        </p:nvSpPr>
        <p:spPr/>
        <p:txBody>
          <a:bodyPr>
            <a:normAutofit/>
          </a:bodyPr>
          <a:lstStyle/>
          <a:p>
            <a:pPr marL="0" indent="0">
              <a:buNone/>
            </a:pPr>
            <a:r>
              <a:rPr lang="en-US" sz="2000" dirty="0" smtClean="0"/>
              <a:t>Automatic declare types</a:t>
            </a:r>
          </a:p>
          <a:p>
            <a:pPr marL="0" indent="0">
              <a:buNone/>
            </a:pPr>
            <a:r>
              <a:rPr lang="en-US" sz="2000" dirty="0" smtClean="0"/>
              <a:t>Common types:</a:t>
            </a:r>
          </a:p>
          <a:p>
            <a:r>
              <a:rPr lang="en-US" sz="2000" dirty="0" smtClean="0"/>
              <a:t>Numbers</a:t>
            </a:r>
          </a:p>
          <a:p>
            <a:r>
              <a:rPr lang="en-US" sz="2000" dirty="0" smtClean="0"/>
              <a:t>Booleans</a:t>
            </a:r>
          </a:p>
          <a:p>
            <a:r>
              <a:rPr lang="en-US" sz="2000" dirty="0" smtClean="0"/>
              <a:t>Strings</a:t>
            </a:r>
          </a:p>
          <a:p>
            <a:r>
              <a:rPr lang="en-US" sz="2000" dirty="0" smtClean="0"/>
              <a:t>Arrays</a:t>
            </a:r>
          </a:p>
          <a:p>
            <a:r>
              <a:rPr lang="en-US" sz="2000" dirty="0" smtClean="0"/>
              <a:t>Hashes</a:t>
            </a:r>
          </a:p>
          <a:p>
            <a:endParaRPr lang="en-US" sz="2000" dirty="0" smtClean="0"/>
          </a:p>
          <a:p>
            <a:pPr marL="0" indent="0">
              <a:buNone/>
            </a:pPr>
            <a:r>
              <a:rPr lang="en-US" sz="2000" dirty="0" smtClean="0"/>
              <a:t>Ruby automatically converts </a:t>
            </a:r>
            <a:r>
              <a:rPr lang="en-US" sz="2000" dirty="0" err="1" smtClean="0"/>
              <a:t>Bignum</a:t>
            </a:r>
            <a:r>
              <a:rPr lang="en-US" sz="2000" dirty="0" smtClean="0"/>
              <a:t> in </a:t>
            </a:r>
            <a:r>
              <a:rPr lang="en-US" sz="2000" dirty="0" err="1" smtClean="0"/>
              <a:t>Fixnum</a:t>
            </a:r>
            <a:r>
              <a:rPr lang="en-US" sz="2000" dirty="0" smtClean="0"/>
              <a:t> (if the value will exceed the limit):</a:t>
            </a:r>
            <a:endParaRPr lang="en-US" sz="2000" dirty="0"/>
          </a:p>
          <a:p>
            <a:pPr marL="0" indent="0">
              <a:buNone/>
            </a:pPr>
            <a:r>
              <a:rPr lang="en-US" sz="2000" i="1" dirty="0" err="1"/>
              <a:t>m</a:t>
            </a:r>
            <a:r>
              <a:rPr lang="en-US" sz="2000" i="1" dirty="0" err="1" smtClean="0"/>
              <a:t>y_integer</a:t>
            </a:r>
            <a:r>
              <a:rPr lang="en-US" sz="2000" i="1" dirty="0" smtClean="0"/>
              <a:t> = 0 (</a:t>
            </a:r>
            <a:r>
              <a:rPr lang="en-US" sz="2000" i="1" dirty="0" err="1" smtClean="0"/>
              <a:t>Bignum</a:t>
            </a:r>
            <a:r>
              <a:rPr lang="en-US" sz="2000" i="1" dirty="0" smtClean="0"/>
              <a:t> &amp; </a:t>
            </a:r>
            <a:r>
              <a:rPr lang="en-US" sz="2000" i="1" dirty="0" err="1" smtClean="0"/>
              <a:t>Fixnum</a:t>
            </a:r>
            <a:r>
              <a:rPr lang="en-US" sz="2000" i="1" dirty="0" smtClean="0"/>
              <a:t>)</a:t>
            </a:r>
          </a:p>
          <a:p>
            <a:pPr marL="0" indent="0">
              <a:buNone/>
            </a:pPr>
            <a:r>
              <a:rPr lang="en-US" sz="2000" i="1" dirty="0" err="1"/>
              <a:t>m</a:t>
            </a:r>
            <a:r>
              <a:rPr lang="en-US" sz="2000" i="1" dirty="0" err="1" smtClean="0"/>
              <a:t>y_float</a:t>
            </a:r>
            <a:r>
              <a:rPr lang="en-US" sz="2000" i="1" dirty="0" smtClean="0"/>
              <a:t> = 1.73672</a:t>
            </a:r>
          </a:p>
        </p:txBody>
      </p:sp>
    </p:spTree>
    <p:extLst>
      <p:ext uri="{BB962C8B-B14F-4D97-AF65-F5344CB8AC3E}">
        <p14:creationId xmlns:p14="http://schemas.microsoft.com/office/powerpoint/2010/main" val="311702894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878</TotalTime>
  <Words>1754</Words>
  <Application>Microsoft Office PowerPoint</Application>
  <PresentationFormat>On-screen Show (4:3)</PresentationFormat>
  <Paragraphs>316</Paragraphs>
  <Slides>27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27</vt:i4>
      </vt:variant>
    </vt:vector>
  </HeadingPairs>
  <TitlesOfParts>
    <vt:vector size="30" baseType="lpstr">
      <vt:lpstr>Arial</vt:lpstr>
      <vt:lpstr>Calibri</vt:lpstr>
      <vt:lpstr>Office Theme</vt:lpstr>
      <vt:lpstr>Ruby</vt:lpstr>
      <vt:lpstr>Introduction</vt:lpstr>
      <vt:lpstr>Ruby Environment</vt:lpstr>
      <vt:lpstr>Ruby Gems</vt:lpstr>
      <vt:lpstr>Hello World!</vt:lpstr>
      <vt:lpstr>Expressions</vt:lpstr>
      <vt:lpstr>Math</vt:lpstr>
      <vt:lpstr>Variables</vt:lpstr>
      <vt:lpstr>Variables - Types</vt:lpstr>
      <vt:lpstr>Strings</vt:lpstr>
      <vt:lpstr>Conditionals</vt:lpstr>
      <vt:lpstr>Loops</vt:lpstr>
      <vt:lpstr>Arrays</vt:lpstr>
      <vt:lpstr>Hashes</vt:lpstr>
      <vt:lpstr>Arguments &amp; Reading from Console</vt:lpstr>
      <vt:lpstr>Working with files (FileUtils)</vt:lpstr>
      <vt:lpstr>Shell commands</vt:lpstr>
      <vt:lpstr>ERB Templating</vt:lpstr>
      <vt:lpstr>Exceptions </vt:lpstr>
      <vt:lpstr>Thor</vt:lpstr>
      <vt:lpstr>Methods</vt:lpstr>
      <vt:lpstr>Ruby Classes</vt:lpstr>
      <vt:lpstr>Using Classes</vt:lpstr>
      <vt:lpstr>Creating Classes</vt:lpstr>
      <vt:lpstr>Ruby Modules </vt:lpstr>
      <vt:lpstr>Resources</vt:lpstr>
      <vt:lpstr>Assignment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ngarrett</dc:creator>
  <cp:lastModifiedBy>Vlad Cenan</cp:lastModifiedBy>
  <cp:revision>210</cp:revision>
  <dcterms:created xsi:type="dcterms:W3CDTF">2012-02-16T05:59:25Z</dcterms:created>
  <dcterms:modified xsi:type="dcterms:W3CDTF">2016-12-28T15:09:36Z</dcterms:modified>
</cp:coreProperties>
</file>