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29638-7A40-46DF-BC24-EDF0BB2B305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C8C3-BD25-4351-8930-4F6EDFEA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93BC-357D-D015-C625-F4DC4B9BC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F222F-60AB-9C9D-7727-DAC3CCB7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D506-6D5E-BD4B-C15A-ADC05921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18FA-7BBE-169F-BF6C-65866D40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C87D-69F7-9C7D-9A86-9F4AC7A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4503-D498-5AFD-1067-0CD41BE6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601D0-72B4-350E-F008-255E8EB2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29C2-FB29-A948-AE55-FFC2C598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5072-5B88-326A-3FCC-F1EC6471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8703-50B3-A944-9E9D-CE0E2E78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2B6F4-3239-21FE-6263-0C7FB653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27779-E0A1-A6DA-B0A1-A45C5D83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A9EF-6BA2-AD35-4424-F1097446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DC3D-DDC9-CB7B-63F1-EB41AC58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3B58-DA77-87FE-D230-9791A628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3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817D-3233-8486-9B3E-2ABFEFF6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6A73-AD4A-B499-2DCB-399281DD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C3CC-9A66-8808-EA3E-73404B7F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DF8D-32EE-BDD7-5A2D-86166560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8404-0114-BB44-67D9-8D37198E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6499-A03D-FF19-76F1-6E258FD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1EAD-2474-8B70-19F6-4090B083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CD09-702E-73F2-D458-470C0F7C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19CE-F087-2715-CB1A-B1DEB121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25E7-EA08-850E-A4DC-471B7804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988F-2C42-4324-1B1A-0A644610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4955-2633-613F-2B54-D856A12AF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8A33-26AE-F4BB-5FA2-5F7F80D0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C9F0-C390-6ECC-6896-F025E03D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56C1C-5FD7-7F55-9EFC-01F225BD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885A1-077B-783A-84DD-88B2EC79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453C-0630-3C3C-6577-38335F56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1EB7-71C4-B11D-1725-D6979C32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4CB9-6EC7-1507-562C-F23A836B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00F06-2007-5A0F-6A3F-1A4FD2A7A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27B89-3930-28D9-C63B-827205DDF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5611D-9411-828E-8E0B-A1F2EF1E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4954C-42C9-96A6-234B-465B0E46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A32CA-460F-F3AB-18EA-AE80F94C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AAB1-28E9-72FA-F285-7E6E0E38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E76E1-FE1B-5B2B-3897-50C3ECDA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962C-7F31-6C2B-8BB0-F2B67A9D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9E8-F381-59EA-0D13-3DB0F122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748F4-2691-5CC2-68CE-749621F3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BFE70-4660-1284-39F7-65F5B503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3DEBB-1083-1420-4747-3BEC6314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6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4861-FFE4-6CBC-F497-401DC82B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735D-9195-892A-22AD-CCC635F3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62C6-8C33-E598-49A4-1AB9E2C0C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AB0D3-5119-4076-E8DA-9238DD2D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A5EA7-D213-75DE-86E7-59A22794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2457-0063-7F13-C8E9-B5E36C3F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3C3-B5A6-5B16-082E-B308FD6C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02219-E826-E8FC-C48E-07ADA5DF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E1CC-CA96-142F-979B-C394CAE7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3C241-F5E2-67E9-B40E-088FD30D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7994-D532-123A-D178-D8C452DD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8A0A-073E-15BD-6301-CF27C119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F3F7-83C2-5F47-98E7-03A6E17B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9516F-B571-7747-69BD-541B39F4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A50E-8407-EEE8-4E92-467831A09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861E-0E64-C1F4-355B-CC1E31991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A778-0BCA-F6A4-736A-A3A073AD7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1960775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54DFE-7204-79F6-7B57-49D0FAC1ACE6}"/>
              </a:ext>
            </a:extLst>
          </p:cNvPr>
          <p:cNvSpPr txBox="1"/>
          <p:nvPr/>
        </p:nvSpPr>
        <p:spPr>
          <a:xfrm>
            <a:off x="1882218" y="2450969"/>
            <a:ext cx="842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Technical Presentation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several red waves&#10;&#10;Description automatically generated">
            <a:extLst>
              <a:ext uri="{FF2B5EF4-FFF2-40B4-BE49-F238E27FC236}">
                <a16:creationId xmlns:a16="http://schemas.microsoft.com/office/drawing/2014/main" id="{425E1055-2904-3F9F-C7EB-114BD2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124"/>
            <a:ext cx="12211954" cy="595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Signal processing in MATLAB</a:t>
            </a:r>
          </a:p>
        </p:txBody>
      </p:sp>
    </p:spTree>
    <p:extLst>
      <p:ext uri="{BB962C8B-B14F-4D97-AF65-F5344CB8AC3E}">
        <p14:creationId xmlns:p14="http://schemas.microsoft.com/office/powerpoint/2010/main" val="19610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Mel-</a:t>
            </a:r>
            <a:r>
              <a:rPr lang="en-US" sz="2800" b="1" dirty="0" err="1">
                <a:latin typeface="Bahnschrift" panose="020B0502040204020203" pitchFamily="34" charset="0"/>
              </a:rPr>
              <a:t>filterbank</a:t>
            </a:r>
            <a:r>
              <a:rPr lang="en-US" sz="2800" b="1" dirty="0">
                <a:latin typeface="Bahnschrift" panose="020B0502040204020203" pitchFamily="34" charset="0"/>
              </a:rPr>
              <a:t> energy features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9F2F15F-ABCB-8403-5CF9-C518771A3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58" y="1277366"/>
            <a:ext cx="5342083" cy="429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36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Model performance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ABF4AF5B-6A6D-9C0E-2E61-991060F05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" y="1755017"/>
            <a:ext cx="5828197" cy="2843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8F87C22D-B57B-FEF9-57ED-015BA629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87" y="1686507"/>
            <a:ext cx="5955156" cy="3715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52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Project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F662E-31B0-CDC0-F11B-9D3E27D1F13A}"/>
              </a:ext>
            </a:extLst>
          </p:cNvPr>
          <p:cNvSpPr txBox="1"/>
          <p:nvPr/>
        </p:nvSpPr>
        <p:spPr>
          <a:xfrm>
            <a:off x="452487" y="1216058"/>
            <a:ext cx="1113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The model is finally deployed as an Arduino Library (C++) that runs perfect on our microcontroller. The development board is programmed in the Arduino IDE.</a:t>
            </a:r>
          </a:p>
        </p:txBody>
      </p:sp>
      <p:pic>
        <p:nvPicPr>
          <p:cNvPr id="10" name="Picture 9" descr="A close up of a number&#10;&#10;Description automatically generated">
            <a:extLst>
              <a:ext uri="{FF2B5EF4-FFF2-40B4-BE49-F238E27FC236}">
                <a16:creationId xmlns:a16="http://schemas.microsoft.com/office/drawing/2014/main" id="{123D128E-039F-F695-A6D6-742EA6E23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56" y="3009751"/>
            <a:ext cx="9061089" cy="1159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465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CAD / 3D Printing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F662E-31B0-CDC0-F11B-9D3E27D1F13A}"/>
              </a:ext>
            </a:extLst>
          </p:cNvPr>
          <p:cNvSpPr txBox="1"/>
          <p:nvPr/>
        </p:nvSpPr>
        <p:spPr>
          <a:xfrm>
            <a:off x="452487" y="1216058"/>
            <a:ext cx="11133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The prototypes are made out of basic PLA filament, printed on the </a:t>
            </a:r>
            <a:r>
              <a:rPr lang="en-US" b="1" dirty="0" err="1">
                <a:latin typeface="Bahnschrift" panose="020B0502040204020203" pitchFamily="34" charset="0"/>
              </a:rPr>
              <a:t>BambuLab</a:t>
            </a:r>
            <a:r>
              <a:rPr lang="en-US" b="1" dirty="0">
                <a:latin typeface="Bahnschrift" panose="020B0502040204020203" pitchFamily="34" charset="0"/>
              </a:rPr>
              <a:t> A1 mini with a 0.4 mm nozzle.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All parts are designed in Fusion 360.</a:t>
            </a:r>
          </a:p>
          <a:p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Microcontroller</a:t>
            </a:r>
          </a:p>
        </p:txBody>
      </p:sp>
      <p:pic>
        <p:nvPicPr>
          <p:cNvPr id="1026" name="Picture 2" descr="The Arduino Nano RP2040 Connect">
            <a:extLst>
              <a:ext uri="{FF2B5EF4-FFF2-40B4-BE49-F238E27FC236}">
                <a16:creationId xmlns:a16="http://schemas.microsoft.com/office/drawing/2014/main" id="{DE976949-917B-3EF9-E557-EFB4F29A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91775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600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The Arduino® Nano RP2040 Connect is a development board in Nano format, based on the </a:t>
            </a:r>
            <a:r>
              <a:rPr lang="en-US" b="1" dirty="0">
                <a:latin typeface="Bahnschrift" panose="020B0502040204020203" pitchFamily="34" charset="0"/>
              </a:rPr>
              <a:t>RP2040 microcontroller</a:t>
            </a:r>
            <a:r>
              <a:rPr lang="en-US" dirty="0">
                <a:latin typeface="Bahnschrift" panose="020B0502040204020203" pitchFamily="34" charset="0"/>
              </a:rPr>
              <a:t>. It features a Wi-Fi / Bluetooth® module, a 6-axis IMU (Inertial Measurement Unit) with machine learning capabilities, a microphone and a built-in RGB.</a:t>
            </a:r>
          </a:p>
        </p:txBody>
      </p:sp>
    </p:spTree>
    <p:extLst>
      <p:ext uri="{BB962C8B-B14F-4D97-AF65-F5344CB8AC3E}">
        <p14:creationId xmlns:p14="http://schemas.microsoft.com/office/powerpoint/2010/main" val="202175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Microcontroller</a:t>
            </a:r>
          </a:p>
        </p:txBody>
      </p:sp>
      <p:pic>
        <p:nvPicPr>
          <p:cNvPr id="1026" name="Picture 2" descr="The Arduino Nano RP2040 Connect">
            <a:extLst>
              <a:ext uri="{FF2B5EF4-FFF2-40B4-BE49-F238E27FC236}">
                <a16:creationId xmlns:a16="http://schemas.microsoft.com/office/drawing/2014/main" id="{DE976949-917B-3EF9-E557-EFB4F29A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18" y="1291775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600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Raspberry Pi RP2040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133MHz 32bit Dual Core Arm® Cortex®-M0+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264kB on-chip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Direct Memory Access (DMA)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Support for up to 16MB of off-chip Flash memory via dedicated QSPI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4 channel ADC with internal temperature sensor, 0.5 </a:t>
            </a:r>
            <a:r>
              <a:rPr lang="en-US" dirty="0" err="1">
                <a:latin typeface="Bahnschrift" panose="020B0502040204020203" pitchFamily="34" charset="0"/>
              </a:rPr>
              <a:t>MSa</a:t>
            </a:r>
            <a:r>
              <a:rPr lang="en-US" dirty="0">
                <a:latin typeface="Bahnschrift" panose="020B0502040204020203" pitchFamily="34" charset="0"/>
              </a:rPr>
              <a:t>/s, 12-bit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40nm process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Multiple low power mode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USB 1.1 Host/Device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Internal Voltage Regulator to supply the core voltage</a:t>
            </a:r>
          </a:p>
        </p:txBody>
      </p:sp>
    </p:spTree>
    <p:extLst>
      <p:ext uri="{BB962C8B-B14F-4D97-AF65-F5344CB8AC3E}">
        <p14:creationId xmlns:p14="http://schemas.microsoft.com/office/powerpoint/2010/main" val="8444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Microphone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600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The MP34DT06JTR is a compact, low-power omnidirectional digital </a:t>
            </a:r>
            <a:r>
              <a:rPr lang="en-US" b="1" dirty="0">
                <a:latin typeface="Bahnschrift" panose="020B0502040204020203" pitchFamily="34" charset="0"/>
              </a:rPr>
              <a:t>MEMS (microelectromechanical system)</a:t>
            </a:r>
            <a:r>
              <a:rPr lang="en-US" dirty="0">
                <a:latin typeface="Bahnschrift" panose="020B0502040204020203" pitchFamily="34" charset="0"/>
              </a:rPr>
              <a:t> microphone with an IC interface. It has a 64 dB signal-to-noise ratio, is capable of sensing acoustic waves and can operate in temperatures of -40 °C to +85 °C.</a:t>
            </a:r>
          </a:p>
        </p:txBody>
      </p:sp>
      <p:pic>
        <p:nvPicPr>
          <p:cNvPr id="2050" name="Picture 2" descr="The MP34DT06JTR microphone sensor.">
            <a:extLst>
              <a:ext uri="{FF2B5EF4-FFF2-40B4-BE49-F238E27FC236}">
                <a16:creationId xmlns:a16="http://schemas.microsoft.com/office/drawing/2014/main" id="{797AD599-B9BC-85F6-B6BF-CA1BD94A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91775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Microphone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600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ST Microelectronics MP34DT06JTR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Acoustic Overload Point = 122.5 </a:t>
            </a:r>
            <a:r>
              <a:rPr lang="en-US" dirty="0" err="1">
                <a:latin typeface="Bahnschrift" panose="020B0502040204020203" pitchFamily="34" charset="0"/>
              </a:rPr>
              <a:t>dBSPL</a:t>
            </a: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64 dB signal-to-noise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Omnidirectional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-26 </a:t>
            </a:r>
            <a:r>
              <a:rPr lang="en-US" dirty="0" err="1">
                <a:latin typeface="Bahnschrift" panose="020B0502040204020203" pitchFamily="34" charset="0"/>
              </a:rPr>
              <a:t>dBFS</a:t>
            </a:r>
            <a:r>
              <a:rPr lang="en-US" dirty="0">
                <a:latin typeface="Bahnschrift" panose="020B0502040204020203" pitchFamily="34" charset="0"/>
              </a:rPr>
              <a:t> ± 1 dB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ECOPACK, RoHS and </a:t>
            </a:r>
            <a:r>
              <a:rPr lang="en-US" i="1" dirty="0">
                <a:latin typeface="Bahnschrift" panose="020B0502040204020203" pitchFamily="34" charset="0"/>
              </a:rPr>
              <a:t>Green</a:t>
            </a:r>
            <a:r>
              <a:rPr lang="en-US" dirty="0">
                <a:latin typeface="Bahnschrift" panose="020B0502040204020203" pitchFamily="34" charset="0"/>
              </a:rPr>
              <a:t> compliant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The MP34DT06JTR microphone sensor.">
            <a:extLst>
              <a:ext uri="{FF2B5EF4-FFF2-40B4-BE49-F238E27FC236}">
                <a16:creationId xmlns:a16="http://schemas.microsoft.com/office/drawing/2014/main" id="{797AD599-B9BC-85F6-B6BF-CA1BD94A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91775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2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9818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The Nano RP2040 Connect supports both Wi-Fi and Bluetooth® Low Energy through the </a:t>
            </a:r>
            <a:r>
              <a:rPr lang="en-US" b="1" dirty="0" err="1">
                <a:latin typeface="Bahnschrift" panose="020B0502040204020203" pitchFamily="34" charset="0"/>
              </a:rPr>
              <a:t>uBlox</a:t>
            </a:r>
            <a:r>
              <a:rPr lang="en-US" b="1" dirty="0">
                <a:latin typeface="Bahnschrift" panose="020B0502040204020203" pitchFamily="34" charset="0"/>
              </a:rPr>
              <a:t> W-102</a:t>
            </a:r>
            <a:r>
              <a:rPr lang="en-US" dirty="0">
                <a:latin typeface="Bahnschrift" panose="020B0502040204020203" pitchFamily="34" charset="0"/>
              </a:rPr>
              <a:t> module. The NINA-W10 series are stand-alone </a:t>
            </a:r>
            <a:r>
              <a:rPr lang="en-US" dirty="0" err="1">
                <a:latin typeface="Bahnschrift" panose="020B0502040204020203" pitchFamily="34" charset="0"/>
              </a:rPr>
              <a:t>multiradio</a:t>
            </a:r>
            <a:r>
              <a:rPr lang="en-US" dirty="0">
                <a:latin typeface="Bahnschrift" panose="020B0502040204020203" pitchFamily="34" charset="0"/>
              </a:rPr>
              <a:t> MCU modules that integrate a powerful</a:t>
            </a:r>
          </a:p>
          <a:p>
            <a:r>
              <a:rPr lang="en-US" dirty="0">
                <a:latin typeface="Bahnschrift" panose="020B0502040204020203" pitchFamily="34" charset="0"/>
              </a:rPr>
              <a:t>Microcontroller and a radio for wireless communication. The module</a:t>
            </a:r>
          </a:p>
          <a:p>
            <a:r>
              <a:rPr lang="en-US" dirty="0">
                <a:latin typeface="Bahnschrift" panose="020B0502040204020203" pitchFamily="34" charset="0"/>
              </a:rPr>
              <a:t>has a number of important security features embedded, including secure boot, which ensures the</a:t>
            </a:r>
          </a:p>
          <a:p>
            <a:r>
              <a:rPr lang="en-US" dirty="0">
                <a:latin typeface="Bahnschrift" panose="020B0502040204020203" pitchFamily="34" charset="0"/>
              </a:rPr>
              <a:t>module boots up only in the presence of authenticated software.</a:t>
            </a:r>
          </a:p>
        </p:txBody>
      </p:sp>
      <p:pic>
        <p:nvPicPr>
          <p:cNvPr id="3074" name="Picture 2" descr="Wi-Fi &amp; Bluetooth® module.">
            <a:extLst>
              <a:ext uri="{FF2B5EF4-FFF2-40B4-BE49-F238E27FC236}">
                <a16:creationId xmlns:a16="http://schemas.microsoft.com/office/drawing/2014/main" id="{66BBC865-5C46-F6FD-C44F-1F02CC85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85576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981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Bahnschrift" panose="020B0502040204020203" pitchFamily="34" charset="0"/>
              </a:rPr>
              <a:t>uBlox</a:t>
            </a:r>
            <a:r>
              <a:rPr lang="en-US" b="1" dirty="0">
                <a:latin typeface="Bahnschrift" panose="020B0502040204020203" pitchFamily="34" charset="0"/>
              </a:rPr>
              <a:t> NINA-W102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240MHz 32bit Dual Core Xtensa LX6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520kB on-chip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448 Kbyte ROM for booting and core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16 Mbit FLASH for code storage including hardware encryption to protect programs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1 kbit EFUSE (non- erasable memory) for MAC addresses, module configuration, Flash-Encryption,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Chip-ID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IEEE 802.11b/g/n single-band 2.4 GHz Wi-Fi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Bluetooth® 4.2</a:t>
            </a:r>
          </a:p>
        </p:txBody>
      </p:sp>
      <p:pic>
        <p:nvPicPr>
          <p:cNvPr id="3074" name="Picture 2" descr="Wi-Fi &amp; Bluetooth® module.">
            <a:extLst>
              <a:ext uri="{FF2B5EF4-FFF2-40B4-BE49-F238E27FC236}">
                <a16:creationId xmlns:a16="http://schemas.microsoft.com/office/drawing/2014/main" id="{66BBC865-5C46-F6FD-C44F-1F02CC85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85576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8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Edge Impulse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6344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Edge Impulse is a platform designed for developing machine learning models specifically tailored for edge devices, such as microcontrollers and low-power IoT (Internet of Things) devices. Data acquisition, processing and model training is done on the cloud then is deployed to each board for real time data processing. </a:t>
            </a:r>
          </a:p>
        </p:txBody>
      </p:sp>
      <p:pic>
        <p:nvPicPr>
          <p:cNvPr id="1026" name="Picture 2" descr="GitHub - accomdemy/RTL8722DM-EdgeImpulse: Edge Impulse firmware for  RTL8722DM : This Repository is aim to develop firmware for RTL8722DM-MINI  to wok with Edge Impulse with support of the Accomdemy community ✨">
            <a:extLst>
              <a:ext uri="{FF2B5EF4-FFF2-40B4-BE49-F238E27FC236}">
                <a16:creationId xmlns:a16="http://schemas.microsoft.com/office/drawing/2014/main" id="{E734CC19-191E-1455-A19F-C7BE716C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09" y="1291775"/>
            <a:ext cx="4695785" cy="23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question mark and a percentage&#10;&#10;Description automatically generated">
            <a:extLst>
              <a:ext uri="{FF2B5EF4-FFF2-40B4-BE49-F238E27FC236}">
                <a16:creationId xmlns:a16="http://schemas.microsoft.com/office/drawing/2014/main" id="{1AD3CD51-5E27-59EF-E8F7-CE4243571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4891407"/>
            <a:ext cx="2568163" cy="655377"/>
          </a:xfrm>
          <a:prstGeom prst="rect">
            <a:avLst/>
          </a:prstGeom>
        </p:spPr>
      </p:pic>
      <p:pic>
        <p:nvPicPr>
          <p:cNvPr id="8" name="Picture 7" descr="A close-up of a person's hand&#10;&#10;Description automatically generated">
            <a:extLst>
              <a:ext uri="{FF2B5EF4-FFF2-40B4-BE49-F238E27FC236}">
                <a16:creationId xmlns:a16="http://schemas.microsoft.com/office/drawing/2014/main" id="{F7A479E8-1801-9E0D-8733-1AFEBEA10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3939623"/>
            <a:ext cx="2583404" cy="662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C2DB67-DA80-BDF9-A129-E4CBD5012DEE}"/>
              </a:ext>
            </a:extLst>
          </p:cNvPr>
          <p:cNvSpPr txBox="1"/>
          <p:nvPr/>
        </p:nvSpPr>
        <p:spPr>
          <a:xfrm>
            <a:off x="424206" y="3517455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Over 100 samples collected with 4 possible outputs:</a:t>
            </a:r>
          </a:p>
        </p:txBody>
      </p:sp>
    </p:spTree>
    <p:extLst>
      <p:ext uri="{BB962C8B-B14F-4D97-AF65-F5344CB8AC3E}">
        <p14:creationId xmlns:p14="http://schemas.microsoft.com/office/powerpoint/2010/main" val="282178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Edge Impulse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E2FF4-2765-4FD6-F440-34877AEE25E0}"/>
              </a:ext>
            </a:extLst>
          </p:cNvPr>
          <p:cNvSpPr txBox="1"/>
          <p:nvPr/>
        </p:nvSpPr>
        <p:spPr>
          <a:xfrm>
            <a:off x="273377" y="1095569"/>
            <a:ext cx="1024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Audio processing block: Extracts a spectrogram from audio signals using Mel-</a:t>
            </a:r>
            <a:r>
              <a:rPr lang="en-US" b="1" dirty="0" err="1">
                <a:latin typeface="Bahnschrift" panose="020B0502040204020203" pitchFamily="34" charset="0"/>
              </a:rPr>
              <a:t>filterbank</a:t>
            </a:r>
            <a:r>
              <a:rPr lang="en-US" b="1" dirty="0">
                <a:latin typeface="Bahnschrift" panose="020B0502040204020203" pitchFamily="34" charset="0"/>
              </a:rPr>
              <a:t> energy features, great for non-voice audio. </a:t>
            </a:r>
          </a:p>
        </p:txBody>
      </p:sp>
    </p:spTree>
    <p:extLst>
      <p:ext uri="{BB962C8B-B14F-4D97-AF65-F5344CB8AC3E}">
        <p14:creationId xmlns:p14="http://schemas.microsoft.com/office/powerpoint/2010/main" val="226526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502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Stefania Morosanu</dc:creator>
  <cp:lastModifiedBy>Vlad Ciomirtan</cp:lastModifiedBy>
  <cp:revision>11</cp:revision>
  <dcterms:created xsi:type="dcterms:W3CDTF">2024-04-13T18:49:26Z</dcterms:created>
  <dcterms:modified xsi:type="dcterms:W3CDTF">2024-04-14T02:13:36Z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2024-04-13T23:24:43Z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160a1279-74ce-4180-94db-32251c89943a</vt:lpwstr>
  </property>
  <property fmtid="{D5CDD505-2E9C-101B-9397-08002B2CF9AE}" pid="8" name="MSIP_Label_5b58b62f-6f94-46bd-8089-18e64b0a9abb_ContentBits">
    <vt:lpwstr>0</vt:lpwstr>
  </property>
</Properties>
</file>