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9" r:id="rId3"/>
    <p:sldId id="270" r:id="rId4"/>
    <p:sldId id="258" r:id="rId5"/>
    <p:sldId id="262" r:id="rId6"/>
    <p:sldId id="261" r:id="rId7"/>
    <p:sldId id="266" r:id="rId8"/>
    <p:sldId id="263" r:id="rId9"/>
    <p:sldId id="265" r:id="rId10"/>
    <p:sldId id="269" r:id="rId11"/>
    <p:sldId id="267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DD667E-6567-4653-A255-4C1B415D8EAC}" type="datetimeFigureOut">
              <a:rPr lang="en-GB" smtClean="0"/>
              <a:pPr/>
              <a:t>10/01/2017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0CCEC1-3CC8-4031-A51E-ED1E1AB385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Image Search in Big Database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err="1" smtClean="0"/>
              <a:t>Coord</a:t>
            </a:r>
            <a:r>
              <a:rPr lang="en-GB" dirty="0" smtClean="0"/>
              <a:t>. </a:t>
            </a:r>
            <a:r>
              <a:rPr lang="en-GB" dirty="0" err="1" smtClean="0"/>
              <a:t>Lect.dr</a:t>
            </a:r>
            <a:r>
              <a:rPr lang="en-GB" dirty="0" smtClean="0"/>
              <a:t>. </a:t>
            </a:r>
            <a:r>
              <a:rPr lang="en-GB" dirty="0" err="1" smtClean="0"/>
              <a:t>Ignat</a:t>
            </a:r>
            <a:r>
              <a:rPr lang="en-GB" dirty="0" smtClean="0"/>
              <a:t> </a:t>
            </a:r>
            <a:r>
              <a:rPr lang="en-GB" dirty="0" err="1" smtClean="0"/>
              <a:t>Anca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210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diagram</a:t>
            </a:r>
            <a:endParaRPr lang="en-US" dirty="0"/>
          </a:p>
        </p:txBody>
      </p:sp>
      <p:pic>
        <p:nvPicPr>
          <p:cNvPr id="5" name="Content Placeholder 4" descr="registerSlaveToMasterWorkflow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95359" y="1174459"/>
            <a:ext cx="10888187" cy="5092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JSON message structure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94681"/>
            <a:ext cx="8596668" cy="38807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"data":[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   "</a:t>
            </a:r>
            <a:r>
              <a:rPr lang="en-GB" sz="1200" err="1"/>
              <a:t>similarity</a:t>
            </a:r>
            <a:r>
              <a:rPr lang="en-GB" sz="1200" smtClean="0"/>
              <a:t>":"0.708",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   "</a:t>
            </a:r>
            <a:r>
              <a:rPr lang="en-GB" sz="1200" dirty="0" err="1"/>
              <a:t>link":"https</a:t>
            </a:r>
            <a:r>
              <a:rPr lang="en-GB" sz="1200" dirty="0"/>
              <a:t>://s-media-cache-ak0.pinimg.com/originals/4b/b2/85/4bb2852cb354b0ad89dfa1a97ef2f6fa.jpg"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   "similarity</a:t>
            </a:r>
            <a:r>
              <a:rPr lang="en-GB" sz="1200" dirty="0" smtClean="0"/>
              <a:t>":"0.11",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   "</a:t>
            </a:r>
            <a:r>
              <a:rPr lang="en-GB" sz="1200" dirty="0" err="1"/>
              <a:t>link":"http</a:t>
            </a:r>
            <a:r>
              <a:rPr lang="en-GB" sz="1200" dirty="0"/>
              <a:t>://pop.h-cdn.co/assets/cm/15/05/54cb1d27a519c_-_analog-sports-cars-01-1013-de.jpg"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   "similarity</a:t>
            </a:r>
            <a:r>
              <a:rPr lang="en-GB" sz="1200" dirty="0" smtClean="0"/>
              <a:t>":"0.2689",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   "</a:t>
            </a:r>
            <a:r>
              <a:rPr lang="en-GB" sz="1200" dirty="0" err="1"/>
              <a:t>link":"http</a:t>
            </a:r>
            <a:r>
              <a:rPr lang="en-GB" sz="1200" dirty="0"/>
              <a:t>://pop.h-cdn.co/assets/cm/15/05/54cb1d27a519c_-_analog-sports-cars-01-1013-de.jpg"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   "similarity</a:t>
            </a:r>
            <a:r>
              <a:rPr lang="en-GB" sz="1200" dirty="0" smtClean="0"/>
              <a:t>":"0,0657",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   "</a:t>
            </a:r>
            <a:r>
              <a:rPr lang="en-GB" sz="1200" dirty="0" err="1"/>
              <a:t>link":"https</a:t>
            </a:r>
            <a:r>
              <a:rPr lang="en-GB" sz="1200" dirty="0"/>
              <a:t>://s-media-cache-ak0.pinimg.com/originals/4b/b2/85/4bb2852cb354b0ad89dfa1a97ef2f6fa.jpg"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"</a:t>
            </a:r>
            <a:r>
              <a:rPr lang="en-GB" sz="1200" dirty="0" err="1"/>
              <a:t>message":"null</a:t>
            </a:r>
            <a:r>
              <a:rPr lang="en-GB" sz="12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"</a:t>
            </a:r>
            <a:r>
              <a:rPr lang="en-GB" sz="1200" dirty="0" err="1"/>
              <a:t>status":"success</a:t>
            </a:r>
            <a:r>
              <a:rPr lang="en-GB" sz="12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588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logs</a:t>
            </a:r>
            <a:endParaRPr lang="en-US" dirty="0"/>
          </a:p>
        </p:txBody>
      </p:sp>
      <p:pic>
        <p:nvPicPr>
          <p:cNvPr id="5" name="Content Placeholder 4" descr="LogsSlav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8280" y="1268337"/>
            <a:ext cx="11895513" cy="2265695"/>
          </a:xfrm>
        </p:spPr>
      </p:pic>
      <p:pic>
        <p:nvPicPr>
          <p:cNvPr id="6" name="Content Placeholder 4" descr="LogsSla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112" y="3692519"/>
            <a:ext cx="11895513" cy="253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of a </a:t>
            </a:r>
            <a:r>
              <a:rPr lang="en-US" dirty="0" err="1" smtClean="0"/>
              <a:t>clusterization</a:t>
            </a:r>
            <a:r>
              <a:rPr lang="en-US" dirty="0" smtClean="0"/>
              <a:t> algorithm (k-means):</a:t>
            </a:r>
          </a:p>
          <a:p>
            <a:pPr lvl="1"/>
            <a:r>
              <a:rPr lang="en-US" dirty="0" smtClean="0"/>
              <a:t>Optimization in terms of </a:t>
            </a:r>
          </a:p>
          <a:p>
            <a:pPr lvl="2"/>
            <a:r>
              <a:rPr lang="en-US" dirty="0" smtClean="0"/>
              <a:t>Processing : search for corresponding cluster and sort instances of that cluster by similarity level</a:t>
            </a:r>
          </a:p>
          <a:p>
            <a:pPr lvl="2"/>
            <a:r>
              <a:rPr lang="en-US" dirty="0" smtClean="0"/>
              <a:t>Memory usage :    8500 * 382 * 8   V.S.  40 * n * 382 * 8 ( n – number of instances from a cluster)</a:t>
            </a:r>
          </a:p>
          <a:p>
            <a:r>
              <a:rPr lang="en-US" dirty="0" smtClean="0"/>
              <a:t>Use of a caching system</a:t>
            </a:r>
          </a:p>
          <a:p>
            <a:pPr lvl="1"/>
            <a:r>
              <a:rPr lang="en-US" dirty="0" smtClean="0"/>
              <a:t>Optimization in terms of processing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OpenCV</a:t>
            </a:r>
            <a:r>
              <a:rPr lang="en-US" dirty="0" smtClean="0"/>
              <a:t> library for image processing and feature vector extraction</a:t>
            </a:r>
          </a:p>
          <a:p>
            <a:pPr lvl="1"/>
            <a:r>
              <a:rPr lang="en-US" dirty="0" smtClean="0"/>
              <a:t>Optimization in terms of processing power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problem and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Proposed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Architecture and technologies used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Optimization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551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problem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The problem</a:t>
            </a:r>
            <a:r>
              <a:rPr lang="en-GB" dirty="0" smtClean="0"/>
              <a:t>: Given a query image, retrieve similar images from a large database of images.</a:t>
            </a:r>
          </a:p>
          <a:p>
            <a:endParaRPr lang="en-GB" dirty="0" smtClean="0"/>
          </a:p>
          <a:p>
            <a:r>
              <a:rPr lang="en-GB" b="1" dirty="0" smtClean="0"/>
              <a:t>Requirements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Implement a search system </a:t>
            </a:r>
            <a:r>
              <a:rPr lang="en-US" smtClean="0"/>
              <a:t>that </a:t>
            </a:r>
            <a:r>
              <a:rPr lang="en-US" smtClean="0"/>
              <a:t>has </a:t>
            </a:r>
            <a:r>
              <a:rPr lang="en-US" dirty="0" smtClean="0"/>
              <a:t>the following mandatory characteristics: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scalable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robust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heterogeneous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correctness and efficiency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system that stores the image database in a distributed manner on different machines so it can execute image queries in parallel way.</a:t>
            </a:r>
          </a:p>
          <a:p>
            <a:endParaRPr lang="en-GB" dirty="0"/>
          </a:p>
          <a:p>
            <a:r>
              <a:rPr lang="en-GB" dirty="0" smtClean="0"/>
              <a:t>Main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File Master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File Slave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934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JavaEE</a:t>
            </a:r>
            <a:r>
              <a:rPr lang="en-GB" dirty="0" smtClean="0"/>
              <a:t> - servlets, JSF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AspectJ</a:t>
            </a:r>
            <a:r>
              <a:rPr lang="en-US" dirty="0" smtClean="0"/>
              <a:t> - used for implementing the logging and security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OpenCV</a:t>
            </a:r>
            <a:r>
              <a:rPr lang="en-US" dirty="0" smtClean="0"/>
              <a:t> – used for different image processing procedures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JSONSimple</a:t>
            </a:r>
            <a:r>
              <a:rPr lang="en-US" dirty="0" smtClean="0"/>
              <a:t> – library used for creating and parsing the messages send between modules</a:t>
            </a:r>
          </a:p>
        </p:txBody>
      </p:sp>
    </p:spTree>
    <p:extLst>
      <p:ext uri="{BB962C8B-B14F-4D97-AF65-F5344CB8AC3E}">
        <p14:creationId xmlns="" xmlns:p14="http://schemas.microsoft.com/office/powerpoint/2010/main" val="27086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Arhitecture</a:t>
            </a:r>
            <a:endParaRPr lang="en-GB" dirty="0"/>
          </a:p>
        </p:txBody>
      </p:sp>
      <p:pic>
        <p:nvPicPr>
          <p:cNvPr id="4" name="Content Placeholder 3" descr="Untitled-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0292" y="1285104"/>
            <a:ext cx="6664411" cy="4923438"/>
          </a:xfrm>
        </p:spPr>
      </p:pic>
    </p:spTree>
    <p:extLst>
      <p:ext uri="{BB962C8B-B14F-4D97-AF65-F5344CB8AC3E}">
        <p14:creationId xmlns="" xmlns:p14="http://schemas.microsoft.com/office/powerpoint/2010/main" val="34349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85" y="131805"/>
            <a:ext cx="10515600" cy="600777"/>
          </a:xfrm>
        </p:spPr>
        <p:txBody>
          <a:bodyPr/>
          <a:lstStyle/>
          <a:p>
            <a:r>
              <a:rPr lang="en-GB" smtClean="0"/>
              <a:t>Deployment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636"/>
            <a:ext cx="11540514" cy="5882608"/>
          </a:xfrm>
        </p:spPr>
      </p:pic>
    </p:spTree>
    <p:extLst>
      <p:ext uri="{BB962C8B-B14F-4D97-AF65-F5344CB8AC3E}">
        <p14:creationId xmlns="" xmlns:p14="http://schemas.microsoft.com/office/powerpoint/2010/main" val="26809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-292080"/>
            <a:ext cx="10515600" cy="1325563"/>
          </a:xfrm>
        </p:spPr>
        <p:txBody>
          <a:bodyPr/>
          <a:lstStyle/>
          <a:p>
            <a:r>
              <a:rPr lang="en-GB" dirty="0" smtClean="0"/>
              <a:t>Class Diagram – File Slave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419" y="1154627"/>
            <a:ext cx="12452419" cy="5847535"/>
          </a:xfrm>
        </p:spPr>
      </p:pic>
    </p:spTree>
    <p:extLst>
      <p:ext uri="{BB962C8B-B14F-4D97-AF65-F5344CB8AC3E}">
        <p14:creationId xmlns="" xmlns:p14="http://schemas.microsoft.com/office/powerpoint/2010/main" val="31674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471"/>
            <a:ext cx="10515600" cy="711200"/>
          </a:xfrm>
        </p:spPr>
        <p:txBody>
          <a:bodyPr/>
          <a:lstStyle/>
          <a:p>
            <a:r>
              <a:rPr lang="en-GB" dirty="0" smtClean="0"/>
              <a:t>Class Diagram – File Master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758" y="1217326"/>
            <a:ext cx="12578929" cy="5768360"/>
          </a:xfrm>
        </p:spPr>
      </p:pic>
    </p:spTree>
    <p:extLst>
      <p:ext uri="{BB962C8B-B14F-4D97-AF65-F5344CB8AC3E}">
        <p14:creationId xmlns="" xmlns:p14="http://schemas.microsoft.com/office/powerpoint/2010/main" val="13780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</TotalTime>
  <Words>338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Image Search in Big Database</vt:lpstr>
      <vt:lpstr>Outliner</vt:lpstr>
      <vt:lpstr>The problem and requirements</vt:lpstr>
      <vt:lpstr>Proposed system</vt:lpstr>
      <vt:lpstr>Technologies used</vt:lpstr>
      <vt:lpstr>Arhitecture</vt:lpstr>
      <vt:lpstr>Deployment Diagram</vt:lpstr>
      <vt:lpstr>Class Diagram – File Slave</vt:lpstr>
      <vt:lpstr>Class Diagram – File Master</vt:lpstr>
      <vt:lpstr>BPMN diagram</vt:lpstr>
      <vt:lpstr>Example of JSON message structure used</vt:lpstr>
      <vt:lpstr>Example of logs</vt:lpstr>
      <vt:lpstr>Optimization</vt:lpstr>
    </vt:vector>
  </TitlesOfParts>
  <Company>UGIS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Search in Big Database</dc:title>
  <dc:creator>Dima Vlad (UniCredit Business Integrated Solutions)</dc:creator>
  <cp:lastModifiedBy>Vlad</cp:lastModifiedBy>
  <cp:revision>48</cp:revision>
  <dcterms:created xsi:type="dcterms:W3CDTF">2017-01-03T09:20:01Z</dcterms:created>
  <dcterms:modified xsi:type="dcterms:W3CDTF">2017-01-10T10:20:37Z</dcterms:modified>
</cp:coreProperties>
</file>