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26" r:id="rId1"/>
  </p:sldMasterIdLst>
  <p:notesMasterIdLst>
    <p:notesMasterId r:id="rId13"/>
  </p:notesMasterIdLst>
  <p:sldIdLst>
    <p:sldId id="256" r:id="rId2"/>
    <p:sldId id="273" r:id="rId3"/>
    <p:sldId id="274" r:id="rId4"/>
    <p:sldId id="259" r:id="rId5"/>
    <p:sldId id="263" r:id="rId6"/>
    <p:sldId id="262" r:id="rId7"/>
    <p:sldId id="267" r:id="rId8"/>
    <p:sldId id="266" r:id="rId9"/>
    <p:sldId id="268" r:id="rId10"/>
    <p:sldId id="270" r:id="rId11"/>
    <p:sldId id="272" r:id="rId12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19" autoAdjust="0"/>
    <p:restoredTop sz="99820" autoAdjust="0"/>
  </p:normalViewPr>
  <p:slideViewPr>
    <p:cSldViewPr>
      <p:cViewPr>
        <p:scale>
          <a:sx n="50" d="100"/>
          <a:sy n="50" d="100"/>
        </p:scale>
        <p:origin x="-240" y="-5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C5B50E3-6AD8-4CBC-9708-6E0CDA3CF8F6}" type="datetimeFigureOut">
              <a:rPr lang="ru-RU"/>
              <a:pPr>
                <a:defRPr/>
              </a:pPr>
              <a:t>12.06.2017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dirty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itchFamily="32" charset="0"/>
              </a:defRPr>
            </a:lvl1pPr>
          </a:lstStyle>
          <a:p>
            <a:pPr>
              <a:defRPr/>
            </a:pPr>
            <a:fld id="{DD227DA8-71F8-4800-9094-A7D5DA2F910B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632646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dirty="0" smtClean="0"/>
          </a:p>
        </p:txBody>
      </p:sp>
      <p:sp>
        <p:nvSpPr>
          <p:cNvPr id="410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2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2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2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2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2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2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2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2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2" charset="0"/>
              </a:defRPr>
            </a:lvl9pPr>
          </a:lstStyle>
          <a:p>
            <a:fld id="{9A3EC952-BBA0-4C4F-836B-4BC10BAEF204}" type="slidenum">
              <a:rPr lang="ru-RU" altLang="ru-RU"/>
              <a:pPr/>
              <a:t>1</a:t>
            </a:fld>
            <a:endParaRPr lang="ru-RU" altLang="ru-R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227DA8-71F8-4800-9094-A7D5DA2F910B}" type="slidenum">
              <a:rPr lang="ru-RU" altLang="ru-RU" smtClean="0"/>
              <a:pPr>
                <a:defRPr/>
              </a:pPr>
              <a:t>2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692489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227DA8-71F8-4800-9094-A7D5DA2F910B}" type="slidenum">
              <a:rPr lang="ru-RU" altLang="ru-RU" smtClean="0"/>
              <a:pPr>
                <a:defRPr/>
              </a:pPr>
              <a:t>5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727403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227DA8-71F8-4800-9094-A7D5DA2F910B}" type="slidenum">
              <a:rPr lang="ru-RU" altLang="ru-RU" smtClean="0"/>
              <a:pPr>
                <a:defRPr/>
              </a:pPr>
              <a:t>8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051975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227DA8-71F8-4800-9094-A7D5DA2F910B}" type="slidenum">
              <a:rPr lang="ru-RU" altLang="ru-RU" smtClean="0"/>
              <a:pPr>
                <a:defRPr/>
              </a:pPr>
              <a:t>9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051975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227DA8-71F8-4800-9094-A7D5DA2F910B}" type="slidenum">
              <a:rPr lang="ru-RU" altLang="ru-RU" smtClean="0"/>
              <a:pPr>
                <a:defRPr/>
              </a:pPr>
              <a:t>10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051975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227DA8-71F8-4800-9094-A7D5DA2F910B}" type="slidenum">
              <a:rPr lang="ru-RU" altLang="ru-RU" smtClean="0"/>
              <a:pPr>
                <a:defRPr/>
              </a:pPr>
              <a:t>11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051975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741006-1874-4516-8F28-0ADF63CAA305}" type="datetime1">
              <a:rPr lang="ru-RU"/>
              <a:pPr>
                <a:defRPr/>
              </a:pPr>
              <a:t>12.06.2017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B4CB7-1F4E-473F-B59B-BDBBFA670E83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416032723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DB105-757E-4899-AC03-2C6A5EB501B3}" type="datetime1">
              <a:rPr lang="ru-RU"/>
              <a:pPr>
                <a:defRPr/>
              </a:pPr>
              <a:t>12.06.2017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6A65BF-7681-4A40-B47C-48B64634EF6A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4043743672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F64168-4F9D-4ED3-A137-71368714BA79}" type="datetime1">
              <a:rPr lang="ru-RU"/>
              <a:pPr>
                <a:defRPr/>
              </a:pPr>
              <a:t>12.06.2017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E0252-ED2A-4CC1-A675-668AF62993CA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152539247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95F6F-CD4F-4AC2-8BD7-5E4FF251E498}" type="datetime1">
              <a:rPr lang="ru-RU"/>
              <a:pPr>
                <a:defRPr/>
              </a:pPr>
              <a:t>12.06.2017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5B0CD-1A21-4D6E-8B68-A7BE40C63E29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729112121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D15E9A-BEE2-498A-AF62-5AE3F38CFB22}" type="datetime1">
              <a:rPr lang="ru-RU"/>
              <a:pPr>
                <a:defRPr/>
              </a:pPr>
              <a:t>12.06.2017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19E561-355C-4FFB-83C1-0EA29BC99B8B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511810667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54A2C-0A9C-49C9-BF46-694F9C4FD8B0}" type="datetime1">
              <a:rPr lang="ru-RU"/>
              <a:pPr>
                <a:defRPr/>
              </a:pPr>
              <a:t>12.06.2017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D4B0D-F1BC-4DCB-9A67-2C075C83AF58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018254935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09B96-3B7D-4500-8253-F2FB4551D83F}" type="datetime1">
              <a:rPr lang="ru-RU"/>
              <a:pPr>
                <a:defRPr/>
              </a:pPr>
              <a:t>12.06.2017</a:t>
            </a:fld>
            <a:endParaRPr lang="ru-RU" dirty="0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4DA53C-72E2-4C50-9D70-ECAAE74C83B7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455280219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F0589-B9EB-4F4D-B35D-18517351B16E}" type="datetime1">
              <a:rPr lang="ru-RU"/>
              <a:pPr>
                <a:defRPr/>
              </a:pPr>
              <a:t>12.06.2017</a:t>
            </a:fld>
            <a:endParaRPr lang="ru-RU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FDED0-F6B8-4B5C-91DC-E2DC7DA55F2C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087914324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D42628-BF05-464E-95DC-5C62E329CA68}" type="datetime1">
              <a:rPr lang="ru-RU"/>
              <a:pPr>
                <a:defRPr/>
              </a:pPr>
              <a:t>12.06.2017</a:t>
            </a:fld>
            <a:endParaRPr lang="ru-RU" dirty="0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54368-5FEF-463D-8419-2162AB648443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134119257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F4042-3273-4294-BEE2-6E3EB75D5832}" type="datetime1">
              <a:rPr lang="ru-RU"/>
              <a:pPr>
                <a:defRPr/>
              </a:pPr>
              <a:t>12.06.2017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D6F98-C9CD-4ED8-880C-A654A56F4AA3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562194790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8616BF-97C2-4709-AC37-00C14E9B8249}" type="datetime1">
              <a:rPr lang="ru-RU"/>
              <a:pPr>
                <a:defRPr/>
              </a:pPr>
              <a:t>12.06.2017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DECDD-2C2A-4CAC-90E7-F90D014416CD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644551135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AC4B565A-FEE5-4282-B5A2-F061C71B2493}" type="datetime1">
              <a:rPr lang="ru-RU"/>
              <a:pPr>
                <a:defRPr/>
              </a:pPr>
              <a:t>12.06.2017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4518253-9EC1-456D-B7AE-AF0B6370EC97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7" r:id="rId1"/>
    <p:sldLayoutId id="2147484428" r:id="rId2"/>
    <p:sldLayoutId id="2147484429" r:id="rId3"/>
    <p:sldLayoutId id="2147484430" r:id="rId4"/>
    <p:sldLayoutId id="2147484431" r:id="rId5"/>
    <p:sldLayoutId id="2147484432" r:id="rId6"/>
    <p:sldLayoutId id="2147484433" r:id="rId7"/>
    <p:sldLayoutId id="2147484434" r:id="rId8"/>
    <p:sldLayoutId id="2147484435" r:id="rId9"/>
    <p:sldLayoutId id="2147484436" r:id="rId10"/>
    <p:sldLayoutId id="2147484437" r:id="rId11"/>
  </p:sldLayoutIdLst>
  <p:transition spd="slow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jpeg"/><Relationship Id="rId7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jpe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8.jpeg"/><Relationship Id="rId7" Type="http://schemas.openxmlformats.org/officeDocument/2006/relationships/image" Target="../media/image17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3.png"/><Relationship Id="rId10" Type="http://schemas.openxmlformats.org/officeDocument/2006/relationships/image" Target="../media/image20.png"/><Relationship Id="rId4" Type="http://schemas.openxmlformats.org/officeDocument/2006/relationships/image" Target="../media/image9.jpeg"/><Relationship Id="rId9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6.png"/><Relationship Id="rId7" Type="http://schemas.openxmlformats.org/officeDocument/2006/relationships/image" Target="../media/image22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35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6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50.png"/><Relationship Id="rId5" Type="http://schemas.openxmlformats.org/officeDocument/2006/relationships/image" Target="../media/image33.png"/><Relationship Id="rId15" Type="http://schemas.openxmlformats.org/officeDocument/2006/relationships/image" Target="../media/image37.png"/><Relationship Id="rId10" Type="http://schemas.openxmlformats.org/officeDocument/2006/relationships/image" Target="../media/image31.jpeg"/><Relationship Id="rId4" Type="http://schemas.openxmlformats.org/officeDocument/2006/relationships/image" Target="../media/image32.png"/><Relationship Id="rId9" Type="http://schemas.openxmlformats.org/officeDocument/2006/relationships/image" Target="../media/image30.png"/><Relationship Id="rId1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emf"/><Relationship Id="rId4" Type="http://schemas.openxmlformats.org/officeDocument/2006/relationships/image" Target="../media/image4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4"/>
          <p:cNvSpPr txBox="1">
            <a:spLocks noChangeArrowheads="1"/>
          </p:cNvSpPr>
          <p:nvPr/>
        </p:nvSpPr>
        <p:spPr bwMode="auto">
          <a:xfrm>
            <a:off x="258478" y="3645024"/>
            <a:ext cx="85725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2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2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2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2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2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9pPr>
          </a:lstStyle>
          <a:p>
            <a:pPr algn="ctr" eaLnBrk="1" hangingPunct="1"/>
            <a:r>
              <a:rPr lang="ru-RU" sz="2400" b="1" dirty="0" smtClean="0">
                <a:latin typeface="+mj-lt"/>
                <a:cs typeface="Arial" charset="0"/>
              </a:rPr>
              <a:t>Обнаружение и слежение за объектами в реальном времени на основе самообучающегося классификатора</a:t>
            </a:r>
            <a:r>
              <a:rPr lang="en-US" sz="2400" b="1" dirty="0" smtClean="0">
                <a:latin typeface="+mj-lt"/>
                <a:cs typeface="Arial" charset="0"/>
              </a:rPr>
              <a:t> </a:t>
            </a:r>
            <a:endParaRPr lang="ru-RU" altLang="ru-RU" sz="2400" b="1" dirty="0">
              <a:latin typeface="+mj-lt"/>
              <a:cs typeface="Arial" charset="0"/>
            </a:endParaRPr>
          </a:p>
        </p:txBody>
      </p:sp>
      <p:sp>
        <p:nvSpPr>
          <p:cNvPr id="2051" name="TextBox 5"/>
          <p:cNvSpPr txBox="1">
            <a:spLocks noChangeArrowheads="1"/>
          </p:cNvSpPr>
          <p:nvPr/>
        </p:nvSpPr>
        <p:spPr bwMode="auto">
          <a:xfrm>
            <a:off x="2195737" y="2564904"/>
            <a:ext cx="4697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2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2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2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2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2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9pPr>
          </a:lstStyle>
          <a:p>
            <a:pPr algn="ctr" eaLnBrk="1" hangingPunct="1"/>
            <a:r>
              <a:rPr lang="ru-RU" sz="2400" dirty="0" smtClean="0">
                <a:latin typeface="+mj-lt"/>
                <a:cs typeface="Arial" charset="0"/>
              </a:rPr>
              <a:t>Димаков </a:t>
            </a:r>
            <a:r>
              <a:rPr lang="ru-RU" sz="2400" dirty="0">
                <a:latin typeface="+mj-lt"/>
                <a:cs typeface="Arial" charset="0"/>
              </a:rPr>
              <a:t>Владислав </a:t>
            </a:r>
            <a:r>
              <a:rPr lang="ru-RU" sz="2400" dirty="0" smtClean="0">
                <a:latin typeface="+mj-lt"/>
                <a:cs typeface="Arial" charset="0"/>
              </a:rPr>
              <a:t>Сергеевич</a:t>
            </a:r>
            <a:endParaRPr lang="ru-RU" altLang="ru-RU" sz="2400" dirty="0">
              <a:latin typeface="+mj-lt"/>
              <a:cs typeface="Arial" charset="0"/>
            </a:endParaRPr>
          </a:p>
        </p:txBody>
      </p:sp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1317625" y="198780"/>
            <a:ext cx="6553200" cy="323165"/>
          </a:xfrm>
          <a:prstGeom prst="rect">
            <a:avLst/>
          </a:prstGeom>
          <a:noFill/>
          <a:ln>
            <a:noFill/>
          </a:ln>
          <a:extLst/>
        </p:spPr>
        <p:txBody>
          <a:bodyPr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ru-RU" sz="1500" cap="all" dirty="0" smtClean="0">
                <a:latin typeface="+mj-lt"/>
                <a:cs typeface="Arial" pitchFamily="34" charset="0"/>
              </a:rPr>
              <a:t>Минобрнауки России</a:t>
            </a:r>
            <a:endParaRPr lang="ru-RU" sz="1500" dirty="0" smtClean="0">
              <a:latin typeface="+mj-lt"/>
              <a:cs typeface="Arial" pitchFamily="34" charset="0"/>
            </a:endParaRPr>
          </a:p>
        </p:txBody>
      </p:sp>
      <p:sp>
        <p:nvSpPr>
          <p:cNvPr id="5125" name="TextBox 1"/>
          <p:cNvSpPr txBox="1">
            <a:spLocks noChangeArrowheads="1"/>
          </p:cNvSpPr>
          <p:nvPr/>
        </p:nvSpPr>
        <p:spPr bwMode="auto">
          <a:xfrm>
            <a:off x="381000" y="522779"/>
            <a:ext cx="8424863" cy="784830"/>
          </a:xfrm>
          <a:prstGeom prst="rect">
            <a:avLst/>
          </a:prstGeom>
          <a:noFill/>
          <a:ln>
            <a:noFill/>
          </a:ln>
          <a:extLst/>
        </p:spPr>
        <p:txBody>
          <a:bodyPr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ru-RU" sz="1500" dirty="0" smtClean="0">
                <a:latin typeface="+mj-lt"/>
                <a:cs typeface="Arial" pitchFamily="34" charset="0"/>
              </a:rPr>
              <a:t>Федеральное государственное автономное образовательное учреждение высшего образования </a:t>
            </a:r>
            <a:br>
              <a:rPr lang="ru-RU" sz="1500" dirty="0" smtClean="0">
                <a:latin typeface="+mj-lt"/>
                <a:cs typeface="Arial" pitchFamily="34" charset="0"/>
              </a:rPr>
            </a:br>
            <a:r>
              <a:rPr lang="ru-RU" sz="1500" dirty="0" smtClean="0">
                <a:latin typeface="+mj-lt"/>
                <a:cs typeface="Arial" pitchFamily="34" charset="0"/>
              </a:rPr>
              <a:t>«Национальный исследовательский университет </a:t>
            </a:r>
            <a:br>
              <a:rPr lang="ru-RU" sz="1500" dirty="0" smtClean="0">
                <a:latin typeface="+mj-lt"/>
                <a:cs typeface="Arial" pitchFamily="34" charset="0"/>
              </a:rPr>
            </a:br>
            <a:r>
              <a:rPr lang="ru-RU" sz="1500" dirty="0" smtClean="0">
                <a:latin typeface="+mj-lt"/>
                <a:cs typeface="Arial" pitchFamily="34" charset="0"/>
              </a:rPr>
              <a:t>«Московский институт электронной техники»</a:t>
            </a:r>
            <a:endParaRPr lang="ru-RU" sz="1500" cap="all" dirty="0">
              <a:latin typeface="+mj-lt"/>
              <a:cs typeface="Arial" pitchFamily="34" charset="0"/>
            </a:endParaRPr>
          </a:p>
        </p:txBody>
      </p:sp>
      <p:sp>
        <p:nvSpPr>
          <p:cNvPr id="2054" name="TextBox 2"/>
          <p:cNvSpPr txBox="1">
            <a:spLocks noChangeArrowheads="1"/>
          </p:cNvSpPr>
          <p:nvPr/>
        </p:nvSpPr>
        <p:spPr bwMode="auto">
          <a:xfrm>
            <a:off x="1101725" y="1404065"/>
            <a:ext cx="6985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2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2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2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2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2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9pPr>
          </a:lstStyle>
          <a:p>
            <a:pPr algn="ctr"/>
            <a:r>
              <a:rPr lang="ru-RU" sz="1600" dirty="0" smtClean="0">
                <a:latin typeface="+mj-lt"/>
                <a:cs typeface="Arial" pitchFamily="34" charset="0"/>
              </a:rPr>
              <a:t>Факультет </a:t>
            </a:r>
            <a:r>
              <a:rPr lang="ru-RU" sz="1600" dirty="0">
                <a:latin typeface="+mj-lt"/>
                <a:cs typeface="Arial" pitchFamily="34" charset="0"/>
              </a:rPr>
              <a:t>микроприборов и технической кибернетики</a:t>
            </a:r>
          </a:p>
          <a:p>
            <a:pPr algn="ctr"/>
            <a:r>
              <a:rPr lang="ru-RU" sz="1600" dirty="0">
                <a:latin typeface="+mj-lt"/>
                <a:cs typeface="Arial" pitchFamily="34" charset="0"/>
              </a:rPr>
              <a:t>Кафедра высшей математики №</a:t>
            </a:r>
            <a:r>
              <a:rPr lang="ru-RU" sz="1600" dirty="0" smtClean="0">
                <a:latin typeface="+mj-lt"/>
                <a:cs typeface="Arial" pitchFamily="34" charset="0"/>
              </a:rPr>
              <a:t>1</a:t>
            </a:r>
            <a:endParaRPr lang="ru-RU" altLang="ru-RU" sz="1600" dirty="0">
              <a:latin typeface="+mj-lt"/>
              <a:cs typeface="Arial" charset="0"/>
            </a:endParaRPr>
          </a:p>
        </p:txBody>
      </p:sp>
      <p:sp>
        <p:nvSpPr>
          <p:cNvPr id="2055" name="TextBox 1"/>
          <p:cNvSpPr txBox="1">
            <a:spLocks noChangeArrowheads="1"/>
          </p:cNvSpPr>
          <p:nvPr/>
        </p:nvSpPr>
        <p:spPr bwMode="auto">
          <a:xfrm>
            <a:off x="4606676" y="4974267"/>
            <a:ext cx="41417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2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2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2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2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2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9pPr>
          </a:lstStyle>
          <a:p>
            <a:pPr algn="r" eaLnBrk="1" hangingPunct="1"/>
            <a:r>
              <a:rPr lang="ru-RU" altLang="ru-RU" sz="1600" dirty="0">
                <a:latin typeface="+mj-lt"/>
                <a:cs typeface="Arial" charset="0"/>
              </a:rPr>
              <a:t>Научный руководитель: </a:t>
            </a:r>
          </a:p>
          <a:p>
            <a:pPr algn="r" eaLnBrk="1" hangingPunct="1"/>
            <a:r>
              <a:rPr lang="ru-RU" altLang="ru-RU" sz="1600" dirty="0">
                <a:latin typeface="+mj-lt"/>
                <a:cs typeface="Arial" charset="0"/>
              </a:rPr>
              <a:t>к.ф.-м.н., </a:t>
            </a:r>
            <a:r>
              <a:rPr lang="ru-RU" altLang="ru-RU" sz="1600" dirty="0" smtClean="0">
                <a:latin typeface="+mj-lt"/>
                <a:cs typeface="Arial" charset="0"/>
              </a:rPr>
              <a:t>доцент</a:t>
            </a:r>
            <a:r>
              <a:rPr lang="en-US" altLang="ru-RU" sz="1600" dirty="0" smtClean="0">
                <a:latin typeface="+mj-lt"/>
                <a:cs typeface="Arial" charset="0"/>
              </a:rPr>
              <a:t> </a:t>
            </a:r>
            <a:r>
              <a:rPr lang="ru-RU" altLang="ru-RU" sz="1600" dirty="0" smtClean="0">
                <a:latin typeface="+mj-lt"/>
                <a:cs typeface="Arial" charset="0"/>
              </a:rPr>
              <a:t>кафедры ВМ-1 </a:t>
            </a:r>
            <a:endParaRPr lang="en-US" altLang="ru-RU" sz="1600" dirty="0" smtClean="0">
              <a:latin typeface="+mj-lt"/>
              <a:cs typeface="Arial" charset="0"/>
            </a:endParaRPr>
          </a:p>
          <a:p>
            <a:pPr algn="r" eaLnBrk="1" hangingPunct="1"/>
            <a:r>
              <a:rPr lang="ru-RU" sz="1600" dirty="0" smtClean="0">
                <a:latin typeface="+mj-lt"/>
                <a:cs typeface="Arial" charset="0"/>
              </a:rPr>
              <a:t>Козлитин </a:t>
            </a:r>
            <a:r>
              <a:rPr lang="ru-RU" sz="1600" dirty="0"/>
              <a:t>Иван Алексеевич </a:t>
            </a:r>
          </a:p>
        </p:txBody>
      </p:sp>
      <p:sp>
        <p:nvSpPr>
          <p:cNvPr id="2056" name="TextBox 2"/>
          <p:cNvSpPr txBox="1">
            <a:spLocks noChangeArrowheads="1"/>
          </p:cNvSpPr>
          <p:nvPr/>
        </p:nvSpPr>
        <p:spPr bwMode="auto">
          <a:xfrm>
            <a:off x="1101725" y="6335713"/>
            <a:ext cx="69850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2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2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2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2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2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9pPr>
          </a:lstStyle>
          <a:p>
            <a:pPr algn="ctr" eaLnBrk="1" hangingPunct="1"/>
            <a:r>
              <a:rPr lang="ru-RU" altLang="ru-RU" sz="1500" dirty="0">
                <a:latin typeface="+mj-lt"/>
                <a:cs typeface="Arial" charset="0"/>
              </a:rPr>
              <a:t>Москва </a:t>
            </a:r>
            <a:r>
              <a:rPr lang="en-US" altLang="ru-RU" sz="1500" dirty="0">
                <a:latin typeface="+mj-lt"/>
                <a:cs typeface="Arial" charset="0"/>
              </a:rPr>
              <a:t>2017</a:t>
            </a:r>
            <a:endParaRPr lang="ru-RU" altLang="ru-RU" sz="1500" dirty="0">
              <a:latin typeface="+mj-lt"/>
              <a:cs typeface="Arial" charset="0"/>
            </a:endParaRP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1027113" y="3068960"/>
            <a:ext cx="6985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2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2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2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2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2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2" charset="0"/>
              </a:defRPr>
            </a:lvl9pPr>
          </a:lstStyle>
          <a:p>
            <a:pPr algn="ctr"/>
            <a:r>
              <a:rPr lang="ru-RU" sz="1600" dirty="0"/>
              <a:t>Бакалаврская работа </a:t>
            </a:r>
            <a:br>
              <a:rPr lang="ru-RU" sz="1600" dirty="0"/>
            </a:br>
            <a:r>
              <a:rPr lang="ru-RU" sz="1600" dirty="0"/>
              <a:t>по направлению 01.03.04 «Прикладная математика»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8256"/>
            <a:ext cx="9144000" cy="638944"/>
          </a:xfrm>
        </p:spPr>
        <p:txBody>
          <a:bodyPr/>
          <a:lstStyle/>
          <a:p>
            <a:r>
              <a:rPr lang="ru-RU" sz="2800" dirty="0"/>
              <a:t>Сравнительная характеристика</a:t>
            </a:r>
            <a:r>
              <a:rPr lang="ru-RU" sz="2800" dirty="0" smtClean="0"/>
              <a:t>, выводы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5B0CD-1A21-4D6E-8B68-A7BE40C63E29}" type="slidenum">
              <a:rPr lang="ru-RU" altLang="ru-RU" smtClean="0"/>
              <a:pPr>
                <a:defRPr/>
              </a:pPr>
              <a:t>10</a:t>
            </a:fld>
            <a:r>
              <a:rPr lang="en-US" altLang="ru-RU" dirty="0" smtClean="0"/>
              <a:t>/1</a:t>
            </a:r>
            <a:r>
              <a:rPr lang="ru-RU" altLang="ru-RU" dirty="0" smtClean="0"/>
              <a:t>1</a:t>
            </a:r>
            <a:endParaRPr lang="ru-RU" alt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Объект 2"/>
          <p:cNvSpPr txBox="1">
            <a:spLocks/>
          </p:cNvSpPr>
          <p:nvPr/>
        </p:nvSpPr>
        <p:spPr bwMode="auto">
          <a:xfrm>
            <a:off x="251520" y="3140968"/>
            <a:ext cx="8640960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800" dirty="0"/>
              <a:t>В ходе данной работы был предложен и программно реализован метод долгосрочного слежения, предполагающий наличие минимальной начальной информации</a:t>
            </a:r>
            <a:r>
              <a:rPr lang="ru-RU" sz="1800" dirty="0" smtClean="0"/>
              <a:t>.</a:t>
            </a:r>
          </a:p>
          <a:p>
            <a:pPr algn="just"/>
            <a:r>
              <a:rPr lang="ru-RU" sz="1800" dirty="0"/>
              <a:t>Разработанный метод показал высокую устойчивость к изменению окружающей обстановки сцены, перекрытию объекта слежения и его исчезновению из области наблюдения. </a:t>
            </a:r>
            <a:endParaRPr lang="ru-RU" sz="1800" dirty="0" smtClean="0"/>
          </a:p>
          <a:p>
            <a:pPr algn="just"/>
            <a:r>
              <a:rPr lang="ru-RU" sz="1800" dirty="0"/>
              <a:t>Предложенные методы компенсации движений камеры и улучшения результатов сегментации позволяют расширить область применения разработанного алгоритма, сделав его устойчивым к движениям датчика изображений и повысив его точность</a:t>
            </a:r>
            <a:r>
              <a:rPr lang="ru-RU" sz="1800" dirty="0" smtClean="0"/>
              <a:t>.</a:t>
            </a:r>
            <a:endParaRPr lang="ru-RU" sz="1800" dirty="0" smtClean="0"/>
          </a:p>
          <a:p>
            <a:pPr marL="0" indent="0">
              <a:buFont typeface="Arial" charset="0"/>
              <a:buNone/>
            </a:pPr>
            <a:endParaRPr lang="ru-RU" sz="18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1411766"/>
                  </p:ext>
                </p:extLst>
              </p:nvPr>
            </p:nvGraphicFramePr>
            <p:xfrm>
              <a:off x="323528" y="908720"/>
              <a:ext cx="8496944" cy="1892174"/>
            </p:xfrm>
            <a:graphic>
              <a:graphicData uri="http://schemas.openxmlformats.org/drawingml/2006/table">
                <a:tbl>
                  <a:tblPr firstRow="1" firstCol="1" bandRow="1">
                    <a:tableStyleId>{7E9639D4-E3E2-4D34-9284-5A2195B3D0D7}</a:tableStyleId>
                  </a:tblPr>
                  <a:tblGrid>
                    <a:gridCol w="2123588"/>
                    <a:gridCol w="2124452"/>
                    <a:gridCol w="2124452"/>
                    <a:gridCol w="2124452"/>
                  </a:tblGrid>
                  <a:tr h="0">
                    <a:tc rowSpan="2">
                      <a:txBody>
                        <a:bodyPr/>
                        <a:lstStyle/>
                        <a:p>
                          <a:pPr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7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Метод слежения</a:t>
                          </a:r>
                          <a:endParaRPr lang="ru-RU" sz="17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17780" marB="177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chemeClr val="bg1">
                                <a:lumMod val="75000"/>
                                <a:tint val="66000"/>
                                <a:satMod val="160000"/>
                              </a:schemeClr>
                            </a:gs>
                            <a:gs pos="50000">
                              <a:schemeClr val="bg1">
                                <a:lumMod val="75000"/>
                                <a:tint val="44500"/>
                                <a:satMod val="160000"/>
                              </a:schemeClr>
                            </a:gs>
                            <a:gs pos="100000">
                              <a:schemeClr val="bg1">
                                <a:lumMod val="75000"/>
                                <a:tint val="23500"/>
                                <a:satMod val="16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</a:tcPr>
                    </a:tc>
                    <a:tc gridSpan="3">
                      <a:txBody>
                        <a:bodyPr/>
                        <a:lstStyle/>
                        <a:p>
                          <a:pPr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7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Доля кадров с неверно определенными координатами цели, </a:t>
                          </a:r>
                          <a14:m>
                            <m:oMath xmlns:m="http://schemas.openxmlformats.org/officeDocument/2006/math">
                              <m:r>
                                <a:rPr lang="ru-RU" sz="1700" b="0">
                                  <a:solidFill>
                                    <a:schemeClr val="tx1"/>
                                  </a:solidFill>
                                  <a:effectLst/>
                                </a:rPr>
                                <m:t>%</m:t>
                              </m:r>
                            </m:oMath>
                          </a14:m>
                          <a:endParaRPr lang="ru-RU" sz="17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17780" marB="177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chemeClr val="bg1">
                                <a:lumMod val="75000"/>
                                <a:tint val="66000"/>
                                <a:satMod val="160000"/>
                              </a:schemeClr>
                            </a:gs>
                            <a:gs pos="50000">
                              <a:schemeClr val="bg1">
                                <a:lumMod val="75000"/>
                                <a:tint val="44500"/>
                                <a:satMod val="160000"/>
                              </a:schemeClr>
                            </a:gs>
                            <a:gs pos="100000">
                              <a:schemeClr val="bg1">
                                <a:lumMod val="75000"/>
                                <a:tint val="23500"/>
                                <a:satMod val="16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7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Изменение окружающей обстановки сцены</a:t>
                          </a:r>
                          <a:endParaRPr lang="ru-RU" sz="17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17780" marB="177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7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Перекрытие объекта слежения</a:t>
                          </a:r>
                          <a:endParaRPr lang="ru-RU" sz="17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17780" marB="177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7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Исчезновение объекта из области наблюдения</a:t>
                          </a:r>
                          <a:endParaRPr lang="ru-RU" sz="17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17780" marB="177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7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Классический </a:t>
                          </a:r>
                          <a:endParaRPr lang="ru-RU" sz="17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17780" marB="177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700" b="0" i="1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18</m:t>
                                </m:r>
                                <m:r>
                                  <a:rPr lang="ru-RU" sz="1700" b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.</m:t>
                                </m:r>
                                <m:r>
                                  <a:rPr lang="ru-RU" sz="1700" b="0" i="1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23</m:t>
                                </m:r>
                              </m:oMath>
                            </m:oMathPara>
                          </a14:m>
                          <a:endParaRPr lang="ru-RU" sz="17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17780" marB="177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700" b="0" i="1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56</m:t>
                                </m:r>
                                <m:r>
                                  <a:rPr lang="ru-RU" sz="1700" b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.</m:t>
                                </m:r>
                                <m:r>
                                  <a:rPr lang="ru-RU" sz="1700" b="0" i="1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45</m:t>
                                </m:r>
                              </m:oMath>
                            </m:oMathPara>
                          </a14:m>
                          <a:endParaRPr lang="ru-RU" sz="17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17780" marB="177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700" b="0" i="1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100</m:t>
                                </m:r>
                                <m:r>
                                  <a:rPr lang="ru-RU" sz="1700" b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.</m:t>
                                </m:r>
                                <m:r>
                                  <a:rPr lang="ru-RU" sz="1700" b="0" i="1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00</m:t>
                                </m:r>
                              </m:oMath>
                            </m:oMathPara>
                          </a14:m>
                          <a:endParaRPr lang="ru-RU" sz="17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17780" marB="177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7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Разработанный</a:t>
                          </a:r>
                          <a:endParaRPr lang="ru-RU" sz="17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17780" marB="177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6</m:t>
                                </m:r>
                                <m:r>
                                  <a:rPr lang="en-US" sz="1700" b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.</m:t>
                                </m:r>
                                <m:r>
                                  <a:rPr lang="en-US" sz="1700" b="0" i="1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63</m:t>
                                </m:r>
                              </m:oMath>
                            </m:oMathPara>
                          </a14:m>
                          <a:endParaRPr lang="ru-RU" sz="17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17780" marB="177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700" b="0" i="1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8</m:t>
                                </m:r>
                                <m:r>
                                  <a:rPr lang="ru-RU" sz="1700" b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.</m:t>
                                </m:r>
                                <m:r>
                                  <a:rPr lang="ru-RU" sz="1700" b="0" i="1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03</m:t>
                                </m:r>
                              </m:oMath>
                            </m:oMathPara>
                          </a14:m>
                          <a:endParaRPr lang="ru-RU" sz="17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17780" marB="177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700" b="0" i="1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8</m:t>
                                </m:r>
                                <m:r>
                                  <a:rPr lang="ru-RU" sz="1700" b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.</m:t>
                                </m:r>
                                <m:r>
                                  <a:rPr lang="ru-RU" sz="1700" b="0" i="1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48</m:t>
                                </m:r>
                              </m:oMath>
                            </m:oMathPara>
                          </a14:m>
                          <a:endParaRPr lang="ru-RU" sz="17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17780" marB="177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1411766"/>
                  </p:ext>
                </p:extLst>
              </p:nvPr>
            </p:nvGraphicFramePr>
            <p:xfrm>
              <a:off x="323528" y="908720"/>
              <a:ext cx="8496944" cy="1892174"/>
            </p:xfrm>
            <a:graphic>
              <a:graphicData uri="http://schemas.openxmlformats.org/drawingml/2006/table">
                <a:tbl>
                  <a:tblPr firstRow="1" firstCol="1" bandRow="1">
                    <a:tableStyleId>{7E9639D4-E3E2-4D34-9284-5A2195B3D0D7}</a:tableStyleId>
                  </a:tblPr>
                  <a:tblGrid>
                    <a:gridCol w="2123588"/>
                    <a:gridCol w="2124452"/>
                    <a:gridCol w="2124452"/>
                    <a:gridCol w="2124452"/>
                  </a:tblGrid>
                  <a:tr h="314643">
                    <a:tc rowSpan="2">
                      <a:txBody>
                        <a:bodyPr/>
                        <a:lstStyle/>
                        <a:p>
                          <a:pPr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7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Метод слежения</a:t>
                          </a:r>
                          <a:endParaRPr lang="ru-RU" sz="17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17780" marB="177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chemeClr val="bg1">
                                <a:lumMod val="75000"/>
                                <a:tint val="66000"/>
                                <a:satMod val="160000"/>
                              </a:schemeClr>
                            </a:gs>
                            <a:gs pos="50000">
                              <a:schemeClr val="bg1">
                                <a:lumMod val="75000"/>
                                <a:tint val="44500"/>
                                <a:satMod val="160000"/>
                              </a:schemeClr>
                            </a:gs>
                            <a:gs pos="100000">
                              <a:schemeClr val="bg1">
                                <a:lumMod val="75000"/>
                                <a:tint val="23500"/>
                                <a:satMod val="160000"/>
                              </a:schemeClr>
                            </a:gs>
                          </a:gsLst>
                          <a:lin ang="16200000" scaled="1"/>
                          <a:tileRect/>
                        </a:gradFill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17780" marB="177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33270" t="-7692" b="-53076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</a:tr>
                  <a:tr h="910527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7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Изменение окружающей обстановки сцены</a:t>
                          </a:r>
                          <a:endParaRPr lang="ru-RU" sz="17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17780" marB="177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7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Перекрытие объекта слежения</a:t>
                          </a:r>
                          <a:endParaRPr lang="ru-RU" sz="17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17780" marB="177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7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Исчезновение объекта из области наблюдения</a:t>
                          </a:r>
                          <a:endParaRPr lang="ru-RU" sz="17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17780" marB="177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33502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7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Классический </a:t>
                          </a:r>
                          <a:endParaRPr lang="ru-RU" sz="17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17780" marB="177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17780" marB="177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99713" t="-379630" r="-199713" b="-1351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17780" marB="177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00287" t="-379630" r="-100287" b="-1351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17780" marB="177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99427" t="-379630" b="-135185"/>
                          </a:stretch>
                        </a:blipFill>
                      </a:tcPr>
                    </a:tc>
                  </a:tr>
                  <a:tr h="333502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7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Разработанный</a:t>
                          </a:r>
                          <a:endParaRPr lang="ru-RU" sz="1700" b="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Calibri"/>
                          </a:endParaRPr>
                        </a:p>
                      </a:txBody>
                      <a:tcPr marL="68580" marR="68580" marT="17780" marB="177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17780" marB="177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99713" t="-470909" r="-199713" b="-3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17780" marB="177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00287" t="-470909" r="-100287" b="-3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17780" marB="177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99427" t="-470909" b="-3272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7815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109528"/>
            <a:ext cx="9144000" cy="638944"/>
          </a:xfrm>
        </p:spPr>
        <p:txBody>
          <a:bodyPr/>
          <a:lstStyle/>
          <a:p>
            <a:r>
              <a:rPr lang="ru-RU" sz="3800" dirty="0" smtClean="0"/>
              <a:t>Спасибо за внимание!</a:t>
            </a:r>
            <a:endParaRPr lang="ru-RU" sz="3800" dirty="0"/>
          </a:p>
        </p:txBody>
      </p:sp>
    </p:spTree>
    <p:extLst>
      <p:ext uri="{BB962C8B-B14F-4D97-AF65-F5344CB8AC3E}">
        <p14:creationId xmlns:p14="http://schemas.microsoft.com/office/powerpoint/2010/main" val="343232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8256"/>
            <a:ext cx="9144000" cy="638944"/>
          </a:xfrm>
        </p:spPr>
        <p:txBody>
          <a:bodyPr/>
          <a:lstStyle/>
          <a:p>
            <a:r>
              <a:rPr lang="ru-RU" sz="2800" dirty="0" smtClean="0"/>
              <a:t>Актуальность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9"/>
            <a:ext cx="8496944" cy="2952327"/>
          </a:xfrm>
        </p:spPr>
        <p:txBody>
          <a:bodyPr/>
          <a:lstStyle/>
          <a:p>
            <a:pPr algn="just">
              <a:spcAft>
                <a:spcPts val="0"/>
              </a:spcAft>
            </a:pPr>
            <a:r>
              <a:rPr lang="ru-RU" sz="1900" dirty="0"/>
              <a:t>Системы обработки и анализа видеоинформации все более интенсивно применяются в различных областях человеческой деятельности. </a:t>
            </a:r>
            <a:r>
              <a:rPr lang="ru-RU" sz="1900" dirty="0" smtClean="0"/>
              <a:t>Наиболее </a:t>
            </a:r>
            <a:r>
              <a:rPr lang="ru-RU" sz="1900" dirty="0"/>
              <a:t>широкое распространение они получили при создании бортовых и стационарных </a:t>
            </a:r>
            <a:r>
              <a:rPr lang="ru-RU" sz="1900" dirty="0" smtClean="0"/>
              <a:t>систем обнаружения, слежения и сопровождения </a:t>
            </a:r>
            <a:r>
              <a:rPr lang="ru-RU" sz="1900" dirty="0"/>
              <a:t>объектов. </a:t>
            </a:r>
            <a:endParaRPr lang="ru-RU" sz="1900" dirty="0" smtClean="0"/>
          </a:p>
          <a:p>
            <a:pPr algn="just">
              <a:spcAft>
                <a:spcPts val="600"/>
              </a:spcAft>
            </a:pPr>
            <a:r>
              <a:rPr lang="ru-RU" sz="1900" dirty="0" smtClean="0"/>
              <a:t>Одной из актуальных задач, требующих решения при создании подобных систем, является задача долгосрочного слежения, предполагающая корректную работу в условиях изменения окружающей обстановки сцены, перекрытия объекта слежения другими объектами или же в случае исчезновения отслеживаемого объекта из области видимости.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5B0CD-1A21-4D6E-8B68-A7BE40C63E29}" type="slidenum">
              <a:rPr lang="ru-RU" altLang="ru-RU" smtClean="0"/>
              <a:pPr>
                <a:defRPr/>
              </a:pPr>
              <a:t>2</a:t>
            </a:fld>
            <a:r>
              <a:rPr lang="en-US" altLang="ru-RU" dirty="0" smtClean="0"/>
              <a:t>/1</a:t>
            </a:r>
            <a:r>
              <a:rPr lang="ru-RU" altLang="ru-RU" dirty="0" smtClean="0"/>
              <a:t>1</a:t>
            </a:r>
            <a:endParaRPr lang="ru-RU" alt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" name="Группа 14"/>
          <p:cNvGrpSpPr/>
          <p:nvPr/>
        </p:nvGrpSpPr>
        <p:grpSpPr>
          <a:xfrm>
            <a:off x="683568" y="4085897"/>
            <a:ext cx="7920880" cy="1863383"/>
            <a:chOff x="597797" y="4509120"/>
            <a:chExt cx="7920880" cy="1863383"/>
          </a:xfrm>
        </p:grpSpPr>
        <p:grpSp>
          <p:nvGrpSpPr>
            <p:cNvPr id="11" name="Группа 10"/>
            <p:cNvGrpSpPr/>
            <p:nvPr/>
          </p:nvGrpSpPr>
          <p:grpSpPr>
            <a:xfrm>
              <a:off x="3406109" y="4509120"/>
              <a:ext cx="2290493" cy="1863383"/>
              <a:chOff x="3406109" y="4509120"/>
              <a:chExt cx="2290493" cy="1863383"/>
            </a:xfrm>
          </p:grpSpPr>
          <p:pic>
            <p:nvPicPr>
              <p:cNvPr id="1028" name="Picture 4" descr="http://politikus.ru/uploads/posts/2016-06/1465053457_photo_2016-06-04_10-32-14.jp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247" t="32262" r="39704" b="31509"/>
              <a:stretch/>
            </p:blipFill>
            <p:spPr bwMode="auto">
              <a:xfrm>
                <a:off x="3406109" y="4509120"/>
                <a:ext cx="2290493" cy="18633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Прямоугольник 9"/>
              <p:cNvSpPr/>
              <p:nvPr/>
            </p:nvSpPr>
            <p:spPr>
              <a:xfrm>
                <a:off x="4054181" y="4941168"/>
                <a:ext cx="936104" cy="64807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grpSp>
          <p:nvGrpSpPr>
            <p:cNvPr id="13" name="Группа 12"/>
            <p:cNvGrpSpPr/>
            <p:nvPr/>
          </p:nvGrpSpPr>
          <p:grpSpPr>
            <a:xfrm>
              <a:off x="597797" y="4509120"/>
              <a:ext cx="2290493" cy="1863383"/>
              <a:chOff x="597797" y="4509120"/>
              <a:chExt cx="2290493" cy="1863383"/>
            </a:xfrm>
          </p:grpSpPr>
          <p:pic>
            <p:nvPicPr>
              <p:cNvPr id="1026" name="Picture 2" descr="http://carakoom.com/data/blogs/543/29651/image/2973240617.jp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39" t="7255" r="-1" b="17219"/>
              <a:stretch/>
            </p:blipFill>
            <p:spPr bwMode="auto">
              <a:xfrm>
                <a:off x="597797" y="4509120"/>
                <a:ext cx="2290493" cy="18633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" name="Прямоугольник 34"/>
              <p:cNvSpPr/>
              <p:nvPr/>
            </p:nvSpPr>
            <p:spPr>
              <a:xfrm>
                <a:off x="1173861" y="4941168"/>
                <a:ext cx="1116124" cy="936104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grpSp>
          <p:nvGrpSpPr>
            <p:cNvPr id="12" name="Группа 11"/>
            <p:cNvGrpSpPr/>
            <p:nvPr/>
          </p:nvGrpSpPr>
          <p:grpSpPr>
            <a:xfrm>
              <a:off x="6228184" y="4509120"/>
              <a:ext cx="2290493" cy="1863383"/>
              <a:chOff x="6228184" y="4509120"/>
              <a:chExt cx="2290493" cy="1863383"/>
            </a:xfrm>
          </p:grpSpPr>
          <p:pic>
            <p:nvPicPr>
              <p:cNvPr id="1030" name="Picture 6" descr="https://whoswhos.org/wp-content/uploads/2016/06/13495653_716080078495033_399464276460375659_o1-1024x682.jp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513" t="43324" r="43749" b="8135"/>
              <a:stretch/>
            </p:blipFill>
            <p:spPr bwMode="auto">
              <a:xfrm>
                <a:off x="6228184" y="4509120"/>
                <a:ext cx="2290493" cy="18633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Прямоугольник 35"/>
              <p:cNvSpPr/>
              <p:nvPr/>
            </p:nvSpPr>
            <p:spPr>
              <a:xfrm>
                <a:off x="6876256" y="5148367"/>
                <a:ext cx="756084" cy="800913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191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8256"/>
            <a:ext cx="9144000" cy="638944"/>
          </a:xfrm>
        </p:spPr>
        <p:txBody>
          <a:bodyPr/>
          <a:lstStyle/>
          <a:p>
            <a:r>
              <a:rPr lang="ru-RU" sz="2800" dirty="0" smtClean="0"/>
              <a:t>Цель работы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2028" y="908720"/>
            <a:ext cx="8712968" cy="1008112"/>
          </a:xfrm>
        </p:spPr>
        <p:txBody>
          <a:bodyPr/>
          <a:lstStyle/>
          <a:p>
            <a:pPr marL="0" indent="0" algn="just">
              <a:buNone/>
            </a:pPr>
            <a:r>
              <a:rPr lang="ru-RU" sz="2000" b="1" dirty="0" smtClean="0"/>
              <a:t>Цель: </a:t>
            </a:r>
            <a:r>
              <a:rPr lang="ru-RU" sz="2000" dirty="0"/>
              <a:t>р</a:t>
            </a:r>
            <a:r>
              <a:rPr lang="ru-RU" sz="2000" dirty="0" smtClean="0"/>
              <a:t>азработка и </a:t>
            </a:r>
            <a:r>
              <a:rPr lang="ru-RU" sz="2000" dirty="0" smtClean="0"/>
              <a:t>программная реализация </a:t>
            </a:r>
            <a:r>
              <a:rPr lang="ru-RU" sz="2000" dirty="0" smtClean="0"/>
              <a:t>метода, способного </a:t>
            </a:r>
            <a:r>
              <a:rPr lang="ru-RU" sz="2000" dirty="0"/>
              <a:t>решать задачу долгосрочного слежения, предполагающего наличие минимальной начальной информации. </a:t>
            </a:r>
            <a:endParaRPr lang="ru-RU" sz="2000" dirty="0" smtClean="0"/>
          </a:p>
          <a:p>
            <a:pPr marL="0" indent="0" algn="just"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5B0CD-1A21-4D6E-8B68-A7BE40C63E29}" type="slidenum">
              <a:rPr lang="ru-RU" altLang="ru-RU" smtClean="0"/>
              <a:pPr>
                <a:defRPr/>
              </a:pPr>
              <a:t>3</a:t>
            </a:fld>
            <a:r>
              <a:rPr lang="en-US" altLang="ru-RU" dirty="0" smtClean="0"/>
              <a:t>/1</a:t>
            </a:r>
            <a:r>
              <a:rPr lang="ru-RU" altLang="ru-RU" dirty="0" smtClean="0"/>
              <a:t>1</a:t>
            </a:r>
            <a:endParaRPr lang="ru-RU" alt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" name="Группа 4"/>
          <p:cNvGrpSpPr/>
          <p:nvPr/>
        </p:nvGrpSpPr>
        <p:grpSpPr>
          <a:xfrm>
            <a:off x="0" y="2276872"/>
            <a:ext cx="9144000" cy="648072"/>
            <a:chOff x="35496" y="2060848"/>
            <a:chExt cx="9145016" cy="648072"/>
          </a:xfrm>
        </p:grpSpPr>
        <p:sp>
          <p:nvSpPr>
            <p:cNvPr id="7" name="Заголовок 1"/>
            <p:cNvSpPr txBox="1">
              <a:spLocks/>
            </p:cNvSpPr>
            <p:nvPr/>
          </p:nvSpPr>
          <p:spPr bwMode="auto">
            <a:xfrm>
              <a:off x="36512" y="2060848"/>
              <a:ext cx="9144000" cy="638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ru-RU" sz="2800" dirty="0" smtClean="0"/>
                <a:t>Предлагаемый метод долгосрочного слежения</a:t>
              </a:r>
              <a:endParaRPr lang="ru-RU" sz="2800" dirty="0"/>
            </a:p>
          </p:txBody>
        </p:sp>
        <p:cxnSp>
          <p:nvCxnSpPr>
            <p:cNvPr id="8" name="Прямая соединительная линия 7"/>
            <p:cNvCxnSpPr/>
            <p:nvPr/>
          </p:nvCxnSpPr>
          <p:spPr>
            <a:xfrm>
              <a:off x="36512" y="2708920"/>
              <a:ext cx="9144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35496" y="2060848"/>
              <a:ext cx="9144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Группа 47"/>
          <p:cNvGrpSpPr/>
          <p:nvPr/>
        </p:nvGrpSpPr>
        <p:grpSpPr>
          <a:xfrm>
            <a:off x="971600" y="3212976"/>
            <a:ext cx="7200800" cy="3240360"/>
            <a:chOff x="971600" y="3284984"/>
            <a:chExt cx="7200800" cy="3240360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2771800" y="3284984"/>
              <a:ext cx="3600400" cy="50405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Метод долгосрочного слежения</a:t>
              </a:r>
              <a:endParaRPr lang="ru-RU" dirty="0"/>
            </a:p>
          </p:txBody>
        </p:sp>
        <p:grpSp>
          <p:nvGrpSpPr>
            <p:cNvPr id="17" name="Группа 16"/>
            <p:cNvGrpSpPr/>
            <p:nvPr/>
          </p:nvGrpSpPr>
          <p:grpSpPr>
            <a:xfrm>
              <a:off x="971600" y="4221088"/>
              <a:ext cx="3095836" cy="2304256"/>
              <a:chOff x="1475656" y="4149080"/>
              <a:chExt cx="3095836" cy="2304256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547664" y="4149080"/>
                <a:ext cx="3023828" cy="50405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Трекер</a:t>
                </a:r>
                <a:endParaRPr lang="ru-RU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475656" y="4699010"/>
                <a:ext cx="309583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ru-RU" dirty="0" smtClean="0">
                    <a:latin typeface="+mj-lt"/>
                  </a:rPr>
                  <a:t>Сегментация кадров 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ru-RU" dirty="0" smtClean="0">
                    <a:latin typeface="+mj-lt"/>
                  </a:rPr>
                  <a:t>Вычисление </a:t>
                </a:r>
                <a:r>
                  <a:rPr lang="ru-RU" dirty="0">
                    <a:latin typeface="+mj-lt"/>
                  </a:rPr>
                  <a:t>пространственных параметров объектов </a:t>
                </a:r>
                <a:endParaRPr lang="ru-RU" dirty="0" smtClean="0">
                  <a:latin typeface="+mj-lt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ru-RU" dirty="0">
                    <a:latin typeface="+mj-lt"/>
                  </a:rPr>
                  <a:t>О</a:t>
                </a:r>
                <a:r>
                  <a:rPr lang="ru-RU" dirty="0" smtClean="0">
                    <a:latin typeface="+mj-lt"/>
                  </a:rPr>
                  <a:t>тслеживание </a:t>
                </a:r>
                <a:r>
                  <a:rPr lang="ru-RU" dirty="0">
                    <a:latin typeface="+mj-lt"/>
                  </a:rPr>
                  <a:t>траекторий их движения</a:t>
                </a:r>
              </a:p>
            </p:txBody>
          </p:sp>
        </p:grpSp>
        <p:grpSp>
          <p:nvGrpSpPr>
            <p:cNvPr id="18" name="Группа 17"/>
            <p:cNvGrpSpPr/>
            <p:nvPr/>
          </p:nvGrpSpPr>
          <p:grpSpPr>
            <a:xfrm>
              <a:off x="5076564" y="4221088"/>
              <a:ext cx="3095836" cy="1473260"/>
              <a:chOff x="1475656" y="4149080"/>
              <a:chExt cx="3095836" cy="1473260"/>
            </a:xfrm>
          </p:grpSpPr>
          <p:sp>
            <p:nvSpPr>
              <p:cNvPr id="19" name="Прямоугольник 18"/>
              <p:cNvSpPr/>
              <p:nvPr/>
            </p:nvSpPr>
            <p:spPr>
              <a:xfrm>
                <a:off x="1547664" y="4149080"/>
                <a:ext cx="3023828" cy="50405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Детектор</a:t>
                </a:r>
                <a:endParaRPr lang="ru-RU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475656" y="4699010"/>
                <a:ext cx="309583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ru-RU" dirty="0">
                    <a:latin typeface="+mj-lt"/>
                    <a:cs typeface="Times New Roman" pitchFamily="18" charset="0"/>
                  </a:rPr>
                  <a:t>П</a:t>
                </a:r>
                <a:r>
                  <a:rPr lang="ru-RU" dirty="0" smtClean="0">
                    <a:latin typeface="+mj-lt"/>
                    <a:cs typeface="Times New Roman" pitchFamily="18" charset="0"/>
                  </a:rPr>
                  <a:t>оиск </a:t>
                </a:r>
                <a:r>
                  <a:rPr lang="ru-RU" dirty="0">
                    <a:latin typeface="+mj-lt"/>
                    <a:cs typeface="Times New Roman" pitchFamily="18" charset="0"/>
                  </a:rPr>
                  <a:t>отслеживаемого объекта в случае сбоя трекера</a:t>
                </a:r>
              </a:p>
            </p:txBody>
          </p:sp>
        </p:grpSp>
        <p:cxnSp>
          <p:nvCxnSpPr>
            <p:cNvPr id="45" name="Соединительная линия уступом 44"/>
            <p:cNvCxnSpPr>
              <a:stCxn id="11" idx="2"/>
              <a:endCxn id="12" idx="0"/>
            </p:cNvCxnSpPr>
            <p:nvPr/>
          </p:nvCxnSpPr>
          <p:spPr>
            <a:xfrm rot="5400000">
              <a:off x="3347737" y="2996825"/>
              <a:ext cx="432048" cy="2016478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Соединительная линия уступом 46"/>
            <p:cNvCxnSpPr>
              <a:stCxn id="11" idx="2"/>
              <a:endCxn id="19" idx="0"/>
            </p:cNvCxnSpPr>
            <p:nvPr/>
          </p:nvCxnSpPr>
          <p:spPr>
            <a:xfrm rot="16200000" flipH="1">
              <a:off x="5400219" y="2960821"/>
              <a:ext cx="432048" cy="2088486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191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8256"/>
            <a:ext cx="9144000" cy="638944"/>
          </a:xfrm>
        </p:spPr>
        <p:txBody>
          <a:bodyPr/>
          <a:lstStyle/>
          <a:p>
            <a:r>
              <a:rPr lang="ru-RU" sz="2800" dirty="0" smtClean="0"/>
              <a:t>Метод </a:t>
            </a:r>
            <a:r>
              <a:rPr lang="ru-RU" sz="2800" dirty="0"/>
              <a:t>трекинга на основе вычитания </a:t>
            </a:r>
            <a:r>
              <a:rPr lang="ru-RU" sz="2800" dirty="0" smtClean="0"/>
              <a:t>изображения фона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692697"/>
                <a:ext cx="8928992" cy="3744415"/>
              </a:xfrm>
            </p:spPr>
            <p:txBody>
              <a:bodyPr/>
              <a:lstStyle/>
              <a:p>
                <a:pPr marL="0" indent="0">
                  <a:spcAft>
                    <a:spcPts val="0"/>
                  </a:spcAft>
                  <a:buNone/>
                </a:pPr>
                <a:r>
                  <a:rPr lang="ru-RU" sz="1700" dirty="0" smtClean="0"/>
                  <a:t>Среднее фоновое изображение:</a:t>
                </a:r>
                <a:r>
                  <a:rPr lang="en-US" sz="1700" dirty="0" smtClean="0"/>
                  <a:t> </a:t>
                </a:r>
                <a:endParaRPr lang="ru-RU" sz="17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7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17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ru-RU" sz="17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ru-RU" sz="17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ru-RU" sz="17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sz="1700" i="1">
                              <a:latin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17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7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700" b="0" i="1" smtClean="0">
                                  <a:latin typeface="Cambria Math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ru-RU" sz="1700" i="1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ru-RU" sz="17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17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ru-RU" sz="1700" i="1">
                              <a:latin typeface="Cambria Math"/>
                            </a:rPr>
                            <m:t>𝑡</m:t>
                          </m:r>
                          <m:r>
                            <a:rPr lang="ru-RU" sz="17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ru-RU" sz="17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17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7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700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r>
                        <a:rPr lang="ru-RU" sz="1700" i="1" smtClean="0">
                          <a:latin typeface="Cambria Math"/>
                        </a:rPr>
                        <m:t>∙</m:t>
                      </m:r>
                      <m:r>
                        <a:rPr lang="ru-RU" sz="1700" i="1">
                          <a:latin typeface="Cambria Math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17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17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1700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ru-RU" sz="17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ru-RU" sz="170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700" dirty="0" smtClean="0"/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ru-RU" sz="1700" dirty="0" smtClean="0"/>
                  <a:t>Изображение </a:t>
                </a:r>
                <a:r>
                  <a:rPr lang="ru-RU" sz="1700" dirty="0"/>
                  <a:t>средних абсолютных </a:t>
                </a:r>
                <a:r>
                  <a:rPr lang="ru-RU" sz="1700" dirty="0" smtClean="0"/>
                  <a:t>отклонений:</a:t>
                </a:r>
                <a:endParaRPr lang="en-US" sz="1700" dirty="0" smtClean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7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1700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ru-RU" sz="17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ru-RU" sz="17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ru-RU" sz="17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sz="1700" i="1">
                              <a:latin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17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7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700" b="0" i="1" smtClean="0">
                                  <a:latin typeface="Cambria Math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ru-RU" sz="1700" i="1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ru-RU" sz="17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1700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ru-RU" sz="1700" i="1">
                              <a:latin typeface="Cambria Math"/>
                            </a:rPr>
                            <m:t>𝑡</m:t>
                          </m:r>
                          <m:r>
                            <a:rPr lang="ru-RU" sz="17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ru-RU" sz="17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17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7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700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r>
                        <a:rPr lang="ru-RU" sz="1700" i="1">
                          <a:latin typeface="Cambria Math"/>
                        </a:rPr>
                        <m:t>∙</m:t>
                      </m:r>
                      <m:r>
                        <a:rPr lang="ru-RU" sz="1700" i="1">
                          <a:latin typeface="Cambria Math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1700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sz="17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17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700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ru-RU" sz="17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ru-RU" sz="17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17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700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ru-RU" sz="17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ru-RU" sz="1700" dirty="0" smtClean="0"/>
              </a:p>
              <a:p>
                <a:pPr marL="0" indent="0">
                  <a:spcBef>
                    <a:spcPts val="12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sz="1700" i="1">
                          <a:latin typeface="Cambria Math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17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7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7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7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70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70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170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170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1700" i="1" smtClean="0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ru-RU" sz="17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17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sz="1700" i="1">
                              <a:latin typeface="Cambria Math"/>
                            </a:rPr>
                            <m:t> </m:t>
                          </m:r>
                          <m:eqArr>
                            <m:eqArrPr>
                              <m:ctrlPr>
                                <a:rPr lang="ru-RU" sz="17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17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 b="0" i="1" smtClean="0">
                                      <a:latin typeface="Cambria Math"/>
                                    </a:rPr>
                                    <m:t>                                 </m:t>
                                  </m:r>
                                  <m:r>
                                    <a:rPr lang="en-US" sz="1700" b="0" i="1" smtClean="0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1700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170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17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7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170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700" b="0" i="1" smtClean="0">
                                  <a:latin typeface="Cambria Math"/>
                                </a:rPr>
                                <m:t>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17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7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7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17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ru-RU" sz="17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7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ru-RU" sz="17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700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ru-RU" sz="1700" i="1">
                                      <a:latin typeface="Cambria Math"/>
                                    </a:rPr>
                                    <m:t>)−</m:t>
                                  </m:r>
                                  <m:sSub>
                                    <m:sSubPr>
                                      <m:ctrlPr>
                                        <a:rPr lang="ru-RU" sz="17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700" i="1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17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ru-RU" sz="1700" i="1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ru-RU" sz="17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ru-RU" sz="17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ru-RU" sz="17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ru-RU" sz="1700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ru-RU" sz="17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sz="1700" b="0" i="1" smtClean="0">
                                  <a:latin typeface="Cambria Math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ru-RU" sz="17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7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17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1700" i="1" smtClean="0">
                                  <a:latin typeface="Cambria Math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ru-RU" sz="17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700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700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ru-RU" sz="1700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ru-RU" sz="17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ru-RU" sz="17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ru-RU" sz="17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ru-RU" sz="17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ru-RU" sz="1700" i="1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sz="17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700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ru-RU" sz="1700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1700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1700" b="0" i="0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7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17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700" i="1">
                                  <a:latin typeface="Cambria Math"/>
                                </a:rPr>
                                <m:t>𝑦</m:t>
                              </m:r>
                              <m:r>
                                <m:rPr>
                                  <m:nor/>
                                </m:rPr>
                                <a:rPr lang="en-US" sz="1700" b="0" i="0" smtClean="0">
                                  <a:latin typeface="Cambria Math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17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ru-RU" sz="1700" b="0" smtClean="0">
                                  <a:latin typeface="Cambria Math"/>
                                </a:rPr>
                                <m:t>или</m:t>
                              </m:r>
                              <m:r>
                                <a:rPr lang="en-US" sz="1700" b="0" i="0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ru-RU" sz="17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700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ru-RU" sz="1700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1700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1700" b="0" i="0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7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17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700" i="1">
                                  <a:latin typeface="Cambria Math"/>
                                </a:rPr>
                                <m:t>𝑦</m:t>
                              </m:r>
                              <m:r>
                                <m:rPr>
                                  <m:nor/>
                                </m:rPr>
                                <a:rPr lang="en-US" sz="1700" b="0" i="0" smtClean="0">
                                  <a:latin typeface="Cambria Math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ru-RU" sz="1700" b="0" i="0" smtClean="0">
                                  <a:latin typeface="Cambria Math"/>
                                </a:rPr>
                                <m:t>,         в</m:t>
                              </m:r>
                              <m:r>
                                <m:rPr>
                                  <m:nor/>
                                </m:rPr>
                                <a:rPr lang="ru-RU" sz="1700"/>
                                <m:t> противном случае </m:t>
                              </m:r>
                              <m:r>
                                <m:rPr>
                                  <m:nor/>
                                </m:rPr>
                                <a:rPr lang="ru-RU" sz="1700" b="0" i="0" smtClean="0"/>
                                <m:t>    </m:t>
                              </m:r>
                              <m:r>
                                <m:rPr>
                                  <m:nor/>
                                </m:rPr>
                                <a:rPr lang="en-US" sz="1700" b="0" i="0" smtClean="0"/>
                                <m:t>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ru-RU" sz="1700" b="0" i="0" smtClean="0"/>
                                <m:t>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700" dirty="0" smtClean="0"/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r>
                  <a:rPr lang="ru-RU" sz="1700" dirty="0"/>
                  <a:t>Бинарное изображение:</a:t>
                </a:r>
                <a:endParaRPr lang="en-US" sz="1700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7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700" i="1">
                              <a:latin typeface="Cambria Math"/>
                            </a:rPr>
                            <m:t>𝐵𝐼𝑁</m:t>
                          </m:r>
                        </m:e>
                        <m:sub>
                          <m:r>
                            <a:rPr lang="ru-RU" sz="17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ru-RU" sz="17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sz="1700" i="1">
                              <a:latin typeface="Cambria Math"/>
                            </a:rPr>
                            <m:t>𝑥</m:t>
                          </m:r>
                          <m:r>
                            <a:rPr lang="ru-RU" sz="1700" i="1">
                              <a:latin typeface="Cambria Math"/>
                            </a:rPr>
                            <m:t>,</m:t>
                          </m:r>
                          <m:r>
                            <a:rPr lang="ru-RU" sz="17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ru-RU" sz="17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17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700" b="0" i="1" smtClean="0">
                              <a:latin typeface="Cambria Math"/>
                            </a:rPr>
                            <m:t> </m:t>
                          </m:r>
                          <m:eqArr>
                            <m:eqArrPr>
                              <m:ctrlPr>
                                <a:rPr lang="ru-RU" sz="1700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ru-RU" sz="1700" i="1">
                                  <a:latin typeface="Cambria Math"/>
                                </a:rPr>
                                <m:t>0,  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17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7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7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1700" i="1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sz="17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1700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ru-RU" sz="17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ru-RU" sz="17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ru-RU" sz="17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17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700" i="1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ru-RU" sz="1700" i="1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sz="17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1700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ru-RU" sz="17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ru-RU" sz="17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1700" i="1">
                                  <a:latin typeface="Cambria Math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ru-RU" sz="17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7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1700" i="1">
                                  <a:latin typeface="Cambria Math"/>
                                </a:rPr>
                                <m:t> ∙</m:t>
                              </m:r>
                              <m:sSub>
                                <m:sSubPr>
                                  <m:ctrlPr>
                                    <a:rPr lang="ru-RU" sz="17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700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ru-RU" sz="17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17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ru-RU" sz="17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ru-RU" sz="17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ru-RU" sz="17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e>
                              <m:r>
                                <a:rPr lang="ru-RU" sz="1700" i="1">
                                  <a:latin typeface="Cambria Math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ru-RU" sz="1700" b="0" i="0" smtClean="0">
                                  <a:latin typeface="Cambria Math"/>
                                </a:rPr>
                                <m:t>,         </m:t>
                              </m:r>
                              <m:r>
                                <m:rPr>
                                  <m:nor/>
                                </m:rPr>
                                <a:rPr lang="ru-RU" sz="1700">
                                  <a:latin typeface="Cambria Math"/>
                                </a:rPr>
                                <m:t>в</m:t>
                              </m:r>
                              <m:r>
                                <m:rPr>
                                  <m:nor/>
                                </m:rPr>
                                <a:rPr lang="ru-RU" sz="1700" smtClean="0"/>
                                <m:t> противном случае</m:t>
                              </m:r>
                              <m:r>
                                <m:rPr>
                                  <m:nor/>
                                </m:rPr>
                                <a:rPr lang="ru-RU" sz="1700" b="0" i="0" smtClean="0"/>
                                <m:t>                           </m:t>
                              </m:r>
                            </m:e>
                          </m:eqArr>
                        </m:e>
                      </m:d>
                      <m:r>
                        <a:rPr lang="en-US" sz="1700" b="0" i="1" smtClean="0">
                          <a:latin typeface="Cambria Math"/>
                        </a:rPr>
                        <m:t>,  </m:t>
                      </m:r>
                      <m:sSub>
                        <m:sSubPr>
                          <m:ctrlPr>
                            <a:rPr lang="ru-RU" sz="17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17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ru-RU" sz="17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ru-RU" sz="1700" i="1">
                          <a:latin typeface="Cambria Math"/>
                        </a:rPr>
                        <m:t>&gt;</m:t>
                      </m:r>
                      <m:sSub>
                        <m:sSubPr>
                          <m:ctrlPr>
                            <a:rPr lang="ru-RU" sz="17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17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ru-RU" sz="17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sz="1700" i="1">
                          <a:latin typeface="Cambria Math"/>
                        </a:rPr>
                        <m:t>≥1</m:t>
                      </m:r>
                    </m:oMath>
                  </m:oMathPara>
                </a14:m>
                <a:endParaRPr lang="ru-RU" sz="1700" dirty="0"/>
              </a:p>
              <a:p>
                <a:pPr marL="0" indent="0">
                  <a:spcAft>
                    <a:spcPts val="1200"/>
                  </a:spcAft>
                  <a:buNone/>
                </a:pPr>
                <a:endParaRPr lang="en-US" sz="1800" dirty="0" smtClean="0"/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endParaRPr lang="ru-RU" sz="1800" dirty="0" smtClean="0"/>
              </a:p>
              <a:p>
                <a:pPr marL="0" indent="0">
                  <a:buNone/>
                </a:pPr>
                <a:endParaRPr lang="ru-RU" sz="18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692697"/>
                <a:ext cx="8928992" cy="3744415"/>
              </a:xfrm>
              <a:blipFill rotWithShape="1">
                <a:blip r:embed="rId2"/>
                <a:stretch>
                  <a:fillRect l="-478" t="-4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5B0CD-1A21-4D6E-8B68-A7BE40C63E29}" type="slidenum">
              <a:rPr lang="ru-RU" altLang="ru-RU" smtClean="0"/>
              <a:pPr>
                <a:defRPr/>
              </a:pPr>
              <a:t>4</a:t>
            </a:fld>
            <a:r>
              <a:rPr lang="en-US" altLang="ru-RU" dirty="0" smtClean="0"/>
              <a:t>/1</a:t>
            </a:r>
            <a:r>
              <a:rPr lang="ru-RU" altLang="ru-RU" dirty="0" smtClean="0"/>
              <a:t>1</a:t>
            </a:r>
            <a:endParaRPr lang="ru-RU" alt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8" name="Группа 27"/>
          <p:cNvGrpSpPr/>
          <p:nvPr/>
        </p:nvGrpSpPr>
        <p:grpSpPr>
          <a:xfrm>
            <a:off x="251520" y="4442756"/>
            <a:ext cx="8581427" cy="2082588"/>
            <a:chOff x="251520" y="4715399"/>
            <a:chExt cx="8581427" cy="2082588"/>
          </a:xfrm>
        </p:grpSpPr>
        <p:grpSp>
          <p:nvGrpSpPr>
            <p:cNvPr id="19" name="Группа 18"/>
            <p:cNvGrpSpPr/>
            <p:nvPr/>
          </p:nvGrpSpPr>
          <p:grpSpPr>
            <a:xfrm>
              <a:off x="251520" y="4715399"/>
              <a:ext cx="2100940" cy="2082588"/>
              <a:chOff x="539552" y="4715399"/>
              <a:chExt cx="2100940" cy="2082588"/>
            </a:xfrm>
          </p:grpSpPr>
          <p:pic>
            <p:nvPicPr>
              <p:cNvPr id="5" name="Picture 8" descr="C:\Users\Vlad\Desktop\ВУЗ\4 курс\8 семестр\Диплом\cv2\ВКР\tracker\test2\current_frame.jp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57" t="28750" r="43281" b="39376"/>
              <a:stretch/>
            </p:blipFill>
            <p:spPr bwMode="auto">
              <a:xfrm>
                <a:off x="539552" y="4715399"/>
                <a:ext cx="2100940" cy="17281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121970" y="6444044"/>
                    <a:ext cx="936104" cy="3539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7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7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7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ru-RU" sz="1700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1970" y="6444044"/>
                    <a:ext cx="936104" cy="353943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Группа 20"/>
            <p:cNvGrpSpPr/>
            <p:nvPr/>
          </p:nvGrpSpPr>
          <p:grpSpPr>
            <a:xfrm>
              <a:off x="2411760" y="4715399"/>
              <a:ext cx="2100707" cy="2082588"/>
              <a:chOff x="3319787" y="4715399"/>
              <a:chExt cx="2100707" cy="2082588"/>
            </a:xfrm>
          </p:grpSpPr>
          <p:pic>
            <p:nvPicPr>
              <p:cNvPr id="6" name="Picture 9" descr="C:\Users\Vlad\Desktop\ВУЗ\4 курс\8 семестр\Диплом\cv2\ВКР\tracker\test2\average_backgroung.jpg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546" t="29446" r="43096" b="38354"/>
              <a:stretch/>
            </p:blipFill>
            <p:spPr bwMode="auto">
              <a:xfrm>
                <a:off x="3319787" y="4715399"/>
                <a:ext cx="2100707" cy="1728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3902088" y="6444044"/>
                    <a:ext cx="936104" cy="3539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7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700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7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ru-RU" sz="1700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02088" y="6444044"/>
                    <a:ext cx="936104" cy="353943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" name="Группа 21"/>
            <p:cNvGrpSpPr/>
            <p:nvPr/>
          </p:nvGrpSpPr>
          <p:grpSpPr>
            <a:xfrm>
              <a:off x="4572000" y="4715399"/>
              <a:ext cx="2100707" cy="2082588"/>
              <a:chOff x="6128099" y="4715399"/>
              <a:chExt cx="2100707" cy="2082588"/>
            </a:xfrm>
          </p:grpSpPr>
          <p:pic>
            <p:nvPicPr>
              <p:cNvPr id="7" name="Picture 10" descr="C:\Users\Vlad\Desktop\ВУЗ\4 курс\8 семестр\Диплом\cv2\ВКР\tracker\test2\deviation_image.jpg"/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268" t="28350" r="43669" b="39774"/>
              <a:stretch/>
            </p:blipFill>
            <p:spPr bwMode="auto">
              <a:xfrm>
                <a:off x="6128099" y="4715399"/>
                <a:ext cx="2100707" cy="172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710400" y="6444044"/>
                    <a:ext cx="936104" cy="3539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7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700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7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ru-RU" sz="1700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10400" y="6444044"/>
                    <a:ext cx="936104" cy="353943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Группа 26"/>
            <p:cNvGrpSpPr/>
            <p:nvPr/>
          </p:nvGrpSpPr>
          <p:grpSpPr>
            <a:xfrm>
              <a:off x="6732240" y="4716044"/>
              <a:ext cx="2100707" cy="2081943"/>
              <a:chOff x="6732240" y="4716044"/>
              <a:chExt cx="2100707" cy="2081943"/>
            </a:xfrm>
          </p:grpSpPr>
          <p:grpSp>
            <p:nvGrpSpPr>
              <p:cNvPr id="23" name="Группа 22"/>
              <p:cNvGrpSpPr/>
              <p:nvPr/>
            </p:nvGrpSpPr>
            <p:grpSpPr>
              <a:xfrm>
                <a:off x="6732240" y="4716044"/>
                <a:ext cx="2100707" cy="1728000"/>
                <a:chOff x="1648429" y="4041151"/>
                <a:chExt cx="2100707" cy="1728000"/>
              </a:xfrm>
            </p:grpSpPr>
            <p:pic>
              <p:nvPicPr>
                <p:cNvPr id="24" name="Picture 11" descr="C:\Users\Vlad\Desktop\ВУЗ\4 курс\8 семестр\Диплом\cv2\ВКР\tracker\test2\moving_target.jpg"/>
                <p:cNvPicPr>
                  <a:picLocks noChangeAspect="1" noChangeArrowheads="1"/>
                </p:cNvPicPr>
                <p:nvPr/>
              </p:nvPicPr>
              <p:blipFill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268" t="29149" r="43669" b="38976"/>
                <a:stretch/>
              </p:blipFill>
              <p:spPr bwMode="auto">
                <a:xfrm>
                  <a:off x="1648429" y="4041151"/>
                  <a:ext cx="2100707" cy="1728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5" name="Прямоугольник 24"/>
                <p:cNvSpPr/>
                <p:nvPr/>
              </p:nvSpPr>
              <p:spPr>
                <a:xfrm rot="1391441">
                  <a:off x="2175322" y="5147241"/>
                  <a:ext cx="504056" cy="207103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7314541" y="6444044"/>
                    <a:ext cx="936104" cy="3539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7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700" b="0" i="1" smtClean="0">
                                  <a:latin typeface="Cambria Math"/>
                                </a:rPr>
                                <m:t>𝐵𝐼𝑁</m:t>
                              </m:r>
                            </m:e>
                            <m:sub>
                              <m:r>
                                <a:rPr lang="en-US" sz="17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ru-RU" sz="1700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4541" y="6444044"/>
                    <a:ext cx="936104" cy="353943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6051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5B0CD-1A21-4D6E-8B68-A7BE40C63E29}" type="slidenum">
              <a:rPr lang="ru-RU" altLang="ru-RU" smtClean="0"/>
              <a:pPr>
                <a:defRPr/>
              </a:pPr>
              <a:t>5</a:t>
            </a:fld>
            <a:r>
              <a:rPr lang="en-US" altLang="ru-RU" dirty="0" smtClean="0"/>
              <a:t>/1</a:t>
            </a:r>
            <a:r>
              <a:rPr lang="ru-RU" altLang="ru-RU" dirty="0" smtClean="0"/>
              <a:t>1</a:t>
            </a:r>
            <a:endParaRPr lang="ru-RU" alt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420688" y="-99392"/>
            <a:ext cx="82296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ru-RU" sz="2800" dirty="0" smtClean="0"/>
              <a:t>Компенсация движений камеры</a:t>
            </a:r>
            <a:endParaRPr lang="ru-RU" sz="2800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-36512" y="620688"/>
            <a:ext cx="92170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822503" y="764704"/>
            <a:ext cx="2116257" cy="17771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Объект 2"/>
          <p:cNvSpPr txBox="1">
            <a:spLocks/>
          </p:cNvSpPr>
          <p:nvPr/>
        </p:nvSpPr>
        <p:spPr bwMode="auto">
          <a:xfrm>
            <a:off x="3491880" y="2564904"/>
            <a:ext cx="2459164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charset="0"/>
              <a:buNone/>
            </a:pPr>
            <a:r>
              <a:rPr lang="ru-RU" sz="1800" dirty="0" smtClean="0"/>
              <a:t>Изменение положений опорных элементов при движении камеры</a:t>
            </a:r>
          </a:p>
        </p:txBody>
      </p:sp>
      <p:grpSp>
        <p:nvGrpSpPr>
          <p:cNvPr id="20" name="Группа 19"/>
          <p:cNvGrpSpPr/>
          <p:nvPr/>
        </p:nvGrpSpPr>
        <p:grpSpPr>
          <a:xfrm>
            <a:off x="179512" y="4581128"/>
            <a:ext cx="4320480" cy="1982260"/>
            <a:chOff x="-2069428" y="4611745"/>
            <a:chExt cx="4320480" cy="1982260"/>
          </a:xfrm>
        </p:grpSpPr>
        <p:pic>
          <p:nvPicPr>
            <p:cNvPr id="6152" name="Picture 8" descr="C:\Users\Vlad\Desktop\ВУЗ\4 курс\8 семестр\Диплом\cv2\ВКР\tracker\Новая папка\average_background1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113" y="4625815"/>
              <a:ext cx="2100939" cy="15757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5" name="Picture 11" descr="C:\Users\Vlad\Desktop\ВУЗ\4 курс\8 семестр\Диплом\cv2\ВКР\tracker\Новая папка\average_background2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069428" y="4611745"/>
              <a:ext cx="2119698" cy="1589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-381778" y="6240062"/>
                  <a:ext cx="936104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ru-RU" sz="17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81778" y="6240062"/>
                  <a:ext cx="936104" cy="353943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Группа 16"/>
          <p:cNvGrpSpPr/>
          <p:nvPr/>
        </p:nvGrpSpPr>
        <p:grpSpPr>
          <a:xfrm>
            <a:off x="4572000" y="4581128"/>
            <a:ext cx="4374387" cy="1968191"/>
            <a:chOff x="2780521" y="4625816"/>
            <a:chExt cx="4374387" cy="1968191"/>
          </a:xfrm>
        </p:grpSpPr>
        <p:pic>
          <p:nvPicPr>
            <p:cNvPr id="6157" name="Picture 13" descr="C:\Users\Vlad\Desktop\ВУЗ\4 курс\8 семестр\Диплом\cv2\ВКР\tracker\Новая папка\moving_target2.jpg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88" t="31127" r="55337" b="30023"/>
            <a:stretch/>
          </p:blipFill>
          <p:spPr bwMode="auto">
            <a:xfrm>
              <a:off x="2780521" y="4625817"/>
              <a:ext cx="2144590" cy="15870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8" name="Picture 14" descr="C:\Users\Vlad\Desktop\ВУЗ\4 курс\8 семестр\Диплом\cv2\ВКР\tracker\Новая папка\moving_target1.jpg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0" t="30837" r="55336" b="30313"/>
            <a:stretch/>
          </p:blipFill>
          <p:spPr bwMode="auto">
            <a:xfrm>
              <a:off x="5025615" y="4625816"/>
              <a:ext cx="2129293" cy="15757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4565071" y="6240064"/>
                  <a:ext cx="936104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latin typeface="Cambria Math"/>
                              </a:rPr>
                              <m:t>𝐵𝐼𝑁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ru-RU" sz="17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5071" y="6240064"/>
                  <a:ext cx="936104" cy="353943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Объект 2"/>
          <p:cNvSpPr txBox="1">
            <a:spLocks/>
          </p:cNvSpPr>
          <p:nvPr/>
        </p:nvSpPr>
        <p:spPr bwMode="auto">
          <a:xfrm>
            <a:off x="1043608" y="4149080"/>
            <a:ext cx="4824536" cy="39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ru-RU" sz="2000" dirty="0" smtClean="0"/>
              <a:t>Результат компенсации движений камеры</a:t>
            </a:r>
          </a:p>
        </p:txBody>
      </p:sp>
      <p:sp>
        <p:nvSpPr>
          <p:cNvPr id="37" name="Объект 2"/>
          <p:cNvSpPr txBox="1">
            <a:spLocks/>
          </p:cNvSpPr>
          <p:nvPr/>
        </p:nvSpPr>
        <p:spPr bwMode="auto">
          <a:xfrm>
            <a:off x="107504" y="836712"/>
            <a:ext cx="6048672" cy="1654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800" dirty="0" smtClean="0"/>
              <a:t>Опорные элементы – угловые особые точки, найденные детектором Харриса.</a:t>
            </a:r>
          </a:p>
          <a:p>
            <a:pPr algn="just"/>
            <a:r>
              <a:rPr lang="ru-RU" sz="1800" dirty="0" smtClean="0"/>
              <a:t>Оценка смещений опорных элементов осуществлялась с помощью вычисления оптического потока методом Лукаса-Канаде.</a:t>
            </a:r>
          </a:p>
          <a:p>
            <a:pPr marL="0" indent="0">
              <a:buFont typeface="Arial" charset="0"/>
              <a:buNone/>
            </a:pPr>
            <a:endParaRPr lang="ru-RU" sz="1800" dirty="0" smtClean="0"/>
          </a:p>
        </p:txBody>
      </p:sp>
      <p:sp>
        <p:nvSpPr>
          <p:cNvPr id="11" name="Развернутая стрелка 10"/>
          <p:cNvSpPr/>
          <p:nvPr/>
        </p:nvSpPr>
        <p:spPr>
          <a:xfrm rot="5400000" flipV="1">
            <a:off x="5598114" y="2726922"/>
            <a:ext cx="1548172" cy="720080"/>
          </a:xfrm>
          <a:prstGeom prst="uturnArrow">
            <a:avLst>
              <a:gd name="adj1" fmla="val 30076"/>
              <a:gd name="adj2" fmla="val 25000"/>
              <a:gd name="adj3" fmla="val 30416"/>
              <a:gd name="adj4" fmla="val 43750"/>
              <a:gd name="adj5" fmla="val 10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2050" name="Picture 2" descr="C:\Users\Vlad\Desktop\ВУЗ\4 курс\8 семестр\Диплом\cv2\ВКР\images\current_frame1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" t="4715" r="51406" b="41349"/>
          <a:stretch/>
        </p:blipFill>
        <p:spPr bwMode="auto">
          <a:xfrm>
            <a:off x="6822503" y="764704"/>
            <a:ext cx="2123884" cy="177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Группа 1"/>
          <p:cNvGrpSpPr/>
          <p:nvPr/>
        </p:nvGrpSpPr>
        <p:grpSpPr>
          <a:xfrm>
            <a:off x="6817092" y="2650114"/>
            <a:ext cx="2121667" cy="1786998"/>
            <a:chOff x="6817092" y="2650114"/>
            <a:chExt cx="2121667" cy="1786998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6817094" y="2650114"/>
              <a:ext cx="2121665" cy="178699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2051" name="Picture 3" descr="C:\Users\Vlad\Desktop\ВУЗ\4 курс\8 семестр\Диплом\cv2\ВКР\images\current_frame2.png"/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2" t="4405" r="51476" b="41362"/>
            <a:stretch/>
          </p:blipFill>
          <p:spPr bwMode="auto">
            <a:xfrm>
              <a:off x="6817092" y="2650114"/>
              <a:ext cx="2121667" cy="1786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1945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792088"/>
          </a:xfrm>
        </p:spPr>
        <p:txBody>
          <a:bodyPr/>
          <a:lstStyle/>
          <a:p>
            <a:r>
              <a:rPr lang="ru-RU" sz="2800" dirty="0" smtClean="0"/>
              <a:t>Использование порога </a:t>
            </a:r>
            <a:r>
              <a:rPr lang="ru-RU" sz="2800" dirty="0"/>
              <a:t>фоновой </a:t>
            </a:r>
            <a:r>
              <a:rPr lang="ru-RU" sz="2800" dirty="0" smtClean="0"/>
              <a:t>части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2564904"/>
            <a:ext cx="5616624" cy="720080"/>
          </a:xfrm>
        </p:spPr>
        <p:txBody>
          <a:bodyPr/>
          <a:lstStyle/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5B0CD-1A21-4D6E-8B68-A7BE40C63E29}" type="slidenum">
              <a:rPr lang="ru-RU" altLang="ru-RU" smtClean="0"/>
              <a:pPr>
                <a:defRPr/>
              </a:pPr>
              <a:t>6</a:t>
            </a:fld>
            <a:r>
              <a:rPr lang="en-US" altLang="ru-RU" dirty="0" smtClean="0"/>
              <a:t>/1</a:t>
            </a:r>
            <a:r>
              <a:rPr lang="ru-RU" altLang="ru-RU" dirty="0" smtClean="0"/>
              <a:t>1</a:t>
            </a:r>
            <a:endParaRPr lang="ru-RU" alt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8" name="Группа 17"/>
          <p:cNvGrpSpPr/>
          <p:nvPr/>
        </p:nvGrpSpPr>
        <p:grpSpPr>
          <a:xfrm>
            <a:off x="6549351" y="1202849"/>
            <a:ext cx="2163126" cy="1866111"/>
            <a:chOff x="896706" y="4572028"/>
            <a:chExt cx="2163126" cy="1866111"/>
          </a:xfrm>
        </p:grpSpPr>
        <p:pic>
          <p:nvPicPr>
            <p:cNvPr id="13" name="Рисунок 12" descr="C:\Users\Vlad\Desktop\ВУЗ\4 курс\8 семестр\Диплом\cv2\ВКР\detector\current_deviation_image.jpg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41" t="22321" r="39015" b="38839"/>
            <a:stretch/>
          </p:blipFill>
          <p:spPr bwMode="auto">
            <a:xfrm>
              <a:off x="896706" y="4572028"/>
              <a:ext cx="2163126" cy="1584176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1445989" y="6084196"/>
                  <a:ext cx="1073766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7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US" sz="17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sz="17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7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sz="1700" b="0" i="1" smtClean="0"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lang="ru-RU" sz="1700" dirty="0"/>
                </a:p>
              </p:txBody>
            </p:sp>
          </mc:Choice>
          <mc:Fallback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5989" y="6084196"/>
                  <a:ext cx="1073766" cy="35394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1206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Группа 31"/>
          <p:cNvGrpSpPr/>
          <p:nvPr/>
        </p:nvGrpSpPr>
        <p:grpSpPr>
          <a:xfrm>
            <a:off x="6181492" y="3137966"/>
            <a:ext cx="2663735" cy="1875210"/>
            <a:chOff x="6228745" y="2420888"/>
            <a:chExt cx="2663735" cy="1875210"/>
          </a:xfrm>
        </p:grpSpPr>
        <p:sp>
          <p:nvSpPr>
            <p:cNvPr id="30" name="Прямоугольник 29"/>
            <p:cNvSpPr/>
            <p:nvPr/>
          </p:nvSpPr>
          <p:spPr>
            <a:xfrm>
              <a:off x="6613104" y="2492896"/>
              <a:ext cx="1127248" cy="14715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7156800" y="2852936"/>
              <a:ext cx="1591962" cy="11224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1" name="Группа 30"/>
            <p:cNvGrpSpPr/>
            <p:nvPr/>
          </p:nvGrpSpPr>
          <p:grpSpPr>
            <a:xfrm>
              <a:off x="6228745" y="2420888"/>
              <a:ext cx="2663735" cy="1875210"/>
              <a:chOff x="6228745" y="2996952"/>
              <a:chExt cx="2663735" cy="1875210"/>
            </a:xfrm>
          </p:grpSpPr>
          <p:pic>
            <p:nvPicPr>
              <p:cNvPr id="1028" name="Picture 4" descr="C:\Users\Vlad\Desktop\ВУЗ\4 курс\8 семестр\Диплом\cv2\ВКР\images\Рисунок1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224" y="3062863"/>
                <a:ext cx="2160538" cy="14747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7" name="Группа 46"/>
              <p:cNvGrpSpPr/>
              <p:nvPr/>
            </p:nvGrpSpPr>
            <p:grpSpPr>
              <a:xfrm>
                <a:off x="6228745" y="2996952"/>
                <a:ext cx="2663735" cy="1875210"/>
                <a:chOff x="2411763" y="4572027"/>
                <a:chExt cx="2663735" cy="1875210"/>
              </a:xfrm>
            </p:grpSpPr>
            <p:grpSp>
              <p:nvGrpSpPr>
                <p:cNvPr id="38" name="Группа 37"/>
                <p:cNvGrpSpPr/>
                <p:nvPr/>
              </p:nvGrpSpPr>
              <p:grpSpPr>
                <a:xfrm>
                  <a:off x="2411763" y="4572027"/>
                  <a:ext cx="2663735" cy="1875210"/>
                  <a:chOff x="2411763" y="4572027"/>
                  <a:chExt cx="2663735" cy="1875210"/>
                </a:xfrm>
              </p:grpSpPr>
              <p:grpSp>
                <p:nvGrpSpPr>
                  <p:cNvPr id="17" name="Группа 16"/>
                  <p:cNvGrpSpPr/>
                  <p:nvPr/>
                </p:nvGrpSpPr>
                <p:grpSpPr>
                  <a:xfrm>
                    <a:off x="2411763" y="4572027"/>
                    <a:ext cx="2520017" cy="1544277"/>
                    <a:chOff x="3521533" y="2584893"/>
                    <a:chExt cx="2520017" cy="1544277"/>
                  </a:xfrm>
                </p:grpSpPr>
                <p:sp>
                  <p:nvSpPr>
                    <p:cNvPr id="14" name="Прямоугольник 13"/>
                    <p:cNvSpPr/>
                    <p:nvPr/>
                  </p:nvSpPr>
                  <p:spPr>
                    <a:xfrm>
                      <a:off x="3521533" y="2585480"/>
                      <a:ext cx="73159" cy="593568"/>
                    </a:xfrm>
                    <a:prstGeom prst="rect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sp>
                  <p:nvSpPr>
                    <p:cNvPr id="16" name="Прямоугольник 15"/>
                    <p:cNvSpPr/>
                    <p:nvPr/>
                  </p:nvSpPr>
                  <p:spPr>
                    <a:xfrm>
                      <a:off x="3891793" y="2584893"/>
                      <a:ext cx="2149757" cy="1544277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5" name="TextBox 34"/>
                      <p:cNvSpPr txBox="1"/>
                      <p:nvPr/>
                    </p:nvSpPr>
                    <p:spPr>
                      <a:xfrm>
                        <a:off x="2627784" y="6066684"/>
                        <a:ext cx="2447714" cy="3805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ru-RU" sz="1700" dirty="0" smtClean="0">
                            <a:latin typeface="+mj-lt"/>
                          </a:rPr>
                          <a:t>Гистограмма</a:t>
                        </a:r>
                        <a:r>
                          <a:rPr lang="en-US" sz="1700" dirty="0" smtClean="0">
                            <a:latin typeface="+mj-lt"/>
                          </a:rPr>
                          <a:t>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700" i="1">
                                    <a:latin typeface="+mj-lt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latin typeface="+mj-lt"/>
                                  </a:rPr>
                                  <m:t>|</m:t>
                                </m:r>
                                <m:r>
                                  <a:rPr lang="en-US" sz="1700" i="1">
                                    <a:latin typeface="+mj-lt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+mj-lt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700" i="1">
                                <a:latin typeface="+mj-lt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700" i="1">
                                    <a:latin typeface="+mj-lt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latin typeface="+mj-lt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+mj-lt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700" i="1">
                                <a:latin typeface="+mj-lt"/>
                              </a:rPr>
                              <m:t>|</m:t>
                            </m:r>
                          </m:oMath>
                        </a14:m>
                        <a:endParaRPr lang="ru-RU" sz="1700" dirty="0">
                          <a:latin typeface="+mj-lt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5" name="TextBox 3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27784" y="6066684"/>
                        <a:ext cx="2447714" cy="380553"/>
                      </a:xfrm>
                      <a:prstGeom prst="rect">
                        <a:avLst/>
                      </a:prstGeom>
                      <a:blipFill rotWithShape="1">
                        <a:blip r:embed="rId5"/>
                        <a:stretch>
                          <a:fillRect t="-3226" b="-161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ru-R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45" name="Скругленная соединительная линия 44"/>
                <p:cNvCxnSpPr/>
                <p:nvPr/>
              </p:nvCxnSpPr>
              <p:spPr>
                <a:xfrm rot="5400000">
                  <a:off x="3185018" y="5500827"/>
                  <a:ext cx="734689" cy="288031"/>
                </a:xfrm>
                <a:prstGeom prst="curvedConnector3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6" name="TextBox 45"/>
                    <p:cNvSpPr txBox="1"/>
                    <p:nvPr/>
                  </p:nvSpPr>
                  <p:spPr>
                    <a:xfrm>
                      <a:off x="3419314" y="4922775"/>
                      <a:ext cx="576064" cy="3539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ru-RU" sz="1700" b="1" i="1" smtClean="0">
                                <a:latin typeface="Cambria Math"/>
                              </a:rPr>
                              <m:t>𝝎</m:t>
                            </m:r>
                          </m:oMath>
                        </m:oMathPara>
                      </a14:m>
                      <a:endParaRPr lang="ru-RU" sz="1700" b="1" dirty="0"/>
                    </a:p>
                  </p:txBody>
                </p:sp>
              </mc:Choice>
              <mc:Fallback>
                <p:sp>
                  <p:nvSpPr>
                    <p:cNvPr id="46" name="TextBox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19314" y="4922775"/>
                      <a:ext cx="576064" cy="353943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19" name="Группа 18"/>
          <p:cNvGrpSpPr/>
          <p:nvPr/>
        </p:nvGrpSpPr>
        <p:grpSpPr>
          <a:xfrm>
            <a:off x="329410" y="980728"/>
            <a:ext cx="5898774" cy="5673243"/>
            <a:chOff x="473426" y="980728"/>
            <a:chExt cx="5898774" cy="5673243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545433" y="4077072"/>
              <a:ext cx="5676869" cy="2576899"/>
              <a:chOff x="257401" y="4005064"/>
              <a:chExt cx="5676869" cy="2576899"/>
            </a:xfrm>
          </p:grpSpPr>
          <p:grpSp>
            <p:nvGrpSpPr>
              <p:cNvPr id="39" name="Группа 38"/>
              <p:cNvGrpSpPr/>
              <p:nvPr/>
            </p:nvGrpSpPr>
            <p:grpSpPr>
              <a:xfrm>
                <a:off x="257401" y="4427820"/>
                <a:ext cx="2442391" cy="2154143"/>
                <a:chOff x="4205133" y="4571383"/>
                <a:chExt cx="2442391" cy="2154143"/>
              </a:xfrm>
            </p:grpSpPr>
            <p:pic>
              <p:nvPicPr>
                <p:cNvPr id="8" name="Рисунок 7" descr="C:\Users\Vlad\Desktop\ВУЗ\4 курс\8 семестр\Диплом\cv2\ВКР\detector\moving_target2.jpg"/>
                <p:cNvPicPr/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0460" t="22320" r="39770" b="38840"/>
                <a:stretch/>
              </p:blipFill>
              <p:spPr bwMode="auto">
                <a:xfrm>
                  <a:off x="4205133" y="4571383"/>
                  <a:ext cx="2442391" cy="180679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6" name="TextBox 35"/>
                    <p:cNvSpPr txBox="1"/>
                    <p:nvPr/>
                  </p:nvSpPr>
                  <p:spPr>
                    <a:xfrm>
                      <a:off x="4997221" y="6371583"/>
                      <a:ext cx="936104" cy="3539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7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700" b="0" i="1" smtClean="0">
                                    <a:latin typeface="Cambria Math"/>
                                  </a:rPr>
                                  <m:t>𝐵𝐼𝑁</m:t>
                                </m:r>
                              </m:e>
                              <m:sub>
                                <m:r>
                                  <a:rPr lang="en-US" sz="1700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ru-RU" sz="1700" dirty="0"/>
                    </a:p>
                  </p:txBody>
                </p:sp>
              </mc:Choice>
              <mc:Fallback>
                <p:sp>
                  <p:nvSpPr>
                    <p:cNvPr id="36" name="TextBox 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7221" y="6371583"/>
                      <a:ext cx="936104" cy="353943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0" name="Группа 39"/>
              <p:cNvGrpSpPr/>
              <p:nvPr/>
            </p:nvGrpSpPr>
            <p:grpSpPr>
              <a:xfrm>
                <a:off x="3491879" y="4427821"/>
                <a:ext cx="2442391" cy="2149448"/>
                <a:chOff x="7249558" y="4572619"/>
                <a:chExt cx="2730353" cy="2402514"/>
              </a:xfrm>
            </p:grpSpPr>
            <p:grpSp>
              <p:nvGrpSpPr>
                <p:cNvPr id="12" name="Группа 11"/>
                <p:cNvGrpSpPr/>
                <p:nvPr/>
              </p:nvGrpSpPr>
              <p:grpSpPr>
                <a:xfrm>
                  <a:off x="7249558" y="4572619"/>
                  <a:ext cx="2730353" cy="2019519"/>
                  <a:chOff x="2590934" y="2771291"/>
                  <a:chExt cx="1540113" cy="1139153"/>
                </a:xfrm>
              </p:grpSpPr>
              <p:sp>
                <p:nvSpPr>
                  <p:cNvPr id="5" name="Прямоугольник 4"/>
                  <p:cNvSpPr/>
                  <p:nvPr/>
                </p:nvSpPr>
                <p:spPr>
                  <a:xfrm rot="1023694">
                    <a:off x="2725644" y="3384318"/>
                    <a:ext cx="216024" cy="72008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pic>
                <p:nvPicPr>
                  <p:cNvPr id="10" name="Рисунок 9" descr="C:\Users\Vlad\Desktop\ВУЗ\4 курс\8 семестр\Диплом\cv2\ВКР\detector\moving_target.jpg"/>
                  <p:cNvPicPr/>
                  <p:nvPr/>
                </p:nvPicPr>
                <p:blipFill rotWithShape="1"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1190" t="22321" r="39039" b="38839"/>
                  <a:stretch/>
                </p:blipFill>
                <p:spPr bwMode="auto">
                  <a:xfrm>
                    <a:off x="2590934" y="2771291"/>
                    <a:ext cx="1540113" cy="113915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7" name="TextBox 36"/>
                    <p:cNvSpPr txBox="1"/>
                    <p:nvPr/>
                  </p:nvSpPr>
                  <p:spPr>
                    <a:xfrm>
                      <a:off x="8245397" y="6570703"/>
                      <a:ext cx="936104" cy="4044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ru-RU" sz="17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ru-RU" sz="1700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700" i="1">
                                        <a:latin typeface="Cambria Math"/>
                                      </a:rPr>
                                      <m:t>𝐵𝐼𝑁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700" i="1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ru-RU" sz="1700" dirty="0"/>
                    </a:p>
                  </p:txBody>
                </p:sp>
              </mc:Choice>
              <mc:Fallback>
                <p:sp>
                  <p:nvSpPr>
                    <p:cNvPr id="37" name="TextBox 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45397" y="6570703"/>
                      <a:ext cx="936104" cy="404430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 r="-197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8" name="Объект 2"/>
              <p:cNvSpPr txBox="1">
                <a:spLocks/>
              </p:cNvSpPr>
              <p:nvPr/>
            </p:nvSpPr>
            <p:spPr bwMode="auto">
              <a:xfrm>
                <a:off x="395536" y="4005064"/>
                <a:ext cx="5400600" cy="392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ru-RU" sz="2000" dirty="0" smtClean="0"/>
                  <a:t>Результат </a:t>
                </a:r>
                <a:r>
                  <a:rPr lang="ru-RU" sz="2000" dirty="0" smtClean="0"/>
                  <a:t>и</a:t>
                </a:r>
                <a:r>
                  <a:rPr lang="ru-RU" sz="2000" dirty="0" smtClean="0"/>
                  <a:t>спользования </a:t>
                </a:r>
                <a:r>
                  <a:rPr lang="ru-RU" sz="2000" dirty="0"/>
                  <a:t>порога фоновой части</a:t>
                </a:r>
                <a:endParaRPr lang="ru-RU" sz="2000" dirty="0" smtClean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Объект 2"/>
                <p:cNvSpPr txBox="1">
                  <a:spLocks/>
                </p:cNvSpPr>
                <p:nvPr/>
              </p:nvSpPr>
              <p:spPr bwMode="auto">
                <a:xfrm>
                  <a:off x="473426" y="980728"/>
                  <a:ext cx="5898774" cy="22449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just">
                    <a:buNone/>
                  </a:pPr>
                  <a:r>
                    <a:rPr lang="ru-RU" sz="1800" b="1" dirty="0" smtClean="0"/>
                    <a:t>Предположение</a:t>
                  </a:r>
                  <a:r>
                    <a:rPr lang="ru-RU" sz="1800" dirty="0" smtClean="0"/>
                    <a:t>: изображение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|</m:t>
                          </m:r>
                          <m:r>
                            <a:rPr lang="en-US" sz="18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|</m:t>
                      </m:r>
                    </m:oMath>
                  </a14:m>
                  <a:r>
                    <a:rPr lang="ru-RU" sz="1800" dirty="0" smtClean="0"/>
                    <a:t> </a:t>
                  </a:r>
                  <a:r>
                    <a:rPr lang="ru-RU" sz="1800" dirty="0"/>
                    <a:t>содержит два относительно однородных по яркости класса точек, принадлежащих объекту и фону соответственно.</a:t>
                  </a:r>
                  <a:r>
                    <a:rPr lang="ru-RU" sz="1800" dirty="0" smtClean="0"/>
                    <a:t> </a:t>
                  </a:r>
                </a:p>
                <a:p>
                  <a:pPr marL="0" indent="0" algn="just">
                    <a:buNone/>
                  </a:pPr>
                  <a:endParaRPr lang="en-US" sz="1800" dirty="0" smtClean="0"/>
                </a:p>
                <a:p>
                  <a:pPr marL="0" indent="0" algn="just">
                    <a:buNone/>
                  </a:pPr>
                  <a:endParaRPr lang="ru-RU" sz="1800" dirty="0" smtClean="0"/>
                </a:p>
                <a:p>
                  <a:pPr marL="0" indent="0" algn="just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800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ru-RU" sz="18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𝐵𝐼𝑁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(</m:t>
                        </m:r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  <m:r>
                          <a:rPr lang="en-US" sz="1800" i="1">
                            <a:latin typeface="Cambria Math"/>
                          </a:rPr>
                          <m:t>,</m:t>
                        </m:r>
                        <m:r>
                          <a:rPr lang="en-US" sz="1800" i="1">
                            <a:latin typeface="Cambria Math"/>
                          </a:rPr>
                          <m:t>𝑦</m:t>
                        </m:r>
                        <m:r>
                          <a:rPr lang="en-US" sz="1800" i="1">
                            <a:latin typeface="Cambria Math"/>
                          </a:rPr>
                          <m:t>)=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ru-RU" sz="1800" i="1"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ru-RU" sz="1800" i="1">
                                    <a:latin typeface="Cambria Math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ru-RU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800" i="1">
                                        <a:latin typeface="Cambria Math"/>
                                      </a:rPr>
                                      <m:t>𝐵𝐼𝑁</m:t>
                                    </m:r>
                                  </m:e>
                                  <m:sub>
                                    <m:r>
                                      <a:rPr lang="ru-RU" sz="1800" i="1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ru-RU" sz="18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8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ru-RU" sz="18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ru-RU" sz="18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ru-RU" sz="18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latin typeface="Cambria Math"/>
                                  </a:rPr>
                                  <m:t> 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ru-RU" sz="18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1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ru-RU" sz="18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ru-RU" sz="18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  <m:r>
                                          <a:rPr lang="ru-RU" sz="1800" i="1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ru-RU" sz="18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  <m:r>
                                      <a:rPr lang="ru-RU" sz="1800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ru-RU" sz="1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800" i="1">
                                            <a:latin typeface="Cambria Math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ru-RU" sz="1800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ru-RU" sz="18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ru-RU" sz="18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  <m:r>
                                          <a:rPr lang="ru-RU" sz="1800" i="1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ru-RU" sz="18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ru-RU" sz="1800" i="1">
                                    <a:latin typeface="Cambria Math"/>
                                  </a:rPr>
                                  <m:t>≥</m:t>
                                </m:r>
                                <m:r>
                                  <a:rPr lang="ru-RU" sz="1800" i="1">
                                    <a:latin typeface="Cambria Math"/>
                                  </a:rPr>
                                  <m:t>𝜔</m:t>
                                </m:r>
                              </m:e>
                              <m:e>
                                <m:r>
                                  <a:rPr lang="ru-RU" sz="18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1800" i="1">
                                    <a:latin typeface="Cambria Math"/>
                                  </a:rPr>
                                  <m:t>                 </m:t>
                                </m:r>
                                <m:r>
                                  <a:rPr lang="ru-RU" sz="1800" i="1">
                                    <a:latin typeface="Cambria Math"/>
                                  </a:rPr>
                                  <m:t>0,</m:t>
                                </m:r>
                                <m:r>
                                  <a:rPr lang="en-US" sz="1800" i="1">
                                    <a:latin typeface="Cambria Math"/>
                                  </a:rPr>
                                  <m:t>  </m:t>
                                </m:r>
                                <m:r>
                                  <a:rPr lang="ru-RU" sz="1800" i="1">
                                    <a:latin typeface="Cambria Math"/>
                                  </a:rPr>
                                  <m:t>в противном случае</m:t>
                                </m:r>
                                <m:r>
                                  <a:rPr lang="en-US" sz="1800" i="1">
                                    <a:latin typeface="Cambria Math"/>
                                  </a:rPr>
                                  <m:t>     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ru-RU" sz="1800" dirty="0"/>
                </a:p>
                <a:p>
                  <a:pPr marL="0" indent="0">
                    <a:buFont typeface="Arial" charset="0"/>
                    <a:buNone/>
                  </a:pPr>
                  <a:endParaRPr lang="ru-RU" sz="1800" dirty="0" smtClean="0"/>
                </a:p>
                <a:p>
                  <a:pPr marL="0" indent="0">
                    <a:buFont typeface="Arial" charset="0"/>
                    <a:buNone/>
                  </a:pPr>
                  <a:endParaRPr lang="ru-RU" sz="1800" dirty="0"/>
                </a:p>
              </p:txBody>
            </p:sp>
          </mc:Choice>
          <mc:Fallback>
            <p:sp>
              <p:nvSpPr>
                <p:cNvPr id="29" name="Объект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3426" y="980728"/>
                  <a:ext cx="5898774" cy="2244948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826" t="-1359" r="-93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0632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8256"/>
            <a:ext cx="9144000" cy="638944"/>
          </a:xfrm>
        </p:spPr>
        <p:txBody>
          <a:bodyPr/>
          <a:lstStyle/>
          <a:p>
            <a:r>
              <a:rPr lang="ru-RU" sz="2800" dirty="0"/>
              <a:t>Классификатор на основе случайного леса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5B0CD-1A21-4D6E-8B68-A7BE40C63E29}" type="slidenum">
              <a:rPr lang="ru-RU" altLang="ru-RU" smtClean="0"/>
              <a:pPr>
                <a:defRPr/>
              </a:pPr>
              <a:t>7</a:t>
            </a:fld>
            <a:r>
              <a:rPr lang="en-US" altLang="ru-RU" dirty="0" smtClean="0"/>
              <a:t>/1</a:t>
            </a:r>
            <a:r>
              <a:rPr lang="ru-RU" altLang="ru-RU" dirty="0" smtClean="0"/>
              <a:t>1</a:t>
            </a:r>
            <a:endParaRPr lang="ru-RU" alt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91" name="Прямая со стрелкой 7190"/>
          <p:cNvCxnSpPr>
            <a:endCxn id="13" idx="0"/>
          </p:cNvCxnSpPr>
          <p:nvPr/>
        </p:nvCxnSpPr>
        <p:spPr>
          <a:xfrm>
            <a:off x="4814421" y="951688"/>
            <a:ext cx="0" cy="6051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89" name="Прямая со стрелкой 7188"/>
          <p:cNvCxnSpPr>
            <a:endCxn id="34" idx="0"/>
          </p:cNvCxnSpPr>
          <p:nvPr/>
        </p:nvCxnSpPr>
        <p:spPr>
          <a:xfrm>
            <a:off x="7622733" y="951688"/>
            <a:ext cx="0" cy="62483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8" name="Группа 117"/>
          <p:cNvGrpSpPr/>
          <p:nvPr/>
        </p:nvGrpSpPr>
        <p:grpSpPr>
          <a:xfrm>
            <a:off x="179512" y="836712"/>
            <a:ext cx="8856984" cy="4680520"/>
            <a:chOff x="179512" y="836712"/>
            <a:chExt cx="8856984" cy="468052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Прямоугольник 81"/>
                <p:cNvSpPr/>
                <p:nvPr/>
              </p:nvSpPr>
              <p:spPr>
                <a:xfrm>
                  <a:off x="179512" y="4211099"/>
                  <a:ext cx="3240360" cy="94609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indent="0">
                    <a:buNone/>
                  </a:pPr>
                  <a:r>
                    <a:rPr lang="ru-RU" dirty="0" smtClean="0">
                      <a:latin typeface="+mj-lt"/>
                    </a:rPr>
                    <a:t>Каждое дерево ансамбля обучается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𝐾</m:t>
                      </m:r>
                      <m:r>
                        <a:rPr lang="ru-RU" i="1">
                          <a:latin typeface="Cambria Math"/>
                        </a:rPr>
                        <m:t>~</m:t>
                      </m:r>
                      <m:r>
                        <a:rPr lang="ru-RU" i="1">
                          <a:latin typeface="Cambria Math"/>
                        </a:rPr>
                        <m:t>𝑃𝑜𝑖𝑠𝑠𝑜𝑛</m:t>
                      </m:r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a14:m>
                  <a:r>
                    <a:rPr lang="en-US" dirty="0" smtClean="0">
                      <a:latin typeface="+mj-lt"/>
                    </a:rPr>
                    <a:t> </a:t>
                  </a:r>
                  <a:r>
                    <a:rPr lang="ru-RU" dirty="0" smtClean="0">
                      <a:latin typeface="+mj-lt"/>
                    </a:rPr>
                    <a:t>раз на каждом примере из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</m:sSubSup>
                    </m:oMath>
                  </a14:m>
                  <a:r>
                    <a:rPr lang="en-US" dirty="0" smtClean="0">
                      <a:latin typeface="+mj-lt"/>
                    </a:rPr>
                    <a:t>.</a:t>
                  </a:r>
                  <a:r>
                    <a:rPr lang="ru-RU" dirty="0" smtClean="0">
                      <a:latin typeface="+mj-lt"/>
                    </a:rPr>
                    <a:t> </a:t>
                  </a:r>
                  <a:endParaRPr lang="ru-RU" dirty="0">
                    <a:latin typeface="+mj-lt"/>
                  </a:endParaRPr>
                </a:p>
              </p:txBody>
            </p:sp>
          </mc:Choice>
          <mc:Fallback>
            <p:sp>
              <p:nvSpPr>
                <p:cNvPr id="82" name="Прямоугольник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512" y="4211099"/>
                  <a:ext cx="3240360" cy="946093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504" t="-3226" b="-709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Группа 6"/>
            <p:cNvGrpSpPr/>
            <p:nvPr/>
          </p:nvGrpSpPr>
          <p:grpSpPr>
            <a:xfrm>
              <a:off x="251520" y="836712"/>
              <a:ext cx="8784976" cy="4680520"/>
              <a:chOff x="251520" y="1628800"/>
              <a:chExt cx="8784976" cy="468052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1043608" y="4086928"/>
                    <a:ext cx="72008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>
              <p:sp>
                <p:nvSpPr>
                  <p:cNvPr id="83" name="TextBox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3608" y="4086928"/>
                    <a:ext cx="720080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" name="Группа 5"/>
              <p:cNvGrpSpPr/>
              <p:nvPr/>
            </p:nvGrpSpPr>
            <p:grpSpPr>
              <a:xfrm>
                <a:off x="251520" y="1628800"/>
                <a:ext cx="8784976" cy="4680520"/>
                <a:chOff x="251520" y="1628800"/>
                <a:chExt cx="8784976" cy="4680520"/>
              </a:xfrm>
            </p:grpSpPr>
            <p:grpSp>
              <p:nvGrpSpPr>
                <p:cNvPr id="80" name="Группа 79"/>
                <p:cNvGrpSpPr/>
                <p:nvPr/>
              </p:nvGrpSpPr>
              <p:grpSpPr>
                <a:xfrm>
                  <a:off x="3964139" y="4365104"/>
                  <a:ext cx="4346254" cy="1800200"/>
                  <a:chOff x="4036147" y="3429000"/>
                  <a:chExt cx="4346254" cy="1800200"/>
                </a:xfrm>
              </p:grpSpPr>
              <p:grpSp>
                <p:nvGrpSpPr>
                  <p:cNvPr id="76" name="Группа 75"/>
                  <p:cNvGrpSpPr/>
                  <p:nvPr/>
                </p:nvGrpSpPr>
                <p:grpSpPr>
                  <a:xfrm>
                    <a:off x="4036147" y="3429000"/>
                    <a:ext cx="1537942" cy="1800200"/>
                    <a:chOff x="4036147" y="3429000"/>
                    <a:chExt cx="1537942" cy="1800200"/>
                  </a:xfrm>
                </p:grpSpPr>
                <p:grpSp>
                  <p:nvGrpSpPr>
                    <p:cNvPr id="121" name="Группа 120"/>
                    <p:cNvGrpSpPr/>
                    <p:nvPr/>
                  </p:nvGrpSpPr>
                  <p:grpSpPr>
                    <a:xfrm>
                      <a:off x="4139952" y="3964803"/>
                      <a:ext cx="1434137" cy="1264397"/>
                      <a:chOff x="1037623" y="1835532"/>
                      <a:chExt cx="1318097" cy="1161420"/>
                    </a:xfrm>
                  </p:grpSpPr>
                  <p:cxnSp>
                    <p:nvCxnSpPr>
                      <p:cNvPr id="122" name="Прямая со стрелкой 121"/>
                      <p:cNvCxnSpPr>
                        <a:stCxn id="128" idx="3"/>
                        <a:endCxn id="129" idx="7"/>
                      </p:cNvCxnSpPr>
                      <p:nvPr/>
                    </p:nvCxnSpPr>
                    <p:spPr>
                      <a:xfrm flipH="1">
                        <a:off x="1473581" y="1927726"/>
                        <a:ext cx="221140" cy="190209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3" name="Группа 122"/>
                      <p:cNvGrpSpPr/>
                      <p:nvPr/>
                    </p:nvGrpSpPr>
                    <p:grpSpPr>
                      <a:xfrm>
                        <a:off x="1037623" y="1835532"/>
                        <a:ext cx="1318097" cy="1161420"/>
                        <a:chOff x="1115616" y="1547500"/>
                        <a:chExt cx="1476164" cy="1161420"/>
                      </a:xfrm>
                    </p:grpSpPr>
                    <p:sp>
                      <p:nvSpPr>
                        <p:cNvPr id="124" name="Овал 123"/>
                        <p:cNvSpPr/>
                        <p:nvPr/>
                      </p:nvSpPr>
                      <p:spPr>
                        <a:xfrm>
                          <a:off x="1259632" y="2168860"/>
                          <a:ext cx="108012" cy="108012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 dirty="0"/>
                        </a:p>
                      </p:txBody>
                    </p:sp>
                    <p:grpSp>
                      <p:nvGrpSpPr>
                        <p:cNvPr id="125" name="Группа 124"/>
                        <p:cNvGrpSpPr/>
                        <p:nvPr/>
                      </p:nvGrpSpPr>
                      <p:grpSpPr>
                        <a:xfrm>
                          <a:off x="1115616" y="1547500"/>
                          <a:ext cx="1476164" cy="1161420"/>
                          <a:chOff x="1115616" y="1556792"/>
                          <a:chExt cx="1476164" cy="1161420"/>
                        </a:xfrm>
                      </p:grpSpPr>
                      <p:sp>
                        <p:nvSpPr>
                          <p:cNvPr id="126" name="Овал 125"/>
                          <p:cNvSpPr/>
                          <p:nvPr/>
                        </p:nvSpPr>
                        <p:spPr>
                          <a:xfrm>
                            <a:off x="2231740" y="1808820"/>
                            <a:ext cx="108012" cy="108012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 dirty="0"/>
                          </a:p>
                        </p:txBody>
                      </p:sp>
                      <p:grpSp>
                        <p:nvGrpSpPr>
                          <p:cNvPr id="127" name="Группа 126"/>
                          <p:cNvGrpSpPr/>
                          <p:nvPr/>
                        </p:nvGrpSpPr>
                        <p:grpSpPr>
                          <a:xfrm>
                            <a:off x="1115616" y="1556792"/>
                            <a:ext cx="1476164" cy="1161420"/>
                            <a:chOff x="1115616" y="1556792"/>
                            <a:chExt cx="1476164" cy="1161420"/>
                          </a:xfrm>
                        </p:grpSpPr>
                        <p:sp>
                          <p:nvSpPr>
                            <p:cNvPr id="128" name="Овал 127"/>
                            <p:cNvSpPr/>
                            <p:nvPr/>
                          </p:nvSpPr>
                          <p:spPr>
                            <a:xfrm>
                              <a:off x="1835696" y="1556792"/>
                              <a:ext cx="108012" cy="108012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129" name="Овал 128"/>
                            <p:cNvSpPr/>
                            <p:nvPr/>
                          </p:nvSpPr>
                          <p:spPr>
                            <a:xfrm>
                              <a:off x="1511660" y="1823377"/>
                              <a:ext cx="108012" cy="108012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130" name="Овал 129"/>
                            <p:cNvSpPr/>
                            <p:nvPr/>
                          </p:nvSpPr>
                          <p:spPr>
                            <a:xfrm>
                              <a:off x="1706245" y="2168860"/>
                              <a:ext cx="108012" cy="108012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131" name="Овал 130"/>
                            <p:cNvSpPr/>
                            <p:nvPr/>
                          </p:nvSpPr>
                          <p:spPr>
                            <a:xfrm>
                              <a:off x="2051720" y="2168860"/>
                              <a:ext cx="108012" cy="108012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132" name="Овал 131"/>
                            <p:cNvSpPr/>
                            <p:nvPr/>
                          </p:nvSpPr>
                          <p:spPr>
                            <a:xfrm>
                              <a:off x="2483768" y="2171950"/>
                              <a:ext cx="108012" cy="108012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ru-RU" dirty="0"/>
                            </a:p>
                          </p:txBody>
                        </p:sp>
                        <p:cxnSp>
                          <p:nvCxnSpPr>
                            <p:cNvPr id="133" name="Прямая со стрелкой 132"/>
                            <p:cNvCxnSpPr>
                              <a:stCxn id="128" idx="5"/>
                              <a:endCxn id="126" idx="1"/>
                            </p:cNvCxnSpPr>
                            <p:nvPr/>
                          </p:nvCxnSpPr>
                          <p:spPr>
                            <a:xfrm>
                              <a:off x="1927890" y="1648986"/>
                              <a:ext cx="319668" cy="175652"/>
                            </a:xfrm>
                            <a:prstGeom prst="straightConnector1">
                              <a:avLst/>
                            </a:prstGeom>
                            <a:ln>
                              <a:tailEnd type="arrow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34" name="Прямая со стрелкой 133"/>
                            <p:cNvCxnSpPr>
                              <a:stCxn id="126" idx="5"/>
                              <a:endCxn id="132" idx="0"/>
                            </p:cNvCxnSpPr>
                            <p:nvPr/>
                          </p:nvCxnSpPr>
                          <p:spPr>
                            <a:xfrm>
                              <a:off x="2323934" y="1901014"/>
                              <a:ext cx="213840" cy="270936"/>
                            </a:xfrm>
                            <a:prstGeom prst="straightConnector1">
                              <a:avLst/>
                            </a:prstGeom>
                            <a:ln>
                              <a:tailEnd type="arrow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35" name="Прямая со стрелкой 134"/>
                            <p:cNvCxnSpPr>
                              <a:stCxn id="126" idx="3"/>
                              <a:endCxn id="131" idx="0"/>
                            </p:cNvCxnSpPr>
                            <p:nvPr/>
                          </p:nvCxnSpPr>
                          <p:spPr>
                            <a:xfrm flipH="1">
                              <a:off x="2105726" y="1901014"/>
                              <a:ext cx="141832" cy="267846"/>
                            </a:xfrm>
                            <a:prstGeom prst="straightConnector1">
                              <a:avLst/>
                            </a:prstGeom>
                            <a:ln>
                              <a:tailEnd type="arrow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36" name="Прямая со стрелкой 135"/>
                            <p:cNvCxnSpPr>
                              <a:stCxn id="129" idx="3"/>
                              <a:endCxn id="124" idx="0"/>
                            </p:cNvCxnSpPr>
                            <p:nvPr/>
                          </p:nvCxnSpPr>
                          <p:spPr>
                            <a:xfrm flipH="1">
                              <a:off x="1313638" y="1915571"/>
                              <a:ext cx="213840" cy="253289"/>
                            </a:xfrm>
                            <a:prstGeom prst="straightConnector1">
                              <a:avLst/>
                            </a:prstGeom>
                            <a:ln>
                              <a:tailEnd type="arrow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37" name="Прямая со стрелкой 136"/>
                            <p:cNvCxnSpPr>
                              <a:stCxn id="129" idx="5"/>
                              <a:endCxn id="130" idx="0"/>
                            </p:cNvCxnSpPr>
                            <p:nvPr/>
                          </p:nvCxnSpPr>
                          <p:spPr>
                            <a:xfrm>
                              <a:off x="1603854" y="1915571"/>
                              <a:ext cx="156397" cy="253289"/>
                            </a:xfrm>
                            <a:prstGeom prst="straightConnector1">
                              <a:avLst/>
                            </a:prstGeom>
                            <a:ln>
                              <a:tailEnd type="arrow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38" name="Прямая со стрелкой 137"/>
                            <p:cNvCxnSpPr>
                              <a:stCxn id="124" idx="3"/>
                            </p:cNvCxnSpPr>
                            <p:nvPr/>
                          </p:nvCxnSpPr>
                          <p:spPr>
                            <a:xfrm flipH="1">
                              <a:off x="1115616" y="2261054"/>
                              <a:ext cx="159834" cy="303850"/>
                            </a:xfrm>
                            <a:prstGeom prst="straightConnector1">
                              <a:avLst/>
                            </a:prstGeom>
                            <a:ln>
                              <a:tailEnd type="arrow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39" name="Прямая со стрелкой 138"/>
                            <p:cNvCxnSpPr>
                              <a:stCxn id="124" idx="5"/>
                            </p:cNvCxnSpPr>
                            <p:nvPr/>
                          </p:nvCxnSpPr>
                          <p:spPr>
                            <a:xfrm>
                              <a:off x="1351826" y="2261054"/>
                              <a:ext cx="159834" cy="303850"/>
                            </a:xfrm>
                            <a:prstGeom prst="straightConnector1">
                              <a:avLst/>
                            </a:prstGeom>
                            <a:ln>
                              <a:tailEnd type="arrow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40" name="Прямая со стрелкой 139"/>
                            <p:cNvCxnSpPr>
                              <a:stCxn id="131" idx="3"/>
                            </p:cNvCxnSpPr>
                            <p:nvPr/>
                          </p:nvCxnSpPr>
                          <p:spPr>
                            <a:xfrm flipH="1">
                              <a:off x="1943708" y="2261054"/>
                              <a:ext cx="123830" cy="303850"/>
                            </a:xfrm>
                            <a:prstGeom prst="straightConnector1">
                              <a:avLst/>
                            </a:prstGeom>
                            <a:ln>
                              <a:tailEnd type="arrow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41" name="Прямая со стрелкой 140"/>
                            <p:cNvCxnSpPr>
                              <a:stCxn id="131" idx="5"/>
                            </p:cNvCxnSpPr>
                            <p:nvPr/>
                          </p:nvCxnSpPr>
                          <p:spPr>
                            <a:xfrm>
                              <a:off x="2143914" y="2261054"/>
                              <a:ext cx="141832" cy="303850"/>
                            </a:xfrm>
                            <a:prstGeom prst="straightConnector1">
                              <a:avLst/>
                            </a:prstGeom>
                            <a:ln>
                              <a:tailEnd type="arrow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mc:AlternateContent xmlns:mc="http://schemas.openxmlformats.org/markup-compatibility/2006" xmlns:a14="http://schemas.microsoft.com/office/drawing/2010/main">
                          <mc:Choice Requires="a14">
                            <p:sp>
                              <p:nvSpPr>
                                <p:cNvPr id="142" name="TextBox 141"/>
                                <p:cNvSpPr txBox="1"/>
                                <p:nvPr/>
                              </p:nvSpPr>
                              <p:spPr>
                                <a:xfrm>
                                  <a:off x="1122319" y="2348880"/>
                                  <a:ext cx="270030" cy="36933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/>
                                  <a14:m>
                                    <m:oMathPara xmlns:m="http://schemas.openxmlformats.org/officeDocument/2006/math">
                                      <m:oMathParaPr>
                                        <m:jc m:val="centerGroup"/>
                                      </m:oMathParaPr>
                                      <m:oMath xmlns:m="http://schemas.openxmlformats.org/officeDocument/2006/math">
                                        <m:r>
                                          <a:rPr lang="ru-RU" b="0" i="1" smtClean="0">
                                            <a:latin typeface="Cambria Math"/>
                                          </a:rPr>
                                          <m:t>…</m:t>
                                        </m:r>
                                      </m:oMath>
                                    </m:oMathPara>
                                  </a14:m>
                                  <a:endParaRPr lang="ru-RU" dirty="0"/>
                                </a:p>
                              </p:txBody>
                            </p:sp>
                          </mc:Choice>
                          <mc:Fallback xmlns="">
                            <p:sp>
                              <p:nvSpPr>
                                <p:cNvPr id="123" name="TextBox 122"/>
                                <p:cNvSpPr txBox="1">
                                  <a:spLocks noRot="1" noChangeAspect="1" noMove="1" noResize="1" noEditPoints="1" noAdjustHandles="1" noChangeArrowheads="1" noChangeShapeType="1" noTextEdit="1"/>
                                </p:cNvSpPr>
                                <p:nvPr/>
                              </p:nvSpPr>
                              <p:spPr>
                                <a:xfrm>
                                  <a:off x="1122319" y="2348880"/>
                                  <a:ext cx="270030" cy="369332"/>
                                </a:xfrm>
                                <a:prstGeom prst="rect">
                                  <a:avLst/>
                                </a:prstGeom>
                                <a:blipFill rotWithShape="1">
                                  <a:blip r:embed="rId4"/>
                                  <a:stretch>
                                    <a:fillRect r="-34286"/>
                                  </a:stretch>
                                </a:blipFill>
                              </p:spPr>
                              <p:txBody>
                                <a:bodyPr/>
                                <a:lstStyle/>
                                <a:p>
                                  <a:r>
                                    <a:rPr lang="ru-RU">
                                      <a:noFill/>
                                    </a:rPr>
                                    <a:t> </a:t>
                                  </a:r>
                                </a:p>
                              </p:txBody>
                            </p:sp>
                          </mc:Fallback>
                        </mc:AlternateContent>
                        <mc:AlternateContent xmlns:mc="http://schemas.openxmlformats.org/markup-compatibility/2006" xmlns:a14="http://schemas.microsoft.com/office/drawing/2010/main">
                          <mc:Choice Requires="a14">
                            <p:sp>
                              <p:nvSpPr>
                                <p:cNvPr id="143" name="TextBox 142"/>
                                <p:cNvSpPr txBox="1"/>
                                <p:nvPr/>
                              </p:nvSpPr>
                              <p:spPr>
                                <a:xfrm>
                                  <a:off x="1925706" y="2348880"/>
                                  <a:ext cx="270030" cy="36933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/>
                                  <a14:m>
                                    <m:oMathPara xmlns:m="http://schemas.openxmlformats.org/officeDocument/2006/math">
                                      <m:oMathParaPr>
                                        <m:jc m:val="centerGroup"/>
                                      </m:oMathParaPr>
                                      <m:oMath xmlns:m="http://schemas.openxmlformats.org/officeDocument/2006/math">
                                        <m:r>
                                          <a:rPr lang="ru-RU" b="0" i="1" smtClean="0">
                                            <a:latin typeface="Cambria Math"/>
                                          </a:rPr>
                                          <m:t>…</m:t>
                                        </m:r>
                                      </m:oMath>
                                    </m:oMathPara>
                                  </a14:m>
                                  <a:endParaRPr lang="ru-RU" dirty="0"/>
                                </a:p>
                              </p:txBody>
                            </p:sp>
                          </mc:Choice>
                          <mc:Fallback xmlns="">
                            <p:sp>
                              <p:nvSpPr>
                                <p:cNvPr id="124" name="TextBox 123"/>
                                <p:cNvSpPr txBox="1">
                                  <a:spLocks noRot="1" noChangeAspect="1" noMove="1" noResize="1" noEditPoints="1" noAdjustHandles="1" noChangeArrowheads="1" noChangeShapeType="1" noTextEdit="1"/>
                                </p:cNvSpPr>
                                <p:nvPr/>
                              </p:nvSpPr>
                              <p:spPr>
                                <a:xfrm>
                                  <a:off x="1925706" y="2348880"/>
                                  <a:ext cx="270030" cy="369332"/>
                                </a:xfrm>
                                <a:prstGeom prst="rect">
                                  <a:avLst/>
                                </a:prstGeom>
                                <a:blipFill rotWithShape="1">
                                  <a:blip r:embed="rId5"/>
                                  <a:stretch>
                                    <a:fillRect r="-35294"/>
                                  </a:stretch>
                                </a:blipFill>
                              </p:spPr>
                              <p:txBody>
                                <a:bodyPr/>
                                <a:lstStyle/>
                                <a:p>
                                  <a:r>
                                    <a:rPr lang="ru-RU">
                                      <a:noFill/>
                                    </a:rPr>
                                    <a:t> </a:t>
                                  </a:r>
                                </a:p>
                              </p:txBody>
                            </p:sp>
                          </mc:Fallback>
                        </mc:AlternateContent>
                      </p:grpSp>
                    </p:grpSp>
                  </p:grpSp>
                </p:grpSp>
                <p:sp>
                  <p:nvSpPr>
                    <p:cNvPr id="190" name="Стрелка вниз 189"/>
                    <p:cNvSpPr/>
                    <p:nvPr/>
                  </p:nvSpPr>
                  <p:spPr>
                    <a:xfrm>
                      <a:off x="4788024" y="3429000"/>
                      <a:ext cx="226769" cy="279031"/>
                    </a:xfrm>
                    <a:prstGeom prst="downArrow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71" name="TextBox 70"/>
                        <p:cNvSpPr txBox="1"/>
                        <p:nvPr/>
                      </p:nvSpPr>
                      <p:spPr>
                        <a:xfrm>
                          <a:off x="4036147" y="3923764"/>
                          <a:ext cx="463845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p:txBody>
                    </p:sp>
                  </mc:Choice>
                  <mc:Fallback>
                    <p:sp>
                      <p:nvSpPr>
                        <p:cNvPr id="71" name="TextBox 7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036147" y="3923764"/>
                          <a:ext cx="463845" cy="369332"/>
                        </a:xfrm>
                        <a:prstGeom prst="rect">
                          <a:avLst/>
                        </a:prstGeom>
                        <a:blipFill rotWithShape="1">
                          <a:blip r:embed="rId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ru-R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78" name="Группа 77"/>
                  <p:cNvGrpSpPr/>
                  <p:nvPr/>
                </p:nvGrpSpPr>
                <p:grpSpPr>
                  <a:xfrm>
                    <a:off x="6804248" y="3429000"/>
                    <a:ext cx="1578153" cy="1800200"/>
                    <a:chOff x="6804248" y="3429000"/>
                    <a:chExt cx="1578153" cy="1800200"/>
                  </a:xfrm>
                </p:grpSpPr>
                <p:grpSp>
                  <p:nvGrpSpPr>
                    <p:cNvPr id="167" name="Группа 166"/>
                    <p:cNvGrpSpPr/>
                    <p:nvPr/>
                  </p:nvGrpSpPr>
                  <p:grpSpPr>
                    <a:xfrm>
                      <a:off x="6948264" y="3964803"/>
                      <a:ext cx="1434137" cy="1264397"/>
                      <a:chOff x="1037623" y="1835532"/>
                      <a:chExt cx="1318097" cy="1161420"/>
                    </a:xfrm>
                  </p:grpSpPr>
                  <p:cxnSp>
                    <p:nvCxnSpPr>
                      <p:cNvPr id="168" name="Прямая со стрелкой 167"/>
                      <p:cNvCxnSpPr>
                        <a:stCxn id="174" idx="3"/>
                        <a:endCxn id="175" idx="7"/>
                      </p:cNvCxnSpPr>
                      <p:nvPr/>
                    </p:nvCxnSpPr>
                    <p:spPr>
                      <a:xfrm flipH="1">
                        <a:off x="1473581" y="1927726"/>
                        <a:ext cx="221140" cy="190209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69" name="Группа 168"/>
                      <p:cNvGrpSpPr/>
                      <p:nvPr/>
                    </p:nvGrpSpPr>
                    <p:grpSpPr>
                      <a:xfrm>
                        <a:off x="1037623" y="1835532"/>
                        <a:ext cx="1318097" cy="1161420"/>
                        <a:chOff x="1115616" y="1547500"/>
                        <a:chExt cx="1476164" cy="1161420"/>
                      </a:xfrm>
                    </p:grpSpPr>
                    <p:sp>
                      <p:nvSpPr>
                        <p:cNvPr id="170" name="Овал 169"/>
                        <p:cNvSpPr/>
                        <p:nvPr/>
                      </p:nvSpPr>
                      <p:spPr>
                        <a:xfrm>
                          <a:off x="1259632" y="2168860"/>
                          <a:ext cx="108012" cy="108012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 dirty="0"/>
                        </a:p>
                      </p:txBody>
                    </p:sp>
                    <p:grpSp>
                      <p:nvGrpSpPr>
                        <p:cNvPr id="171" name="Группа 170"/>
                        <p:cNvGrpSpPr/>
                        <p:nvPr/>
                      </p:nvGrpSpPr>
                      <p:grpSpPr>
                        <a:xfrm>
                          <a:off x="1115616" y="1547500"/>
                          <a:ext cx="1476164" cy="1161420"/>
                          <a:chOff x="1115616" y="1556792"/>
                          <a:chExt cx="1476164" cy="1161420"/>
                        </a:xfrm>
                      </p:grpSpPr>
                      <p:sp>
                        <p:nvSpPr>
                          <p:cNvPr id="172" name="Овал 171"/>
                          <p:cNvSpPr/>
                          <p:nvPr/>
                        </p:nvSpPr>
                        <p:spPr>
                          <a:xfrm>
                            <a:off x="2231740" y="1808820"/>
                            <a:ext cx="108012" cy="108012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 dirty="0"/>
                          </a:p>
                        </p:txBody>
                      </p:sp>
                      <p:grpSp>
                        <p:nvGrpSpPr>
                          <p:cNvPr id="173" name="Группа 172"/>
                          <p:cNvGrpSpPr/>
                          <p:nvPr/>
                        </p:nvGrpSpPr>
                        <p:grpSpPr>
                          <a:xfrm>
                            <a:off x="1115616" y="1556792"/>
                            <a:ext cx="1476164" cy="1161420"/>
                            <a:chOff x="1115616" y="1556792"/>
                            <a:chExt cx="1476164" cy="1161420"/>
                          </a:xfrm>
                        </p:grpSpPr>
                        <p:sp>
                          <p:nvSpPr>
                            <p:cNvPr id="174" name="Овал 173"/>
                            <p:cNvSpPr/>
                            <p:nvPr/>
                          </p:nvSpPr>
                          <p:spPr>
                            <a:xfrm>
                              <a:off x="1835696" y="1556792"/>
                              <a:ext cx="108012" cy="108012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175" name="Овал 174"/>
                            <p:cNvSpPr/>
                            <p:nvPr/>
                          </p:nvSpPr>
                          <p:spPr>
                            <a:xfrm>
                              <a:off x="1511660" y="1823377"/>
                              <a:ext cx="108012" cy="108012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176" name="Овал 175"/>
                            <p:cNvSpPr/>
                            <p:nvPr/>
                          </p:nvSpPr>
                          <p:spPr>
                            <a:xfrm>
                              <a:off x="1706245" y="2168860"/>
                              <a:ext cx="108012" cy="108012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177" name="Овал 176"/>
                            <p:cNvSpPr/>
                            <p:nvPr/>
                          </p:nvSpPr>
                          <p:spPr>
                            <a:xfrm>
                              <a:off x="2051720" y="2168860"/>
                              <a:ext cx="108012" cy="108012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ru-RU" dirty="0"/>
                            </a:p>
                          </p:txBody>
                        </p:sp>
                        <p:sp>
                          <p:nvSpPr>
                            <p:cNvPr id="178" name="Овал 177"/>
                            <p:cNvSpPr/>
                            <p:nvPr/>
                          </p:nvSpPr>
                          <p:spPr>
                            <a:xfrm>
                              <a:off x="2483768" y="2171950"/>
                              <a:ext cx="108012" cy="108012"/>
                            </a:xfrm>
                            <a:prstGeom prst="ellipse">
                              <a:avLst/>
                            </a:prstGeom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ru-RU" dirty="0"/>
                            </a:p>
                          </p:txBody>
                        </p:sp>
                        <p:cxnSp>
                          <p:nvCxnSpPr>
                            <p:cNvPr id="179" name="Прямая со стрелкой 178"/>
                            <p:cNvCxnSpPr>
                              <a:stCxn id="174" idx="5"/>
                              <a:endCxn id="172" idx="1"/>
                            </p:cNvCxnSpPr>
                            <p:nvPr/>
                          </p:nvCxnSpPr>
                          <p:spPr>
                            <a:xfrm>
                              <a:off x="1927890" y="1648986"/>
                              <a:ext cx="319668" cy="175652"/>
                            </a:xfrm>
                            <a:prstGeom prst="straightConnector1">
                              <a:avLst/>
                            </a:prstGeom>
                            <a:ln>
                              <a:tailEnd type="arrow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80" name="Прямая со стрелкой 179"/>
                            <p:cNvCxnSpPr>
                              <a:stCxn id="172" idx="5"/>
                              <a:endCxn id="178" idx="0"/>
                            </p:cNvCxnSpPr>
                            <p:nvPr/>
                          </p:nvCxnSpPr>
                          <p:spPr>
                            <a:xfrm>
                              <a:off x="2323934" y="1901014"/>
                              <a:ext cx="213840" cy="270936"/>
                            </a:xfrm>
                            <a:prstGeom prst="straightConnector1">
                              <a:avLst/>
                            </a:prstGeom>
                            <a:ln>
                              <a:tailEnd type="arrow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81" name="Прямая со стрелкой 180"/>
                            <p:cNvCxnSpPr>
                              <a:stCxn id="172" idx="3"/>
                              <a:endCxn id="177" idx="0"/>
                            </p:cNvCxnSpPr>
                            <p:nvPr/>
                          </p:nvCxnSpPr>
                          <p:spPr>
                            <a:xfrm flipH="1">
                              <a:off x="2105726" y="1901014"/>
                              <a:ext cx="141832" cy="267846"/>
                            </a:xfrm>
                            <a:prstGeom prst="straightConnector1">
                              <a:avLst/>
                            </a:prstGeom>
                            <a:ln>
                              <a:tailEnd type="arrow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82" name="Прямая со стрелкой 181"/>
                            <p:cNvCxnSpPr>
                              <a:stCxn id="175" idx="3"/>
                              <a:endCxn id="170" idx="0"/>
                            </p:cNvCxnSpPr>
                            <p:nvPr/>
                          </p:nvCxnSpPr>
                          <p:spPr>
                            <a:xfrm flipH="1">
                              <a:off x="1313638" y="1915571"/>
                              <a:ext cx="213840" cy="253289"/>
                            </a:xfrm>
                            <a:prstGeom prst="straightConnector1">
                              <a:avLst/>
                            </a:prstGeom>
                            <a:ln>
                              <a:tailEnd type="arrow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83" name="Прямая со стрелкой 182"/>
                            <p:cNvCxnSpPr>
                              <a:stCxn id="175" idx="5"/>
                              <a:endCxn id="176" idx="0"/>
                            </p:cNvCxnSpPr>
                            <p:nvPr/>
                          </p:nvCxnSpPr>
                          <p:spPr>
                            <a:xfrm>
                              <a:off x="1603854" y="1915571"/>
                              <a:ext cx="156397" cy="253289"/>
                            </a:xfrm>
                            <a:prstGeom prst="straightConnector1">
                              <a:avLst/>
                            </a:prstGeom>
                            <a:ln>
                              <a:tailEnd type="arrow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84" name="Прямая со стрелкой 183"/>
                            <p:cNvCxnSpPr>
                              <a:stCxn id="170" idx="3"/>
                            </p:cNvCxnSpPr>
                            <p:nvPr/>
                          </p:nvCxnSpPr>
                          <p:spPr>
                            <a:xfrm flipH="1">
                              <a:off x="1115616" y="2261054"/>
                              <a:ext cx="159834" cy="303850"/>
                            </a:xfrm>
                            <a:prstGeom prst="straightConnector1">
                              <a:avLst/>
                            </a:prstGeom>
                            <a:ln>
                              <a:tailEnd type="arrow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85" name="Прямая со стрелкой 184"/>
                            <p:cNvCxnSpPr>
                              <a:stCxn id="170" idx="5"/>
                            </p:cNvCxnSpPr>
                            <p:nvPr/>
                          </p:nvCxnSpPr>
                          <p:spPr>
                            <a:xfrm>
                              <a:off x="1351826" y="2261054"/>
                              <a:ext cx="159834" cy="303850"/>
                            </a:xfrm>
                            <a:prstGeom prst="straightConnector1">
                              <a:avLst/>
                            </a:prstGeom>
                            <a:ln>
                              <a:tailEnd type="arrow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86" name="Прямая со стрелкой 185"/>
                            <p:cNvCxnSpPr>
                              <a:stCxn id="177" idx="3"/>
                            </p:cNvCxnSpPr>
                            <p:nvPr/>
                          </p:nvCxnSpPr>
                          <p:spPr>
                            <a:xfrm flipH="1">
                              <a:off x="1943708" y="2261054"/>
                              <a:ext cx="123830" cy="303850"/>
                            </a:xfrm>
                            <a:prstGeom prst="straightConnector1">
                              <a:avLst/>
                            </a:prstGeom>
                            <a:ln>
                              <a:tailEnd type="arrow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87" name="Прямая со стрелкой 186"/>
                            <p:cNvCxnSpPr>
                              <a:stCxn id="177" idx="5"/>
                            </p:cNvCxnSpPr>
                            <p:nvPr/>
                          </p:nvCxnSpPr>
                          <p:spPr>
                            <a:xfrm>
                              <a:off x="2143914" y="2261054"/>
                              <a:ext cx="141832" cy="303850"/>
                            </a:xfrm>
                            <a:prstGeom prst="straightConnector1">
                              <a:avLst/>
                            </a:prstGeom>
                            <a:ln>
                              <a:tailEnd type="arrow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mc:AlternateContent xmlns:mc="http://schemas.openxmlformats.org/markup-compatibility/2006" xmlns:a14="http://schemas.microsoft.com/office/drawing/2010/main">
                          <mc:Choice Requires="a14">
                            <p:sp>
                              <p:nvSpPr>
                                <p:cNvPr id="188" name="TextBox 187"/>
                                <p:cNvSpPr txBox="1"/>
                                <p:nvPr/>
                              </p:nvSpPr>
                              <p:spPr>
                                <a:xfrm>
                                  <a:off x="1122319" y="2348880"/>
                                  <a:ext cx="270030" cy="36933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/>
                                  <a14:m>
                                    <m:oMathPara xmlns:m="http://schemas.openxmlformats.org/officeDocument/2006/math">
                                      <m:oMathParaPr>
                                        <m:jc m:val="centerGroup"/>
                                      </m:oMathParaPr>
                                      <m:oMath xmlns:m="http://schemas.openxmlformats.org/officeDocument/2006/math">
                                        <m:r>
                                          <a:rPr lang="ru-RU" b="0" i="1" smtClean="0">
                                            <a:latin typeface="Cambria Math"/>
                                          </a:rPr>
                                          <m:t>…</m:t>
                                        </m:r>
                                      </m:oMath>
                                    </m:oMathPara>
                                  </a14:m>
                                  <a:endParaRPr lang="ru-RU" dirty="0"/>
                                </a:p>
                              </p:txBody>
                            </p:sp>
                          </mc:Choice>
                          <mc:Fallback xmlns="">
                            <p:sp>
                              <p:nvSpPr>
                                <p:cNvPr id="123" name="TextBox 122"/>
                                <p:cNvSpPr txBox="1">
                                  <a:spLocks noRot="1" noChangeAspect="1" noMove="1" noResize="1" noEditPoints="1" noAdjustHandles="1" noChangeArrowheads="1" noChangeShapeType="1" noTextEdit="1"/>
                                </p:cNvSpPr>
                                <p:nvPr/>
                              </p:nvSpPr>
                              <p:spPr>
                                <a:xfrm>
                                  <a:off x="1122319" y="2348880"/>
                                  <a:ext cx="270030" cy="369332"/>
                                </a:xfrm>
                                <a:prstGeom prst="rect">
                                  <a:avLst/>
                                </a:prstGeom>
                                <a:blipFill rotWithShape="1">
                                  <a:blip r:embed="rId4"/>
                                  <a:stretch>
                                    <a:fillRect r="-34286"/>
                                  </a:stretch>
                                </a:blipFill>
                              </p:spPr>
                              <p:txBody>
                                <a:bodyPr/>
                                <a:lstStyle/>
                                <a:p>
                                  <a:r>
                                    <a:rPr lang="ru-RU">
                                      <a:noFill/>
                                    </a:rPr>
                                    <a:t> </a:t>
                                  </a:r>
                                </a:p>
                              </p:txBody>
                            </p:sp>
                          </mc:Fallback>
                        </mc:AlternateContent>
                        <mc:AlternateContent xmlns:mc="http://schemas.openxmlformats.org/markup-compatibility/2006" xmlns:a14="http://schemas.microsoft.com/office/drawing/2010/main">
                          <mc:Choice Requires="a14">
                            <p:sp>
                              <p:nvSpPr>
                                <p:cNvPr id="189" name="TextBox 188"/>
                                <p:cNvSpPr txBox="1"/>
                                <p:nvPr/>
                              </p:nvSpPr>
                              <p:spPr>
                                <a:xfrm>
                                  <a:off x="1925706" y="2348880"/>
                                  <a:ext cx="270030" cy="36933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/>
                                  <a14:m>
                                    <m:oMathPara xmlns:m="http://schemas.openxmlformats.org/officeDocument/2006/math">
                                      <m:oMathParaPr>
                                        <m:jc m:val="centerGroup"/>
                                      </m:oMathParaPr>
                                      <m:oMath xmlns:m="http://schemas.openxmlformats.org/officeDocument/2006/math">
                                        <m:r>
                                          <a:rPr lang="ru-RU" b="0" i="1" smtClean="0">
                                            <a:latin typeface="Cambria Math"/>
                                          </a:rPr>
                                          <m:t>…</m:t>
                                        </m:r>
                                      </m:oMath>
                                    </m:oMathPara>
                                  </a14:m>
                                  <a:endParaRPr lang="ru-RU" dirty="0"/>
                                </a:p>
                              </p:txBody>
                            </p:sp>
                          </mc:Choice>
                          <mc:Fallback xmlns="">
                            <p:sp>
                              <p:nvSpPr>
                                <p:cNvPr id="124" name="TextBox 123"/>
                                <p:cNvSpPr txBox="1">
                                  <a:spLocks noRot="1" noChangeAspect="1" noMove="1" noResize="1" noEditPoints="1" noAdjustHandles="1" noChangeArrowheads="1" noChangeShapeType="1" noTextEdit="1"/>
                                </p:cNvSpPr>
                                <p:nvPr/>
                              </p:nvSpPr>
                              <p:spPr>
                                <a:xfrm>
                                  <a:off x="1925706" y="2348880"/>
                                  <a:ext cx="270030" cy="369332"/>
                                </a:xfrm>
                                <a:prstGeom prst="rect">
                                  <a:avLst/>
                                </a:prstGeom>
                                <a:blipFill rotWithShape="1">
                                  <a:blip r:embed="rId5"/>
                                  <a:stretch>
                                    <a:fillRect r="-35294"/>
                                  </a:stretch>
                                </a:blipFill>
                              </p:spPr>
                              <p:txBody>
                                <a:bodyPr/>
                                <a:lstStyle/>
                                <a:p>
                                  <a:r>
                                    <a:rPr lang="ru-RU">
                                      <a:noFill/>
                                    </a:rPr>
                                    <a:t> </a:t>
                                  </a:r>
                                </a:p>
                              </p:txBody>
                            </p:sp>
                          </mc:Fallback>
                        </mc:AlternateContent>
                      </p:grpSp>
                    </p:grpSp>
                  </p:grpSp>
                </p:grpSp>
                <p:sp>
                  <p:nvSpPr>
                    <p:cNvPr id="191" name="Стрелка вниз 190"/>
                    <p:cNvSpPr/>
                    <p:nvPr/>
                  </p:nvSpPr>
                  <p:spPr>
                    <a:xfrm>
                      <a:off x="7596336" y="3429000"/>
                      <a:ext cx="226769" cy="279031"/>
                    </a:xfrm>
                    <a:prstGeom prst="downArrow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94" name="TextBox 193"/>
                        <p:cNvSpPr txBox="1"/>
                        <p:nvPr/>
                      </p:nvSpPr>
                      <p:spPr>
                        <a:xfrm>
                          <a:off x="6804248" y="3923764"/>
                          <a:ext cx="50193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p:txBody>
                    </p:sp>
                  </mc:Choice>
                  <mc:Fallback>
                    <p:sp>
                      <p:nvSpPr>
                        <p:cNvPr id="194" name="TextBox 19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804248" y="3923764"/>
                          <a:ext cx="501932" cy="369332"/>
                        </a:xfrm>
                        <a:prstGeom prst="rect">
                          <a:avLst/>
                        </a:prstGeom>
                        <a:blipFill rotWithShape="1">
                          <a:blip r:embed="rId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ru-R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79" name="Группа 78"/>
                  <p:cNvGrpSpPr/>
                  <p:nvPr/>
                </p:nvGrpSpPr>
                <p:grpSpPr>
                  <a:xfrm>
                    <a:off x="5868144" y="3429000"/>
                    <a:ext cx="729687" cy="1202070"/>
                    <a:chOff x="5868144" y="3429000"/>
                    <a:chExt cx="729687" cy="1202070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2" name="TextBox 191"/>
                        <p:cNvSpPr txBox="1"/>
                        <p:nvPr/>
                      </p:nvSpPr>
                      <p:spPr>
                        <a:xfrm>
                          <a:off x="5988400" y="4077072"/>
                          <a:ext cx="580608" cy="55399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3000" b="0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RU" sz="3000" dirty="0"/>
                        </a:p>
                      </p:txBody>
                    </p:sp>
                  </mc:Choice>
                  <mc:Fallback xmlns="">
                    <p:sp>
                      <p:nvSpPr>
                        <p:cNvPr id="192" name="TextBox 19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988400" y="4077072"/>
                          <a:ext cx="580608" cy="553998"/>
                        </a:xfrm>
                        <a:prstGeom prst="rect">
                          <a:avLst/>
                        </a:prstGeom>
                        <a:blipFill rotWithShape="1">
                          <a:blip r:embed="rId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ru-R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95" name="TextBox 194"/>
                        <p:cNvSpPr txBox="1"/>
                        <p:nvPr/>
                      </p:nvSpPr>
                      <p:spPr>
                        <a:xfrm>
                          <a:off x="5868144" y="3429000"/>
                          <a:ext cx="72968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𝐾</m:t>
                              </m:r>
                            </m:oMath>
                          </a14:m>
                          <a:r>
                            <a:rPr lang="en-US" dirty="0" smtClean="0">
                              <a:latin typeface="+mj-lt"/>
                            </a:rPr>
                            <a:t> </a:t>
                          </a:r>
                          <a:r>
                            <a:rPr lang="ru-RU" dirty="0" smtClean="0">
                              <a:latin typeface="+mj-lt"/>
                            </a:rPr>
                            <a:t>раз</a:t>
                          </a:r>
                          <a:endParaRPr lang="ru-RU" dirty="0">
                            <a:latin typeface="+mj-lt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195" name="TextBox 19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868144" y="3429000"/>
                          <a:ext cx="729687" cy="369332"/>
                        </a:xfrm>
                        <a:prstGeom prst="rect">
                          <a:avLst/>
                        </a:prstGeom>
                        <a:blipFill rotWithShape="1">
                          <a:blip r:embed="rId9"/>
                          <a:stretch>
                            <a:fillRect t="-8197" r="-6667" b="-2459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ru-R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75" name="Группа 74"/>
                <p:cNvGrpSpPr/>
                <p:nvPr/>
              </p:nvGrpSpPr>
              <p:grpSpPr>
                <a:xfrm>
                  <a:off x="251520" y="1628800"/>
                  <a:ext cx="8784976" cy="2880320"/>
                  <a:chOff x="323528" y="764704"/>
                  <a:chExt cx="8784976" cy="2880320"/>
                </a:xfrm>
              </p:grpSpPr>
              <p:grpSp>
                <p:nvGrpSpPr>
                  <p:cNvPr id="70" name="Группа 69"/>
                  <p:cNvGrpSpPr/>
                  <p:nvPr/>
                </p:nvGrpSpPr>
                <p:grpSpPr>
                  <a:xfrm>
                    <a:off x="323528" y="764704"/>
                    <a:ext cx="8784976" cy="2880320"/>
                    <a:chOff x="179512" y="692696"/>
                    <a:chExt cx="8784976" cy="2880320"/>
                  </a:xfrm>
                </p:grpSpPr>
                <p:grpSp>
                  <p:nvGrpSpPr>
                    <p:cNvPr id="69" name="Группа 68"/>
                    <p:cNvGrpSpPr/>
                    <p:nvPr/>
                  </p:nvGrpSpPr>
                  <p:grpSpPr>
                    <a:xfrm>
                      <a:off x="179512" y="692696"/>
                      <a:ext cx="7344816" cy="2333296"/>
                      <a:chOff x="179512" y="692696"/>
                      <a:chExt cx="7344816" cy="2333296"/>
                    </a:xfrm>
                  </p:grpSpPr>
                  <p:grpSp>
                    <p:nvGrpSpPr>
                      <p:cNvPr id="11" name="Группа 10"/>
                      <p:cNvGrpSpPr/>
                      <p:nvPr/>
                    </p:nvGrpSpPr>
                    <p:grpSpPr>
                      <a:xfrm>
                        <a:off x="179512" y="692696"/>
                        <a:ext cx="2538248" cy="2333296"/>
                        <a:chOff x="179512" y="692696"/>
                        <a:chExt cx="2538248" cy="2333296"/>
                      </a:xfrm>
                    </p:grpSpPr>
                    <p:pic>
                      <p:nvPicPr>
                        <p:cNvPr id="7170" name="Picture 2" descr="C:\Users\Vlad\Desktop\ВУЗ\4 курс\8 семестр\Диплом\cv2\ВКР\tracker\test1\test2\current_frame.jpg"/>
                        <p:cNvPicPr>
                          <a:picLocks noChangeAspect="1" noChangeArrowheads="1"/>
                        </p:cNvPicPr>
                        <p:nvPr/>
                      </p:nvPicPr>
                      <p:blipFill rotWithShape="1"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2930" t="9483" r="55432" b="39483"/>
                        <a:stretch/>
                      </p:blipFill>
                      <p:spPr bwMode="auto">
                        <a:xfrm>
                          <a:off x="179512" y="692696"/>
                          <a:ext cx="2538248" cy="2333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  <p:sp>
                      <p:nvSpPr>
                        <p:cNvPr id="5" name="Прямоугольник 4"/>
                        <p:cNvSpPr/>
                        <p:nvPr/>
                      </p:nvSpPr>
                      <p:spPr>
                        <a:xfrm>
                          <a:off x="1115616" y="1988841"/>
                          <a:ext cx="432048" cy="459524"/>
                        </a:xfrm>
                        <a:prstGeom prst="rect">
                          <a:avLst/>
                        </a:prstGeom>
                        <a:noFill/>
                        <a:ln w="38100"/>
                      </p:spPr>
                      <p:style>
                        <a:lnRef idx="2">
                          <a:schemeClr val="accent2"/>
                        </a:lnRef>
                        <a:fillRef idx="1">
                          <a:schemeClr val="lt1"/>
                        </a:fillRef>
                        <a:effectRef idx="0">
                          <a:schemeClr val="accent2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 dirty="0"/>
                        </a:p>
                      </p:txBody>
                    </p:sp>
                    <p:sp>
                      <p:nvSpPr>
                        <p:cNvPr id="36" name="Прямоугольник 35"/>
                        <p:cNvSpPr/>
                        <p:nvPr/>
                      </p:nvSpPr>
                      <p:spPr>
                        <a:xfrm>
                          <a:off x="1711554" y="1658568"/>
                          <a:ext cx="844222" cy="491164"/>
                        </a:xfrm>
                        <a:prstGeom prst="rect">
                          <a:avLst/>
                        </a:prstGeom>
                        <a:noFill/>
                        <a:ln w="38100"/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 dirty="0"/>
                        </a:p>
                      </p:txBody>
                    </p:sp>
                    <p:sp>
                      <p:nvSpPr>
                        <p:cNvPr id="35" name="Прямоугольник 34"/>
                        <p:cNvSpPr/>
                        <p:nvPr/>
                      </p:nvSpPr>
                      <p:spPr>
                        <a:xfrm>
                          <a:off x="539552" y="1041786"/>
                          <a:ext cx="432048" cy="792088"/>
                        </a:xfrm>
                        <a:prstGeom prst="rect">
                          <a:avLst/>
                        </a:prstGeom>
                        <a:noFill/>
                        <a:ln w="38100"/>
                      </p:spPr>
                      <p:style>
                        <a:lnRef idx="2">
                          <a:schemeClr val="accent1"/>
                        </a:lnRef>
                        <a:fillRef idx="1">
                          <a:schemeClr val="l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 dirty="0"/>
                        </a:p>
                      </p:txBody>
                    </p:sp>
                  </p:grpSp>
                  <p:grpSp>
                    <p:nvGrpSpPr>
                      <p:cNvPr id="56" name="Группа 55"/>
                      <p:cNvGrpSpPr/>
                      <p:nvPr/>
                    </p:nvGrpSpPr>
                    <p:grpSpPr>
                      <a:xfrm>
                        <a:off x="755576" y="807671"/>
                        <a:ext cx="6768752" cy="234115"/>
                        <a:chOff x="755576" y="807671"/>
                        <a:chExt cx="6768752" cy="234115"/>
                      </a:xfrm>
                    </p:grpSpPr>
                    <p:cxnSp>
                      <p:nvCxnSpPr>
                        <p:cNvPr id="7187" name="Прямая соединительная линия 7186"/>
                        <p:cNvCxnSpPr/>
                        <p:nvPr/>
                      </p:nvCxnSpPr>
                      <p:spPr>
                        <a:xfrm flipV="1">
                          <a:off x="2984287" y="807671"/>
                          <a:ext cx="4540041" cy="1"/>
                        </a:xfrm>
                        <a:prstGeom prst="line">
                          <a:avLst/>
                        </a:prstGeom>
                        <a:ln/>
                        <a:effectLst/>
                      </p:spPr>
                      <p:style>
                        <a:lnRef idx="3">
                          <a:schemeClr val="accent1"/>
                        </a:lnRef>
                        <a:fillRef idx="0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196" name="Скругленная соединительная линия 7195"/>
                        <p:cNvCxnSpPr>
                          <a:stCxn id="35" idx="0"/>
                        </p:cNvCxnSpPr>
                        <p:nvPr/>
                      </p:nvCxnSpPr>
                      <p:spPr>
                        <a:xfrm rot="5400000" flipH="1" flipV="1">
                          <a:off x="1752875" y="-189627"/>
                          <a:ext cx="234114" cy="2228712"/>
                        </a:xfrm>
                        <a:prstGeom prst="curvedConnector2">
                          <a:avLst/>
                        </a:prstGeom>
                        <a:ln/>
                        <a:effectLst/>
                      </p:spPr>
                      <p:style>
                        <a:lnRef idx="3">
                          <a:schemeClr val="accent1"/>
                        </a:lnRef>
                        <a:fillRef idx="0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5" name="Группа 54"/>
                      <p:cNvGrpSpPr/>
                      <p:nvPr/>
                    </p:nvGrpSpPr>
                    <p:grpSpPr>
                      <a:xfrm>
                        <a:off x="2133664" y="980728"/>
                        <a:ext cx="5390664" cy="677841"/>
                        <a:chOff x="2133664" y="980728"/>
                        <a:chExt cx="5390664" cy="677841"/>
                      </a:xfrm>
                    </p:grpSpPr>
                    <p:cxnSp>
                      <p:nvCxnSpPr>
                        <p:cNvPr id="7198" name="Скругленная соединительная линия 7197"/>
                        <p:cNvCxnSpPr>
                          <a:stCxn id="36" idx="0"/>
                        </p:cNvCxnSpPr>
                        <p:nvPr/>
                      </p:nvCxnSpPr>
                      <p:spPr>
                        <a:xfrm rot="5400000" flipH="1" flipV="1">
                          <a:off x="2294393" y="968674"/>
                          <a:ext cx="529166" cy="850623"/>
                        </a:xfrm>
                        <a:prstGeom prst="curvedConnector2">
                          <a:avLst/>
                        </a:prstGeom>
                        <a:ln/>
                        <a:effectLst/>
                      </p:spPr>
                      <p:style>
                        <a:lnRef idx="3">
                          <a:schemeClr val="accent1"/>
                        </a:lnRef>
                        <a:fillRef idx="0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2" name="Прямая соединительная линия 71"/>
                        <p:cNvCxnSpPr/>
                        <p:nvPr/>
                      </p:nvCxnSpPr>
                      <p:spPr>
                        <a:xfrm>
                          <a:off x="2984288" y="980728"/>
                          <a:ext cx="4540040" cy="0"/>
                        </a:xfrm>
                        <a:prstGeom prst="line">
                          <a:avLst/>
                        </a:prstGeom>
                        <a:ln/>
                        <a:effectLst/>
                      </p:spPr>
                      <p:style>
                        <a:lnRef idx="3">
                          <a:schemeClr val="accent2"/>
                        </a:lnRef>
                        <a:fillRef idx="0">
                          <a:schemeClr val="accent2"/>
                        </a:fillRef>
                        <a:effectRef idx="2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4" name="Группа 53"/>
                      <p:cNvGrpSpPr/>
                      <p:nvPr/>
                    </p:nvGrpSpPr>
                    <p:grpSpPr>
                      <a:xfrm>
                        <a:off x="1331640" y="980729"/>
                        <a:ext cx="6192688" cy="1008112"/>
                        <a:chOff x="1331640" y="980729"/>
                        <a:chExt cx="6192688" cy="1008112"/>
                      </a:xfrm>
                    </p:grpSpPr>
                    <p:cxnSp>
                      <p:nvCxnSpPr>
                        <p:cNvPr id="52" name="Скругленная соединительная линия 51"/>
                        <p:cNvCxnSpPr>
                          <a:stCxn id="5" idx="0"/>
                        </p:cNvCxnSpPr>
                        <p:nvPr/>
                      </p:nvCxnSpPr>
                      <p:spPr>
                        <a:xfrm rot="5400000" flipH="1" flipV="1">
                          <a:off x="1653908" y="658461"/>
                          <a:ext cx="1008112" cy="1652648"/>
                        </a:xfrm>
                        <a:prstGeom prst="curvedConnector2">
                          <a:avLst/>
                        </a:prstGeom>
                        <a:ln/>
                        <a:effectLst/>
                      </p:spPr>
                      <p:style>
                        <a:lnRef idx="3">
                          <a:schemeClr val="accent2"/>
                        </a:lnRef>
                        <a:fillRef idx="0">
                          <a:schemeClr val="accent2"/>
                        </a:fillRef>
                        <a:effectRef idx="2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3" name="Прямая соединительная линия 72"/>
                        <p:cNvCxnSpPr/>
                        <p:nvPr/>
                      </p:nvCxnSpPr>
                      <p:spPr>
                        <a:xfrm flipV="1">
                          <a:off x="2984287" y="1124744"/>
                          <a:ext cx="4540041" cy="4657"/>
                        </a:xfrm>
                        <a:prstGeom prst="line">
                          <a:avLst/>
                        </a:prstGeom>
                        <a:ln/>
                        <a:effectLst/>
                      </p:spPr>
                      <p:style>
                        <a:lnRef idx="3">
                          <a:schemeClr val="accent1"/>
                        </a:lnRef>
                        <a:fillRef idx="0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63" name="Группа 62"/>
                    <p:cNvGrpSpPr/>
                    <p:nvPr/>
                  </p:nvGrpSpPr>
                  <p:grpSpPr>
                    <a:xfrm>
                      <a:off x="4139952" y="784811"/>
                      <a:ext cx="4013234" cy="1852101"/>
                      <a:chOff x="3799126" y="784811"/>
                      <a:chExt cx="4013234" cy="1852101"/>
                    </a:xfrm>
                  </p:grpSpPr>
                  <p:cxnSp>
                    <p:nvCxnSpPr>
                      <p:cNvPr id="7194" name="Прямая со стрелкой 7193"/>
                      <p:cNvCxnSpPr/>
                      <p:nvPr/>
                    </p:nvCxnSpPr>
                    <p:spPr>
                      <a:xfrm>
                        <a:off x="5793864" y="807672"/>
                        <a:ext cx="0" cy="605104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  <a:effectLst/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62" name="Группа 61"/>
                      <p:cNvGrpSpPr/>
                      <p:nvPr/>
                    </p:nvGrpSpPr>
                    <p:grpSpPr>
                      <a:xfrm>
                        <a:off x="3799126" y="784811"/>
                        <a:ext cx="4013234" cy="1852101"/>
                        <a:chOff x="3799126" y="784811"/>
                        <a:chExt cx="4013234" cy="1852101"/>
                      </a:xfrm>
                    </p:grpSpPr>
                    <p:grpSp>
                      <p:nvGrpSpPr>
                        <p:cNvPr id="14" name="Группа 13"/>
                        <p:cNvGrpSpPr/>
                        <p:nvPr/>
                      </p:nvGrpSpPr>
                      <p:grpSpPr>
                        <a:xfrm>
                          <a:off x="3799126" y="1412776"/>
                          <a:ext cx="4013234" cy="1224136"/>
                          <a:chOff x="3799126" y="1340768"/>
                          <a:chExt cx="4013234" cy="1224136"/>
                        </a:xfrm>
                      </p:grpSpPr>
                      <p:grpSp>
                        <p:nvGrpSpPr>
                          <p:cNvPr id="12" name="Группа 11"/>
                          <p:cNvGrpSpPr/>
                          <p:nvPr/>
                        </p:nvGrpSpPr>
                        <p:grpSpPr>
                          <a:xfrm>
                            <a:off x="3799126" y="1340768"/>
                            <a:ext cx="1204922" cy="1204409"/>
                            <a:chOff x="665683" y="241402"/>
                            <a:chExt cx="1551940" cy="1551940"/>
                          </a:xfrm>
                        </p:grpSpPr>
                        <p:sp>
                          <p:nvSpPr>
                            <p:cNvPr id="13" name="Прямоугольник 12"/>
                            <p:cNvSpPr/>
                            <p:nvPr/>
                          </p:nvSpPr>
                          <p:spPr>
                            <a:xfrm>
                              <a:off x="665683" y="241402"/>
                              <a:ext cx="1551940" cy="155194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  <p:grpSp>
                          <p:nvGrpSpPr>
                            <p:cNvPr id="18" name="Группа 17"/>
                            <p:cNvGrpSpPr/>
                            <p:nvPr/>
                          </p:nvGrpSpPr>
                          <p:grpSpPr>
                            <a:xfrm>
                              <a:off x="782726" y="336499"/>
                              <a:ext cx="507866" cy="448961"/>
                              <a:chOff x="0" y="-1"/>
                              <a:chExt cx="507866" cy="448961"/>
                            </a:xfrm>
                          </p:grpSpPr>
                          <p:sp>
                            <p:nvSpPr>
                              <p:cNvPr id="31" name="Прямоугольник 30"/>
                              <p:cNvSpPr/>
                              <p:nvPr/>
                            </p:nvSpPr>
                            <p:spPr>
                              <a:xfrm>
                                <a:off x="0" y="0"/>
                                <a:ext cx="260624" cy="448960"/>
                              </a:xfrm>
                              <a:prstGeom prst="rect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 dirty="0"/>
                              </a:p>
                            </p:txBody>
                          </p:sp>
                          <p:sp>
                            <p:nvSpPr>
                              <p:cNvPr id="32" name="Прямоугольник 31"/>
                              <p:cNvSpPr/>
                              <p:nvPr/>
                            </p:nvSpPr>
                            <p:spPr>
                              <a:xfrm>
                                <a:off x="260623" y="-1"/>
                                <a:ext cx="247243" cy="448960"/>
                              </a:xfrm>
                              <a:prstGeom prst="rect">
                                <a:avLst/>
                              </a:prstGeom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 dirty="0"/>
                              </a:p>
                            </p:txBody>
                          </p:sp>
                        </p:grpSp>
                        <p:grpSp>
                          <p:nvGrpSpPr>
                            <p:cNvPr id="19" name="Группа 18"/>
                            <p:cNvGrpSpPr/>
                            <p:nvPr/>
                          </p:nvGrpSpPr>
                          <p:grpSpPr>
                            <a:xfrm>
                              <a:off x="797297" y="890231"/>
                              <a:ext cx="235704" cy="357925"/>
                              <a:chOff x="-60" y="-9539"/>
                              <a:chExt cx="235704" cy="357925"/>
                            </a:xfrm>
                          </p:grpSpPr>
                          <p:sp>
                            <p:nvSpPr>
                              <p:cNvPr id="28" name="Прямоугольник 27"/>
                              <p:cNvSpPr/>
                              <p:nvPr/>
                            </p:nvSpPr>
                            <p:spPr>
                              <a:xfrm>
                                <a:off x="-60" y="-9539"/>
                                <a:ext cx="235627" cy="143156"/>
                              </a:xfrm>
                              <a:prstGeom prst="rect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 dirty="0"/>
                              </a:p>
                            </p:txBody>
                          </p:sp>
                          <p:sp>
                            <p:nvSpPr>
                              <p:cNvPr id="29" name="Прямоугольник 28"/>
                              <p:cNvSpPr/>
                              <p:nvPr/>
                            </p:nvSpPr>
                            <p:spPr>
                              <a:xfrm>
                                <a:off x="1" y="133619"/>
                                <a:ext cx="235643" cy="97722"/>
                              </a:xfrm>
                              <a:prstGeom prst="rect">
                                <a:avLst/>
                              </a:prstGeom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 dirty="0"/>
                              </a:p>
                            </p:txBody>
                          </p:sp>
                          <p:sp>
                            <p:nvSpPr>
                              <p:cNvPr id="30" name="Прямоугольник 29"/>
                              <p:cNvSpPr/>
                              <p:nvPr/>
                            </p:nvSpPr>
                            <p:spPr>
                              <a:xfrm>
                                <a:off x="1" y="231341"/>
                                <a:ext cx="235643" cy="117045"/>
                              </a:xfrm>
                              <a:prstGeom prst="rect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 dirty="0"/>
                              </a:p>
                            </p:txBody>
                          </p:sp>
                        </p:grpSp>
                        <p:grpSp>
                          <p:nvGrpSpPr>
                            <p:cNvPr id="20" name="Группа 19"/>
                            <p:cNvGrpSpPr/>
                            <p:nvPr/>
                          </p:nvGrpSpPr>
                          <p:grpSpPr>
                            <a:xfrm>
                              <a:off x="1426464" y="716890"/>
                              <a:ext cx="365456" cy="365457"/>
                              <a:chOff x="0" y="0"/>
                              <a:chExt cx="365456" cy="365457"/>
                            </a:xfrm>
                          </p:grpSpPr>
                          <p:sp>
                            <p:nvSpPr>
                              <p:cNvPr id="24" name="Прямоугольник 23"/>
                              <p:cNvSpPr/>
                              <p:nvPr/>
                            </p:nvSpPr>
                            <p:spPr>
                              <a:xfrm>
                                <a:off x="1" y="0"/>
                                <a:ext cx="175260" cy="175260"/>
                              </a:xfrm>
                              <a:prstGeom prst="rect">
                                <a:avLst/>
                              </a:prstGeom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 dirty="0"/>
                              </a:p>
                            </p:txBody>
                          </p:sp>
                          <p:sp>
                            <p:nvSpPr>
                              <p:cNvPr id="26" name="Прямоугольник 25"/>
                              <p:cNvSpPr/>
                              <p:nvPr/>
                            </p:nvSpPr>
                            <p:spPr>
                              <a:xfrm>
                                <a:off x="190195" y="190195"/>
                                <a:ext cx="175260" cy="175260"/>
                              </a:xfrm>
                              <a:prstGeom prst="rect">
                                <a:avLst/>
                              </a:prstGeom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 dirty="0"/>
                              </a:p>
                            </p:txBody>
                          </p:sp>
                          <p:sp>
                            <p:nvSpPr>
                              <p:cNvPr id="25" name="Прямоугольник 24"/>
                              <p:cNvSpPr/>
                              <p:nvPr/>
                            </p:nvSpPr>
                            <p:spPr>
                              <a:xfrm>
                                <a:off x="175262" y="0"/>
                                <a:ext cx="190194" cy="190195"/>
                              </a:xfrm>
                              <a:prstGeom prst="rect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 dirty="0"/>
                              </a:p>
                            </p:txBody>
                          </p:sp>
                          <p:sp>
                            <p:nvSpPr>
                              <p:cNvPr id="27" name="Прямоугольник 26"/>
                              <p:cNvSpPr/>
                              <p:nvPr/>
                            </p:nvSpPr>
                            <p:spPr>
                              <a:xfrm>
                                <a:off x="0" y="173344"/>
                                <a:ext cx="190195" cy="192113"/>
                              </a:xfrm>
                              <a:prstGeom prst="rect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 dirty="0"/>
                              </a:p>
                            </p:txBody>
                          </p:sp>
                        </p:grpSp>
                        <p:grpSp>
                          <p:nvGrpSpPr>
                            <p:cNvPr id="21" name="Группа 20"/>
                            <p:cNvGrpSpPr/>
                            <p:nvPr/>
                          </p:nvGrpSpPr>
                          <p:grpSpPr>
                            <a:xfrm>
                              <a:off x="1258214" y="1309421"/>
                              <a:ext cx="800100" cy="321608"/>
                              <a:chOff x="0" y="0"/>
                              <a:chExt cx="800100" cy="321608"/>
                            </a:xfrm>
                          </p:grpSpPr>
                          <p:sp>
                            <p:nvSpPr>
                              <p:cNvPr id="22" name="Прямоугольник 21"/>
                              <p:cNvSpPr/>
                              <p:nvPr/>
                            </p:nvSpPr>
                            <p:spPr>
                              <a:xfrm>
                                <a:off x="0" y="0"/>
                                <a:ext cx="800100" cy="167989"/>
                              </a:xfrm>
                              <a:prstGeom prst="rect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 dirty="0"/>
                              </a:p>
                            </p:txBody>
                          </p:sp>
                          <p:sp>
                            <p:nvSpPr>
                              <p:cNvPr id="23" name="Прямоугольник 22"/>
                              <p:cNvSpPr/>
                              <p:nvPr/>
                            </p:nvSpPr>
                            <p:spPr>
                              <a:xfrm>
                                <a:off x="0" y="167990"/>
                                <a:ext cx="800100" cy="153618"/>
                              </a:xfrm>
                              <a:prstGeom prst="rect">
                                <a:avLst/>
                              </a:prstGeom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 dirty="0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8" name="Группа 7"/>
                          <p:cNvGrpSpPr/>
                          <p:nvPr/>
                        </p:nvGrpSpPr>
                        <p:grpSpPr>
                          <a:xfrm>
                            <a:off x="6607438" y="1360494"/>
                            <a:ext cx="1204922" cy="1204410"/>
                            <a:chOff x="6247398" y="1360494"/>
                            <a:chExt cx="1204922" cy="1204410"/>
                          </a:xfrm>
                        </p:grpSpPr>
                        <p:sp>
                          <p:nvSpPr>
                            <p:cNvPr id="34" name="Прямоугольник 33"/>
                            <p:cNvSpPr/>
                            <p:nvPr/>
                          </p:nvSpPr>
                          <p:spPr>
                            <a:xfrm>
                              <a:off x="6247398" y="1360494"/>
                              <a:ext cx="1204922" cy="120441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ru-RU" dirty="0"/>
                            </a:p>
                          </p:txBody>
                        </p:sp>
                        <p:grpSp>
                          <p:nvGrpSpPr>
                            <p:cNvPr id="37" name="Группа 36"/>
                            <p:cNvGrpSpPr/>
                            <p:nvPr/>
                          </p:nvGrpSpPr>
                          <p:grpSpPr>
                            <a:xfrm>
                              <a:off x="6969839" y="2121808"/>
                              <a:ext cx="338465" cy="299080"/>
                              <a:chOff x="0" y="-1"/>
                              <a:chExt cx="507868" cy="448961"/>
                            </a:xfrm>
                          </p:grpSpPr>
                          <p:sp>
                            <p:nvSpPr>
                              <p:cNvPr id="50" name="Прямоугольник 49"/>
                              <p:cNvSpPr/>
                              <p:nvPr/>
                            </p:nvSpPr>
                            <p:spPr>
                              <a:xfrm>
                                <a:off x="0" y="0"/>
                                <a:ext cx="250279" cy="448960"/>
                              </a:xfrm>
                              <a:prstGeom prst="rect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 dirty="0"/>
                              </a:p>
                            </p:txBody>
                          </p:sp>
                          <p:sp>
                            <p:nvSpPr>
                              <p:cNvPr id="51" name="Прямоугольник 50"/>
                              <p:cNvSpPr/>
                              <p:nvPr/>
                            </p:nvSpPr>
                            <p:spPr>
                              <a:xfrm>
                                <a:off x="257589" y="-1"/>
                                <a:ext cx="250279" cy="448960"/>
                              </a:xfrm>
                              <a:prstGeom prst="rect">
                                <a:avLst/>
                              </a:prstGeom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 dirty="0"/>
                              </a:p>
                            </p:txBody>
                          </p:sp>
                        </p:grpSp>
                        <p:grpSp>
                          <p:nvGrpSpPr>
                            <p:cNvPr id="38" name="Группа 37"/>
                            <p:cNvGrpSpPr/>
                            <p:nvPr/>
                          </p:nvGrpSpPr>
                          <p:grpSpPr>
                            <a:xfrm>
                              <a:off x="7125304" y="1772816"/>
                              <a:ext cx="183000" cy="277773"/>
                              <a:chOff x="-60" y="-9538"/>
                              <a:chExt cx="235704" cy="357924"/>
                            </a:xfrm>
                          </p:grpSpPr>
                          <p:sp>
                            <p:nvSpPr>
                              <p:cNvPr id="47" name="Прямоугольник 46"/>
                              <p:cNvSpPr/>
                              <p:nvPr/>
                            </p:nvSpPr>
                            <p:spPr>
                              <a:xfrm>
                                <a:off x="-60" y="-9538"/>
                                <a:ext cx="235627" cy="126437"/>
                              </a:xfrm>
                              <a:prstGeom prst="rect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 dirty="0"/>
                              </a:p>
                            </p:txBody>
                          </p:sp>
                          <p:sp>
                            <p:nvSpPr>
                              <p:cNvPr id="48" name="Прямоугольник 47"/>
                              <p:cNvSpPr/>
                              <p:nvPr/>
                            </p:nvSpPr>
                            <p:spPr>
                              <a:xfrm>
                                <a:off x="0" y="117043"/>
                                <a:ext cx="235644" cy="114300"/>
                              </a:xfrm>
                              <a:prstGeom prst="rect">
                                <a:avLst/>
                              </a:prstGeom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 dirty="0"/>
                              </a:p>
                            </p:txBody>
                          </p:sp>
                          <p:sp>
                            <p:nvSpPr>
                              <p:cNvPr id="49" name="Прямоугольник 48"/>
                              <p:cNvSpPr/>
                              <p:nvPr/>
                            </p:nvSpPr>
                            <p:spPr>
                              <a:xfrm>
                                <a:off x="0" y="234086"/>
                                <a:ext cx="235644" cy="114300"/>
                              </a:xfrm>
                              <a:prstGeom prst="rect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 dirty="0"/>
                              </a:p>
                            </p:txBody>
                          </p:sp>
                        </p:grpSp>
                        <p:grpSp>
                          <p:nvGrpSpPr>
                            <p:cNvPr id="39" name="Группа 38"/>
                            <p:cNvGrpSpPr/>
                            <p:nvPr/>
                          </p:nvGrpSpPr>
                          <p:grpSpPr>
                            <a:xfrm>
                              <a:off x="6369952" y="1914798"/>
                              <a:ext cx="506304" cy="506090"/>
                              <a:chOff x="-1" y="-1"/>
                              <a:chExt cx="365456" cy="365457"/>
                            </a:xfrm>
                          </p:grpSpPr>
                          <p:sp>
                            <p:nvSpPr>
                              <p:cNvPr id="43" name="Прямоугольник 42"/>
                              <p:cNvSpPr/>
                              <p:nvPr/>
                            </p:nvSpPr>
                            <p:spPr>
                              <a:xfrm>
                                <a:off x="1" y="1468"/>
                                <a:ext cx="175260" cy="175261"/>
                              </a:xfrm>
                              <a:prstGeom prst="rect">
                                <a:avLst/>
                              </a:prstGeom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 dirty="0"/>
                              </a:p>
                            </p:txBody>
                          </p:sp>
                          <p:sp>
                            <p:nvSpPr>
                              <p:cNvPr id="44" name="Прямоугольник 43"/>
                              <p:cNvSpPr/>
                              <p:nvPr/>
                            </p:nvSpPr>
                            <p:spPr>
                              <a:xfrm>
                                <a:off x="175261" y="-1"/>
                                <a:ext cx="190194" cy="184013"/>
                              </a:xfrm>
                              <a:prstGeom prst="rect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 dirty="0"/>
                              </a:p>
                            </p:txBody>
                          </p:sp>
                          <p:sp>
                            <p:nvSpPr>
                              <p:cNvPr id="45" name="Прямоугольник 44"/>
                              <p:cNvSpPr/>
                              <p:nvPr/>
                            </p:nvSpPr>
                            <p:spPr>
                              <a:xfrm>
                                <a:off x="190195" y="184012"/>
                                <a:ext cx="175260" cy="181444"/>
                              </a:xfrm>
                              <a:prstGeom prst="rect">
                                <a:avLst/>
                              </a:prstGeom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 dirty="0"/>
                              </a:p>
                            </p:txBody>
                          </p:sp>
                          <p:sp>
                            <p:nvSpPr>
                              <p:cNvPr id="46" name="Прямоугольник 45"/>
                              <p:cNvSpPr/>
                              <p:nvPr/>
                            </p:nvSpPr>
                            <p:spPr>
                              <a:xfrm>
                                <a:off x="-1" y="176729"/>
                                <a:ext cx="190195" cy="188727"/>
                              </a:xfrm>
                              <a:prstGeom prst="rect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 dirty="0"/>
                              </a:p>
                            </p:txBody>
                          </p:sp>
                        </p:grpSp>
                        <p:grpSp>
                          <p:nvGrpSpPr>
                            <p:cNvPr id="40" name="Группа 39"/>
                            <p:cNvGrpSpPr/>
                            <p:nvPr/>
                          </p:nvGrpSpPr>
                          <p:grpSpPr>
                            <a:xfrm>
                              <a:off x="6399077" y="1484784"/>
                              <a:ext cx="621195" cy="249588"/>
                              <a:chOff x="-92759" y="-61315"/>
                              <a:chExt cx="800100" cy="321606"/>
                            </a:xfrm>
                          </p:grpSpPr>
                          <p:sp>
                            <p:nvSpPr>
                              <p:cNvPr id="41" name="Прямоугольник 40"/>
                              <p:cNvSpPr/>
                              <p:nvPr/>
                            </p:nvSpPr>
                            <p:spPr>
                              <a:xfrm>
                                <a:off x="-92759" y="-61315"/>
                                <a:ext cx="800100" cy="185571"/>
                              </a:xfrm>
                              <a:prstGeom prst="rect">
                                <a:avLst/>
                              </a:prstGeom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 dirty="0"/>
                              </a:p>
                            </p:txBody>
                          </p:sp>
                          <p:sp>
                            <p:nvSpPr>
                              <p:cNvPr id="42" name="Прямоугольник 41"/>
                              <p:cNvSpPr/>
                              <p:nvPr/>
                            </p:nvSpPr>
                            <p:spPr>
                              <a:xfrm>
                                <a:off x="-92759" y="124256"/>
                                <a:ext cx="800100" cy="136035"/>
                              </a:xfrm>
                              <a:prstGeom prst="rect">
                                <a:avLst/>
                              </a:prstGeom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endParaRPr lang="ru-RU" dirty="0"/>
                              </a:p>
                            </p:txBody>
                          </p:sp>
                        </p:grpSp>
                      </p:grpSp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10" name="TextBox 9"/>
                              <p:cNvSpPr txBox="1"/>
                              <p:nvPr/>
                            </p:nvSpPr>
                            <p:spPr>
                              <a:xfrm>
                                <a:off x="5503560" y="1556792"/>
                                <a:ext cx="580608" cy="553998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ru-RU" sz="3000" b="0" i="1" smtClean="0">
                                          <a:latin typeface="Cambria Math"/>
                                        </a:rPr>
                                        <m:t>…</m:t>
                                      </m:r>
                                    </m:oMath>
                                  </m:oMathPara>
                                </a14:m>
                                <a:endParaRPr lang="ru-RU" sz="3000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10" name="TextBox 9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5503560" y="1556792"/>
                                <a:ext cx="580608" cy="553998"/>
                              </a:xfrm>
                              <a:prstGeom prst="rect">
                                <a:avLst/>
                              </a:prstGeom>
                              <a:blipFill rotWithShape="1">
                                <a:blip r:embed="rId11"/>
                                <a:stretch>
                                  <a:fillRect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ru-RU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  <p:sp>
                      <p:nvSpPr>
                        <p:cNvPr id="96" name="Овал 95"/>
                        <p:cNvSpPr/>
                        <p:nvPr/>
                      </p:nvSpPr>
                      <p:spPr>
                        <a:xfrm>
                          <a:off x="4378727" y="784812"/>
                          <a:ext cx="45719" cy="45719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 dirty="0"/>
                        </a:p>
                      </p:txBody>
                    </p:sp>
                    <p:sp>
                      <p:nvSpPr>
                        <p:cNvPr id="99" name="Овал 98"/>
                        <p:cNvSpPr/>
                        <p:nvPr/>
                      </p:nvSpPr>
                      <p:spPr>
                        <a:xfrm>
                          <a:off x="4378727" y="957868"/>
                          <a:ext cx="45719" cy="45719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 dirty="0"/>
                        </a:p>
                      </p:txBody>
                    </p:sp>
                    <p:sp>
                      <p:nvSpPr>
                        <p:cNvPr id="100" name="Овал 99"/>
                        <p:cNvSpPr/>
                        <p:nvPr/>
                      </p:nvSpPr>
                      <p:spPr>
                        <a:xfrm>
                          <a:off x="4378727" y="1097227"/>
                          <a:ext cx="45719" cy="45719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 dirty="0"/>
                        </a:p>
                      </p:txBody>
                    </p:sp>
                    <p:sp>
                      <p:nvSpPr>
                        <p:cNvPr id="101" name="Овал 100"/>
                        <p:cNvSpPr/>
                        <p:nvPr/>
                      </p:nvSpPr>
                      <p:spPr>
                        <a:xfrm>
                          <a:off x="5771004" y="784812"/>
                          <a:ext cx="45719" cy="45719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 dirty="0"/>
                        </a:p>
                      </p:txBody>
                    </p:sp>
                    <p:sp>
                      <p:nvSpPr>
                        <p:cNvPr id="102" name="Овал 101"/>
                        <p:cNvSpPr/>
                        <p:nvPr/>
                      </p:nvSpPr>
                      <p:spPr>
                        <a:xfrm>
                          <a:off x="5771004" y="957604"/>
                          <a:ext cx="45719" cy="45719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 dirty="0"/>
                        </a:p>
                      </p:txBody>
                    </p:sp>
                    <p:sp>
                      <p:nvSpPr>
                        <p:cNvPr id="103" name="Овал 102"/>
                        <p:cNvSpPr/>
                        <p:nvPr/>
                      </p:nvSpPr>
                      <p:spPr>
                        <a:xfrm>
                          <a:off x="5771003" y="1101884"/>
                          <a:ext cx="45719" cy="45719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 dirty="0"/>
                        </a:p>
                      </p:txBody>
                    </p:sp>
                    <p:sp>
                      <p:nvSpPr>
                        <p:cNvPr id="104" name="Овал 103"/>
                        <p:cNvSpPr/>
                        <p:nvPr/>
                      </p:nvSpPr>
                      <p:spPr>
                        <a:xfrm>
                          <a:off x="7187039" y="784811"/>
                          <a:ext cx="45719" cy="45719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 dirty="0"/>
                        </a:p>
                      </p:txBody>
                    </p:sp>
                    <p:sp>
                      <p:nvSpPr>
                        <p:cNvPr id="105" name="Овал 104"/>
                        <p:cNvSpPr/>
                        <p:nvPr/>
                      </p:nvSpPr>
                      <p:spPr>
                        <a:xfrm>
                          <a:off x="7187038" y="957868"/>
                          <a:ext cx="45719" cy="45719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 dirty="0"/>
                        </a:p>
                      </p:txBody>
                    </p:sp>
                    <p:sp>
                      <p:nvSpPr>
                        <p:cNvPr id="106" name="Овал 105"/>
                        <p:cNvSpPr/>
                        <p:nvPr/>
                      </p:nvSpPr>
                      <p:spPr>
                        <a:xfrm>
                          <a:off x="7187039" y="1097227"/>
                          <a:ext cx="45719" cy="45719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 dirty="0"/>
                        </a:p>
                      </p:txBody>
                    </p:sp>
                  </p:grpSp>
                </p:grp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07" name="Объект 2"/>
                        <p:cNvSpPr txBox="1">
                          <a:spLocks/>
                        </p:cNvSpPr>
                        <p:nvPr/>
                      </p:nvSpPr>
                      <p:spPr bwMode="auto">
                        <a:xfrm>
                          <a:off x="3347864" y="3014954"/>
                          <a:ext cx="2761228" cy="5580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>
                          <a:lvl1pPr marL="342900" indent="-342900" algn="l" rtl="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•"/>
                            <a:defRPr sz="32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742950" indent="-285750" algn="l" rtl="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–"/>
                            <a:defRPr sz="2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1143000" indent="-228600" algn="l" rtl="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•"/>
                            <a:defRPr sz="2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600200" indent="-228600" algn="l" rtl="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–"/>
                            <a:defRPr sz="20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2057400" indent="-228600" algn="l" rtl="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514600" indent="-228600" algn="l" defTabSz="914400" rtl="0" eaLnBrk="1" latinLnBrk="0" hangingPunct="1">
                            <a:spcBef>
                              <a:spcPct val="20000"/>
                            </a:spcBef>
                            <a:buFont typeface="Arial" pitchFamily="34" charset="0"/>
                            <a:buChar char="•"/>
                            <a:defRPr sz="20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971800" indent="-228600" algn="l" defTabSz="914400" rtl="0" eaLnBrk="1" latinLnBrk="0" hangingPunct="1">
                            <a:spcBef>
                              <a:spcPct val="20000"/>
                            </a:spcBef>
                            <a:buFont typeface="Arial" pitchFamily="34" charset="0"/>
                            <a:buChar char="•"/>
                            <a:defRPr sz="20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429000" indent="-228600" algn="l" defTabSz="914400" rtl="0" eaLnBrk="1" latinLnBrk="0" hangingPunct="1">
                            <a:spcBef>
                              <a:spcPct val="20000"/>
                            </a:spcBef>
                            <a:buFont typeface="Arial" pitchFamily="34" charset="0"/>
                            <a:buChar char="•"/>
                            <a:defRPr sz="20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886200" indent="-228600" algn="l" defTabSz="914400" rtl="0" eaLnBrk="1" latinLnBrk="0" hangingPunct="1">
                            <a:spcBef>
                              <a:spcPct val="20000"/>
                            </a:spcBef>
                            <a:buFont typeface="Arial" pitchFamily="34" charset="0"/>
                            <a:buChar char="•"/>
                            <a:defRPr sz="20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marL="0" indent="0" algn="just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8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ru-RU" sz="180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{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8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b="1" i="0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8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/>
                                      </a:rPr>
                                      <m:t>,1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,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8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b="1" i="0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18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r>
                                      <a:rPr lang="en-US" sz="18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/>
                                      </a:rPr>
                                      <m:t>,0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,…}</m:t>
                                </m:r>
                              </m:oMath>
                            </m:oMathPara>
                          </a14:m>
                          <a:endParaRPr lang="ru-RU" sz="1800" dirty="0" smtClean="0"/>
                        </a:p>
                      </p:txBody>
                    </p:sp>
                  </mc:Choice>
                  <mc:Fallback>
                    <p:sp>
                      <p:nvSpPr>
                        <p:cNvPr id="107" name="Объект 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3347864" y="3014954"/>
                          <a:ext cx="2761228" cy="558062"/>
                        </a:xfrm>
                        <a:prstGeom prst="rect">
                          <a:avLst/>
                        </a:prstGeom>
                        <a:blipFill rotWithShape="1">
                          <a:blip r:embed="rId12"/>
                          <a:stretch>
                            <a:fillRect/>
                          </a:stretch>
                        </a:blipFill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r>
                            <a:rPr lang="ru-R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12" name="Объект 2"/>
                        <p:cNvSpPr txBox="1">
                          <a:spLocks/>
                        </p:cNvSpPr>
                        <p:nvPr/>
                      </p:nvSpPr>
                      <p:spPr bwMode="auto">
                        <a:xfrm>
                          <a:off x="6203260" y="3014954"/>
                          <a:ext cx="2761228" cy="5580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>
                          <a:lvl1pPr marL="342900" indent="-342900" algn="l" rtl="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•"/>
                            <a:defRPr sz="32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742950" indent="-285750" algn="l" rtl="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–"/>
                            <a:defRPr sz="2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1143000" indent="-228600" algn="l" rtl="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•"/>
                            <a:defRPr sz="2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600200" indent="-228600" algn="l" rtl="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–"/>
                            <a:defRPr sz="20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2057400" indent="-228600" algn="l" rtl="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charset="0"/>
                            <a:buChar char="»"/>
                            <a:defRPr sz="20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514600" indent="-228600" algn="l" defTabSz="914400" rtl="0" eaLnBrk="1" latinLnBrk="0" hangingPunct="1">
                            <a:spcBef>
                              <a:spcPct val="20000"/>
                            </a:spcBef>
                            <a:buFont typeface="Arial" pitchFamily="34" charset="0"/>
                            <a:buChar char="•"/>
                            <a:defRPr sz="20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971800" indent="-228600" algn="l" defTabSz="914400" rtl="0" eaLnBrk="1" latinLnBrk="0" hangingPunct="1">
                            <a:spcBef>
                              <a:spcPct val="20000"/>
                            </a:spcBef>
                            <a:buFont typeface="Arial" pitchFamily="34" charset="0"/>
                            <a:buChar char="•"/>
                            <a:defRPr sz="20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429000" indent="-228600" algn="l" defTabSz="914400" rtl="0" eaLnBrk="1" latinLnBrk="0" hangingPunct="1">
                            <a:spcBef>
                              <a:spcPct val="20000"/>
                            </a:spcBef>
                            <a:buFont typeface="Arial" pitchFamily="34" charset="0"/>
                            <a:buChar char="•"/>
                            <a:defRPr sz="20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886200" indent="-228600" algn="l" defTabSz="914400" rtl="0" eaLnBrk="1" latinLnBrk="0" hangingPunct="1">
                            <a:spcBef>
                              <a:spcPct val="20000"/>
                            </a:spcBef>
                            <a:buFont typeface="Arial" pitchFamily="34" charset="0"/>
                            <a:buChar char="•"/>
                            <a:defRPr sz="20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marL="0" indent="0" algn="just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8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sup>
                                </m:sSubSup>
                                <m:r>
                                  <a:rPr lang="ru-RU" sz="180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{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8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b="1" i="0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8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/>
                                          </a:rPr>
                                          <m:t>𝑁</m:t>
                                        </m:r>
                                      </m:sup>
                                    </m:sSubSup>
                                    <m: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/>
                                      </a:rPr>
                                      <m:t>,1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,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8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b="1" i="0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18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/>
                                          </a:rPr>
                                          <m:t>𝑁</m:t>
                                        </m:r>
                                      </m:sup>
                                    </m:sSubSup>
                                    <m:r>
                                      <a:rPr lang="en-US" sz="18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/>
                                      </a:rPr>
                                      <m:t>,0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,…}</m:t>
                                </m:r>
                              </m:oMath>
                            </m:oMathPara>
                          </a14:m>
                          <a:endParaRPr lang="ru-RU" sz="1800" dirty="0" smtClean="0"/>
                        </a:p>
                      </p:txBody>
                    </p:sp>
                  </mc:Choice>
                  <mc:Fallback>
                    <p:sp>
                      <p:nvSpPr>
                        <p:cNvPr id="112" name="Объект 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6203260" y="3014954"/>
                          <a:ext cx="2761228" cy="558062"/>
                        </a:xfrm>
                        <a:prstGeom prst="rect">
                          <a:avLst/>
                        </a:prstGeom>
                        <a:blipFill rotWithShape="1">
                          <a:blip r:embed="rId13"/>
                          <a:stretch>
                            <a:fillRect/>
                          </a:stretch>
                        </a:blipFill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r>
                            <a:rPr lang="ru-R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65" name="Стрелка вниз 64"/>
                    <p:cNvSpPr/>
                    <p:nvPr/>
                  </p:nvSpPr>
                  <p:spPr>
                    <a:xfrm>
                      <a:off x="4633263" y="2708920"/>
                      <a:ext cx="226769" cy="279031"/>
                    </a:xfrm>
                    <a:prstGeom prst="downArrow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  <p:sp>
                  <p:nvSpPr>
                    <p:cNvPr id="115" name="Стрелка вниз 114"/>
                    <p:cNvSpPr/>
                    <p:nvPr/>
                  </p:nvSpPr>
                  <p:spPr>
                    <a:xfrm>
                      <a:off x="7452320" y="2717921"/>
                      <a:ext cx="226769" cy="279031"/>
                    </a:xfrm>
                    <a:prstGeom prst="downArrow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/>
                    </a:p>
                  </p:txBody>
                </p: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4" name="TextBox 73"/>
                      <p:cNvSpPr txBox="1"/>
                      <p:nvPr/>
                    </p:nvSpPr>
                    <p:spPr>
                      <a:xfrm>
                        <a:off x="3707904" y="1907540"/>
                        <a:ext cx="616275" cy="3837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0" smtClean="0">
                                      <a:latin typeface="Cambria Math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ru-RU" dirty="0"/>
                      </a:p>
                    </p:txBody>
                  </p:sp>
                </mc:Choice>
                <mc:Fallback>
                  <p:sp>
                    <p:nvSpPr>
                      <p:cNvPr id="74" name="TextBox 7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7904" y="1907540"/>
                        <a:ext cx="616275" cy="383759"/>
                      </a:xfrm>
                      <a:prstGeom prst="rect">
                        <a:avLst/>
                      </a:prstGeom>
                      <a:blipFill rotWithShape="1">
                        <a:blip r:embed="rId14"/>
                        <a:stretch>
                          <a:fillRect b="-476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ru-R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97" name="TextBox 196"/>
                      <p:cNvSpPr txBox="1"/>
                      <p:nvPr/>
                    </p:nvSpPr>
                    <p:spPr>
                      <a:xfrm>
                        <a:off x="6516216" y="1916832"/>
                        <a:ext cx="616275" cy="3837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0" smtClean="0">
                                      <a:latin typeface="Cambria Math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𝑁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ru-RU" dirty="0"/>
                      </a:p>
                    </p:txBody>
                  </p:sp>
                </mc:Choice>
                <mc:Fallback>
                  <p:sp>
                    <p:nvSpPr>
                      <p:cNvPr id="197" name="TextBox 19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16216" y="1916832"/>
                        <a:ext cx="616275" cy="383759"/>
                      </a:xfrm>
                      <a:prstGeom prst="rect">
                        <a:avLst/>
                      </a:prstGeom>
                      <a:blipFill rotWithShape="1">
                        <a:blip r:embed="rId15"/>
                        <a:stretch>
                          <a:fillRect b="-476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ru-RU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3" name="Прямоугольник 2"/>
                <p:cNvSpPr/>
                <p:nvPr/>
              </p:nvSpPr>
              <p:spPr>
                <a:xfrm>
                  <a:off x="3635896" y="4787860"/>
                  <a:ext cx="5112568" cy="152146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Объект 2"/>
              <p:cNvSpPr txBox="1">
                <a:spLocks/>
              </p:cNvSpPr>
              <p:nvPr/>
            </p:nvSpPr>
            <p:spPr bwMode="auto">
              <a:xfrm>
                <a:off x="179512" y="5694999"/>
                <a:ext cx="8935330" cy="7583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spcAft>
                    <a:spcPts val="600"/>
                  </a:spcAft>
                  <a:buNone/>
                </a:pPr>
                <a:r>
                  <a:rPr lang="ru-RU" sz="1800" dirty="0" smtClean="0">
                    <a:latin typeface="+mj-lt"/>
                  </a:rPr>
                  <a:t>На каждом шаге рекурсивного разбиения используются </a:t>
                </a:r>
                <a:r>
                  <a:rPr lang="ru-RU" sz="1800" dirty="0">
                    <a:latin typeface="+mj-lt"/>
                  </a:rPr>
                  <a:t>не все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+mj-lt"/>
                      </a:rPr>
                      <m:t>𝑀</m:t>
                    </m:r>
                  </m:oMath>
                </a14:m>
                <a:r>
                  <a:rPr lang="en-US" sz="1800" dirty="0" smtClean="0">
                    <a:latin typeface="+mj-lt"/>
                  </a:rPr>
                  <a:t> </a:t>
                </a:r>
                <a:r>
                  <a:rPr lang="ru-RU" sz="1800" dirty="0" smtClean="0">
                    <a:latin typeface="+mj-lt"/>
                  </a:rPr>
                  <a:t>компонент </a:t>
                </a:r>
                <a:r>
                  <a:rPr lang="ru-RU" sz="1800" dirty="0">
                    <a:latin typeface="+mj-lt"/>
                  </a:rPr>
                  <a:t>вектора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ru-RU" sz="1800" b="1" i="1">
                            <a:latin typeface="+mj-lt"/>
                          </a:rPr>
                          <m:t>𝐱</m:t>
                        </m:r>
                      </m:e>
                      <m:sub>
                        <m:r>
                          <a:rPr lang="en-US" sz="1800" i="1">
                            <a:latin typeface="+mj-lt"/>
                          </a:rPr>
                          <m:t>𝑖</m:t>
                        </m:r>
                      </m:sub>
                      <m:sup>
                        <m:r>
                          <a:rPr lang="en-US" sz="1800" b="0" i="1" smtClean="0">
                            <a:latin typeface="Cambria Math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sz="1800" dirty="0">
                    <a:latin typeface="+mj-lt"/>
                  </a:rPr>
                  <a:t>,</a:t>
                </a:r>
                <a:r>
                  <a:rPr lang="ru-RU" sz="1800" dirty="0">
                    <a:latin typeface="+mj-lt"/>
                  </a:rPr>
                  <a:t> а только их случайное число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+mj-lt"/>
                      </a:rPr>
                      <m:t>𝐿</m:t>
                    </m:r>
                    <m:r>
                      <a:rPr lang="en-US" sz="1800" i="1">
                        <a:latin typeface="+mj-lt"/>
                        <a:ea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800" i="1">
                            <a:latin typeface="+mj-lt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US" sz="1800" b="0" i="1" smtClean="0">
                            <a:latin typeface="+mj-lt"/>
                            <a:ea typeface="Cambria Math"/>
                          </a:rPr>
                          <m:t>𝑀</m:t>
                        </m:r>
                      </m:e>
                    </m:rad>
                  </m:oMath>
                </a14:m>
                <a:r>
                  <a:rPr lang="ru-RU" sz="1800" dirty="0">
                    <a:latin typeface="+mj-lt"/>
                  </a:rPr>
                  <a:t>.</a:t>
                </a:r>
              </a:p>
              <a:p>
                <a:pPr marL="0" indent="0" algn="just">
                  <a:spcAft>
                    <a:spcPts val="600"/>
                  </a:spcAft>
                  <a:buNone/>
                </a:pPr>
                <a:endParaRPr lang="ru-RU" sz="1800" dirty="0" smtClean="0"/>
              </a:p>
            </p:txBody>
          </p:sp>
        </mc:Choice>
        <mc:Fallback>
          <p:sp>
            <p:nvSpPr>
              <p:cNvPr id="144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5694999"/>
                <a:ext cx="8935330" cy="758337"/>
              </a:xfrm>
              <a:prstGeom prst="rect">
                <a:avLst/>
              </a:prstGeom>
              <a:blipFill rotWithShape="1">
                <a:blip r:embed="rId16"/>
                <a:stretch>
                  <a:fillRect l="-546" t="-4000" r="-614" b="-8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176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8256"/>
            <a:ext cx="9144000" cy="638944"/>
          </a:xfrm>
        </p:spPr>
        <p:txBody>
          <a:bodyPr/>
          <a:lstStyle/>
          <a:p>
            <a:r>
              <a:rPr lang="ru-RU" sz="2800" dirty="0" smtClean="0"/>
              <a:t>Вероятность ошибочной классификации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5B0CD-1A21-4D6E-8B68-A7BE40C63E29}" type="slidenum">
              <a:rPr lang="ru-RU" altLang="ru-RU" smtClean="0"/>
              <a:pPr>
                <a:defRPr/>
              </a:pPr>
              <a:t>8</a:t>
            </a:fld>
            <a:r>
              <a:rPr lang="en-US" altLang="ru-RU" dirty="0" smtClean="0"/>
              <a:t>/1</a:t>
            </a:r>
            <a:r>
              <a:rPr lang="ru-RU" altLang="ru-RU" dirty="0" smtClean="0"/>
              <a:t>1</a:t>
            </a:r>
            <a:endParaRPr lang="ru-RU" alt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Объект 2"/>
              <p:cNvSpPr txBox="1">
                <a:spLocks/>
              </p:cNvSpPr>
              <p:nvPr/>
            </p:nvSpPr>
            <p:spPr bwMode="auto">
              <a:xfrm>
                <a:off x="179512" y="836711"/>
                <a:ext cx="8784976" cy="1008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𝑂𝑂𝐵𝐸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ru-RU" sz="1800" dirty="0" smtClean="0"/>
                  <a:t>– </a:t>
                </a:r>
                <a:r>
                  <a:rPr lang="ru-RU" sz="1800" dirty="0"/>
                  <a:t>доля примеров обучающей выборки, неправильно классифицируемых ансамблем, если не учитывать голоса деревьев на примерах, входящих в их собственную обучающую </a:t>
                </a:r>
                <a:r>
                  <a:rPr lang="ru-RU" sz="1800" dirty="0" err="1"/>
                  <a:t>подвыборку</a:t>
                </a:r>
                <a:r>
                  <a:rPr lang="ru-RU" sz="1800" dirty="0"/>
                  <a:t>.</a:t>
                </a:r>
                <a:endParaRPr lang="ru-RU" sz="1800" dirty="0" smtClean="0"/>
              </a:p>
            </p:txBody>
          </p:sp>
        </mc:Choice>
        <mc:Fallback>
          <p:sp>
            <p:nvSpPr>
              <p:cNvPr id="17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836711"/>
                <a:ext cx="8784976" cy="1008113"/>
              </a:xfrm>
              <a:prstGeom prst="rect">
                <a:avLst/>
              </a:prstGeom>
              <a:blipFill rotWithShape="1">
                <a:blip r:embed="rId3"/>
                <a:stretch>
                  <a:fillRect l="-555" t="-3012" r="-55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Группа 7"/>
          <p:cNvGrpSpPr/>
          <p:nvPr/>
        </p:nvGrpSpPr>
        <p:grpSpPr>
          <a:xfrm>
            <a:off x="252248" y="1990665"/>
            <a:ext cx="8891752" cy="4246647"/>
            <a:chOff x="252248" y="2060848"/>
            <a:chExt cx="8891752" cy="4246647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252248" y="2060848"/>
              <a:ext cx="4391760" cy="4246647"/>
              <a:chOff x="180240" y="2093947"/>
              <a:chExt cx="4391760" cy="4246647"/>
            </a:xfrm>
          </p:grpSpPr>
          <p:pic>
            <p:nvPicPr>
              <p:cNvPr id="10" name="Рисунок 9" descr="C:\Users\Vlad\Desktop\ВУЗ\4 курс\8 семестр\Диплом\cv2\ВКР\detector\trees num\1.emf"/>
              <p:cNvPicPr/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57" t="6444" r="5344"/>
              <a:stretch/>
            </p:blipFill>
            <p:spPr bwMode="auto">
              <a:xfrm>
                <a:off x="180240" y="2996952"/>
                <a:ext cx="4319752" cy="3343642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3" name="Прямоугольник 2"/>
              <p:cNvSpPr/>
              <p:nvPr/>
            </p:nvSpPr>
            <p:spPr>
              <a:xfrm>
                <a:off x="395537" y="2093947"/>
                <a:ext cx="417646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1600" dirty="0">
                    <a:latin typeface="+mj-lt"/>
                  </a:rPr>
                  <a:t>Зависимость вероятности ошибочной классификации </a:t>
                </a:r>
                <a:r>
                  <a:rPr lang="ru-RU" sz="1600" dirty="0" smtClean="0">
                    <a:latin typeface="+mj-lt"/>
                  </a:rPr>
                  <a:t>от </a:t>
                </a:r>
                <a:r>
                  <a:rPr lang="ru-RU" sz="1600" dirty="0">
                    <a:latin typeface="+mj-lt"/>
                  </a:rPr>
                  <a:t>числа деревьев в ансамбле при обучении на однородных </a:t>
                </a:r>
                <a:r>
                  <a:rPr lang="ru-RU" sz="1600" dirty="0" smtClean="0">
                    <a:latin typeface="+mj-lt"/>
                  </a:rPr>
                  <a:t>примерах</a:t>
                </a:r>
                <a:endParaRPr lang="ru-RU" sz="1600" dirty="0">
                  <a:latin typeface="+mj-lt"/>
                </a:endParaRPr>
              </a:p>
            </p:txBody>
          </p:sp>
        </p:grpSp>
        <p:grpSp>
          <p:nvGrpSpPr>
            <p:cNvPr id="6" name="Группа 5"/>
            <p:cNvGrpSpPr/>
            <p:nvPr/>
          </p:nvGrpSpPr>
          <p:grpSpPr>
            <a:xfrm>
              <a:off x="4572000" y="2276872"/>
              <a:ext cx="4572000" cy="3983868"/>
              <a:chOff x="4572000" y="2340169"/>
              <a:chExt cx="4572000" cy="3983868"/>
            </a:xfrm>
          </p:grpSpPr>
          <p:pic>
            <p:nvPicPr>
              <p:cNvPr id="12" name="Рисунок 11" descr="C:\Users\Vlad\Desktop\ВУЗ\4 курс\8 семестр\Диплом\cv2\ВКР\detector\trees num\4.emf"/>
              <p:cNvPicPr/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59" t="5489" r="6742"/>
              <a:stretch/>
            </p:blipFill>
            <p:spPr bwMode="auto">
              <a:xfrm>
                <a:off x="4581379" y="2988241"/>
                <a:ext cx="4311101" cy="3335796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5" name="Прямоугольник 4"/>
              <p:cNvSpPr/>
              <p:nvPr/>
            </p:nvSpPr>
            <p:spPr>
              <a:xfrm>
                <a:off x="4572000" y="2340169"/>
                <a:ext cx="4572000" cy="58477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:r>
                  <a:rPr lang="ru-RU" sz="1600" dirty="0">
                    <a:latin typeface="+mj-lt"/>
                  </a:rPr>
                  <a:t>Зависимость производительности алгоритма </a:t>
                </a:r>
                <a:r>
                  <a:rPr lang="ru-RU" sz="1600" dirty="0" smtClean="0">
                    <a:latin typeface="+mj-lt"/>
                  </a:rPr>
                  <a:t>классификации </a:t>
                </a:r>
                <a:r>
                  <a:rPr lang="ru-RU" sz="1600" dirty="0">
                    <a:latin typeface="+mj-lt"/>
                  </a:rPr>
                  <a:t>от числа деревьев в </a:t>
                </a:r>
                <a:r>
                  <a:rPr lang="ru-RU" sz="1600" dirty="0" smtClean="0">
                    <a:latin typeface="+mj-lt"/>
                  </a:rPr>
                  <a:t>ансамбле</a:t>
                </a:r>
                <a:endParaRPr lang="ru-RU" sz="1600" dirty="0"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990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8256"/>
            <a:ext cx="9144000" cy="638944"/>
          </a:xfrm>
        </p:spPr>
        <p:txBody>
          <a:bodyPr/>
          <a:lstStyle/>
          <a:p>
            <a:r>
              <a:rPr lang="ru-RU" sz="2800" dirty="0" smtClean="0"/>
              <a:t>Результаты обучения классификатора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5B0CD-1A21-4D6E-8B68-A7BE40C63E29}" type="slidenum">
              <a:rPr lang="ru-RU" altLang="ru-RU" smtClean="0"/>
              <a:pPr>
                <a:defRPr/>
              </a:pPr>
              <a:t>9</a:t>
            </a:fld>
            <a:r>
              <a:rPr lang="en-US" altLang="ru-RU" dirty="0" smtClean="0"/>
              <a:t>/1</a:t>
            </a:r>
            <a:r>
              <a:rPr lang="ru-RU" altLang="ru-RU" dirty="0" smtClean="0"/>
              <a:t>1</a:t>
            </a:r>
            <a:endParaRPr lang="ru-RU" altLang="ru-RU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" name="Группа 11"/>
          <p:cNvGrpSpPr/>
          <p:nvPr/>
        </p:nvGrpSpPr>
        <p:grpSpPr>
          <a:xfrm>
            <a:off x="179512" y="1420096"/>
            <a:ext cx="8928992" cy="4241152"/>
            <a:chOff x="179512" y="1340768"/>
            <a:chExt cx="8928992" cy="4241152"/>
          </a:xfrm>
        </p:grpSpPr>
        <p:grpSp>
          <p:nvGrpSpPr>
            <p:cNvPr id="5" name="Группа 4"/>
            <p:cNvGrpSpPr/>
            <p:nvPr/>
          </p:nvGrpSpPr>
          <p:grpSpPr>
            <a:xfrm>
              <a:off x="179512" y="1340768"/>
              <a:ext cx="4536504" cy="4241152"/>
              <a:chOff x="251520" y="1340768"/>
              <a:chExt cx="4536504" cy="4241152"/>
            </a:xfrm>
          </p:grpSpPr>
          <p:pic>
            <p:nvPicPr>
              <p:cNvPr id="11" name="Рисунок 10" descr="C:\Users\Vlad\Desktop\ВУЗ\4 курс\8 семестр\Диплом\cv2\ВКР\detector\trees num\2.emf"/>
              <p:cNvPicPr/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73" t="5251" r="6467"/>
              <a:stretch/>
            </p:blipFill>
            <p:spPr bwMode="auto">
              <a:xfrm>
                <a:off x="251520" y="2204864"/>
                <a:ext cx="4320480" cy="3377056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6" name="Прямоугольник 5"/>
              <p:cNvSpPr/>
              <p:nvPr/>
            </p:nvSpPr>
            <p:spPr>
              <a:xfrm>
                <a:off x="395536" y="1340768"/>
                <a:ext cx="439248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1600" dirty="0">
                    <a:latin typeface="+mj-lt"/>
                  </a:rPr>
                  <a:t>Рост вероятности ошибочной классификации </a:t>
                </a:r>
                <a:r>
                  <a:rPr lang="ru-RU" sz="1600" dirty="0" smtClean="0">
                    <a:latin typeface="+mj-lt"/>
                  </a:rPr>
                  <a:t>при </a:t>
                </a:r>
                <a:r>
                  <a:rPr lang="ru-RU" sz="1600" dirty="0">
                    <a:latin typeface="+mj-lt"/>
                  </a:rPr>
                  <a:t>изменении обстановки окружающей сцены, вызванной изменением </a:t>
                </a:r>
                <a:r>
                  <a:rPr lang="ru-RU" sz="1600" dirty="0" smtClean="0">
                    <a:latin typeface="+mj-lt"/>
                  </a:rPr>
                  <a:t>освещенности</a:t>
                </a:r>
                <a:endParaRPr lang="ru-RU" sz="1600" dirty="0">
                  <a:latin typeface="+mj-lt"/>
                </a:endParaRPr>
              </a:p>
            </p:txBody>
          </p:sp>
        </p:grpSp>
        <p:grpSp>
          <p:nvGrpSpPr>
            <p:cNvPr id="3" name="Группа 2"/>
            <p:cNvGrpSpPr/>
            <p:nvPr/>
          </p:nvGrpSpPr>
          <p:grpSpPr>
            <a:xfrm>
              <a:off x="4572000" y="1340768"/>
              <a:ext cx="4536504" cy="4233832"/>
              <a:chOff x="4556818" y="1340768"/>
              <a:chExt cx="4536504" cy="4233832"/>
            </a:xfrm>
          </p:grpSpPr>
          <p:pic>
            <p:nvPicPr>
              <p:cNvPr id="10" name="Рисунок 9" descr="C:\Users\Vlad\Desktop\ВУЗ\4 курс\8 семестр\Диплом\cv2\ВКР\detector\trees num\3.emf"/>
              <p:cNvPicPr/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56" t="5489" r="6156"/>
              <a:stretch/>
            </p:blipFill>
            <p:spPr bwMode="auto">
              <a:xfrm>
                <a:off x="4556818" y="2197544"/>
                <a:ext cx="4364596" cy="3377056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7" name="Прямоугольник 6"/>
              <p:cNvSpPr/>
              <p:nvPr/>
            </p:nvSpPr>
            <p:spPr>
              <a:xfrm>
                <a:off x="4737346" y="1340768"/>
                <a:ext cx="435597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1600" dirty="0">
                    <a:latin typeface="+mj-lt"/>
                  </a:rPr>
                  <a:t>Изменение вероятности ошибочной классификации </a:t>
                </a:r>
                <a:r>
                  <a:rPr lang="ru-RU" sz="1600" dirty="0" smtClean="0">
                    <a:latin typeface="+mj-lt"/>
                  </a:rPr>
                  <a:t>при </a:t>
                </a:r>
                <a:r>
                  <a:rPr lang="ru-RU" sz="1600" dirty="0">
                    <a:latin typeface="+mj-lt"/>
                  </a:rPr>
                  <a:t>длительном </a:t>
                </a:r>
                <a:r>
                  <a:rPr lang="ru-RU" sz="1600" dirty="0" smtClean="0">
                    <a:latin typeface="+mj-lt"/>
                  </a:rPr>
                  <a:t>периоде </a:t>
                </a:r>
                <a:r>
                  <a:rPr lang="ru-RU" sz="1600" dirty="0">
                    <a:latin typeface="+mj-lt"/>
                  </a:rPr>
                  <a:t>работы </a:t>
                </a:r>
                <a:r>
                  <a:rPr lang="ru-RU" sz="1600" dirty="0" smtClean="0">
                    <a:latin typeface="+mj-lt"/>
                  </a:rPr>
                  <a:t>классификатора</a:t>
                </a:r>
                <a:endParaRPr lang="ru-RU" sz="1600" dirty="0"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170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3500</TotalTime>
  <Words>968</Words>
  <Application>Microsoft Office PowerPoint</Application>
  <PresentationFormat>Экран (4:3)</PresentationFormat>
  <Paragraphs>113</Paragraphs>
  <Slides>11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Презентация PowerPoint</vt:lpstr>
      <vt:lpstr>Актуальность</vt:lpstr>
      <vt:lpstr>Цель работы</vt:lpstr>
      <vt:lpstr>Метод трекинга на основе вычитания изображения фона</vt:lpstr>
      <vt:lpstr>Презентация PowerPoint</vt:lpstr>
      <vt:lpstr>Использование порога фоновой части</vt:lpstr>
      <vt:lpstr>Классификатор на основе случайного леса</vt:lpstr>
      <vt:lpstr>Вероятность ошибочной классификации</vt:lpstr>
      <vt:lpstr>Результаты обучения классификатора</vt:lpstr>
      <vt:lpstr>Сравнительная характеристика, выводы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Численное решение НОМ</dc:title>
  <dc:creator>Кирилл</dc:creator>
  <cp:lastModifiedBy>Владислав Димаков</cp:lastModifiedBy>
  <cp:revision>362</cp:revision>
  <dcterms:created xsi:type="dcterms:W3CDTF">2010-04-20T03:17:27Z</dcterms:created>
  <dcterms:modified xsi:type="dcterms:W3CDTF">2017-06-12T21:41:29Z</dcterms:modified>
</cp:coreProperties>
</file>