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59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0" autoAdjust="0"/>
    <p:restoredTop sz="99820" autoAdjust="0"/>
  </p:normalViewPr>
  <p:slideViewPr>
    <p:cSldViewPr>
      <p:cViewPr>
        <p:scale>
          <a:sx n="70" d="100"/>
          <a:sy n="70" d="100"/>
        </p:scale>
        <p:origin x="-143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0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12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.jpeg"/><Relationship Id="rId5" Type="http://schemas.openxmlformats.org/officeDocument/2006/relationships/image" Target="../media/image15.jpeg"/><Relationship Id="rId10" Type="http://schemas.openxmlformats.org/officeDocument/2006/relationships/image" Target="../media/image18.jpeg"/><Relationship Id="rId4" Type="http://schemas.openxmlformats.org/officeDocument/2006/relationships/image" Target="../media/image14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22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1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25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Relationship Id="rId14" Type="http://schemas.openxmlformats.org/officeDocument/2006/relationships/image" Target="../media/image42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28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47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err="1" smtClean="0">
                <a:latin typeface="+mj-lt"/>
                <a:cs typeface="Arial" pitchFamily="34" charset="0"/>
              </a:rPr>
              <a:t>Минобрнауки</a:t>
            </a:r>
            <a:r>
              <a:rPr lang="ru-RU" sz="1500" cap="all" dirty="0" smtClean="0">
                <a:latin typeface="+mj-lt"/>
                <a:cs typeface="Arial" pitchFamily="34" charset="0"/>
              </a:rPr>
              <a:t>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err="1" smtClean="0">
                <a:latin typeface="+mj-lt"/>
                <a:cs typeface="Arial" charset="0"/>
              </a:rPr>
              <a:t>Козлитин</a:t>
            </a:r>
            <a:r>
              <a:rPr lang="ru-RU" sz="1600" dirty="0" smtClean="0">
                <a:latin typeface="+mj-lt"/>
                <a:cs typeface="Arial" charset="0"/>
              </a:rPr>
              <a:t>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</a:t>
            </a:r>
            <a:r>
              <a:rPr lang="ru-RU" sz="2800" dirty="0" smtClean="0"/>
              <a:t>ошибочной классификации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764704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</a:t>
                </a:r>
                <a:r>
                  <a:rPr lang="ru-RU" sz="1800" dirty="0" smtClean="0"/>
                  <a:t>выборкам</a:t>
                </a:r>
                <a:r>
                  <a:rPr lang="ru-RU" sz="1800" dirty="0" smtClean="0"/>
                  <a:t>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64704"/>
                <a:ext cx="892899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C:\Users\Vlad\Desktop\ВУЗ\4 курс\8 семестр\Диплом\cv2\ВКР\detector\trees num\1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6444" r="5344"/>
          <a:stretch/>
        </p:blipFill>
        <p:spPr bwMode="auto">
          <a:xfrm>
            <a:off x="180240" y="2996952"/>
            <a:ext cx="4319752" cy="3343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7" y="2093947"/>
            <a:ext cx="417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вероятности ошибочной классификации </a:t>
            </a:r>
            <a:r>
              <a:rPr lang="ru-RU" sz="1600" dirty="0" smtClean="0">
                <a:latin typeface="+mj-lt"/>
              </a:rPr>
              <a:t>от </a:t>
            </a:r>
            <a:r>
              <a:rPr lang="ru-RU" sz="1600" dirty="0">
                <a:latin typeface="+mj-lt"/>
              </a:rPr>
              <a:t>числа деревьев в ансамбле при обучении на однородных </a:t>
            </a:r>
            <a:r>
              <a:rPr lang="ru-RU" sz="1600" dirty="0" smtClean="0">
                <a:latin typeface="+mj-lt"/>
              </a:rPr>
              <a:t>примера</a:t>
            </a:r>
            <a:r>
              <a:rPr lang="en-US" sz="1600" dirty="0" smtClean="0">
                <a:latin typeface="+mj-lt"/>
              </a:rPr>
              <a:t>a</a:t>
            </a:r>
            <a:r>
              <a:rPr lang="ru-RU" sz="1600" dirty="0" smtClean="0">
                <a:latin typeface="+mj-lt"/>
              </a:rPr>
              <a:t>х</a:t>
            </a:r>
            <a:endParaRPr lang="ru-RU" sz="1600" dirty="0">
              <a:latin typeface="+mj-lt"/>
            </a:endParaRPr>
          </a:p>
        </p:txBody>
      </p:sp>
      <p:pic>
        <p:nvPicPr>
          <p:cNvPr id="12" name="Рисунок 11" descr="C:\Users\Vlad\Desktop\ВУЗ\4 курс\8 семестр\Диплом\cv2\ВКР\detector\trees num\4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5489" r="6742"/>
          <a:stretch/>
        </p:blipFill>
        <p:spPr bwMode="auto">
          <a:xfrm>
            <a:off x="4572000" y="3004798"/>
            <a:ext cx="4311101" cy="333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2000" y="23401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производительности алгоритма </a:t>
            </a:r>
            <a:r>
              <a:rPr lang="ru-RU" sz="1600" dirty="0" smtClean="0">
                <a:latin typeface="+mj-lt"/>
              </a:rPr>
              <a:t>классификации </a:t>
            </a:r>
            <a:r>
              <a:rPr lang="ru-RU" sz="1600" dirty="0">
                <a:latin typeface="+mj-lt"/>
              </a:rPr>
              <a:t>от числа деревьев в ансамбле.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07504" y="1412776"/>
            <a:ext cx="9050726" cy="4392488"/>
            <a:chOff x="21266" y="1268760"/>
            <a:chExt cx="9050726" cy="4392488"/>
          </a:xfrm>
        </p:grpSpPr>
        <p:pic>
          <p:nvPicPr>
            <p:cNvPr id="11" name="Рисунок 10" descr="C:\Users\Vlad\Desktop\ВУЗ\4 курс\8 семестр\Диплом\cv2\ВКР\detector\trees num\2.emf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" t="5251" r="6467"/>
            <a:stretch/>
          </p:blipFill>
          <p:spPr bwMode="auto">
            <a:xfrm>
              <a:off x="21266" y="2132856"/>
              <a:ext cx="4449312" cy="34777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Рисунок 12" descr="C:\Users\Vlad\Desktop\ВУЗ\4 курс\8 семестр\Диплом\cv2\ВКР\detector\trees num\3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489" r="8321"/>
            <a:stretch/>
          </p:blipFill>
          <p:spPr bwMode="auto">
            <a:xfrm>
              <a:off x="4496678" y="2132856"/>
              <a:ext cx="4455936" cy="35283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51520" y="1268760"/>
              <a:ext cx="43924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Рост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изменении обстановки окружающей сцены, вызванной изменением </a:t>
              </a:r>
              <a:r>
                <a:rPr lang="ru-RU" sz="1600" dirty="0" smtClean="0">
                  <a:latin typeface="+mj-lt"/>
                </a:rPr>
                <a:t>освещенности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16016" y="1268760"/>
              <a:ext cx="43559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Изменение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длительном </a:t>
              </a:r>
              <a:r>
                <a:rPr lang="ru-RU" sz="1600" dirty="0" smtClean="0">
                  <a:latin typeface="+mj-lt"/>
                </a:rPr>
                <a:t>периоде </a:t>
              </a:r>
              <a:r>
                <a:rPr lang="ru-RU" sz="1600" dirty="0">
                  <a:latin typeface="+mj-lt"/>
                </a:rPr>
                <a:t>работы классификатора.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Адаптивное исключение деревьев из ансамбля.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Рисунок 9" descr="C:\Users\Vlad\Desktop\ВУЗ\4 курс\8 семестр\Диплом\cv2\ВКР\detector\discard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/>
          <a:stretch/>
        </p:blipFill>
        <p:spPr bwMode="auto">
          <a:xfrm>
            <a:off x="899592" y="980728"/>
            <a:ext cx="7344816" cy="51899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366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 использования детектора.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13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Рисунок 5" descr="C:\Users\Vlad\Desktop\ВУЗ\4 курс\8 семестр\Диплом\cv2\ВКР\detector\result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"/>
          <a:stretch/>
        </p:blipFill>
        <p:spPr bwMode="auto">
          <a:xfrm>
            <a:off x="971600" y="975319"/>
            <a:ext cx="7200800" cy="51899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Выводы.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14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 bwMode="auto">
          <a:xfrm>
            <a:off x="179512" y="1628800"/>
            <a:ext cx="856895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200" dirty="0" smtClean="0"/>
              <a:t>Разработанный метод долгосрочного слежения </a:t>
            </a:r>
            <a:r>
              <a:rPr lang="ru-RU" sz="2200" dirty="0" smtClean="0"/>
              <a:t>показал свою устойчивость </a:t>
            </a:r>
            <a:r>
              <a:rPr lang="ru-RU" sz="2200" dirty="0"/>
              <a:t>к изменениям окружающей обстановки сцены, перекрытию объекта слежения другими объектами и исчезновению отслеживаемого объекта из области наблюдения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Было установлено</a:t>
            </a:r>
            <a:r>
              <a:rPr lang="ru-RU" sz="2200" dirty="0"/>
              <a:t>, что интеграция </a:t>
            </a:r>
            <a:r>
              <a:rPr lang="ru-RU" sz="2200" dirty="0" smtClean="0"/>
              <a:t>детектора, основанного на самообучающимся классификаторе, </a:t>
            </a:r>
            <a:r>
              <a:rPr lang="ru-RU" sz="2200" dirty="0"/>
              <a:t>в алгоритм обнаружения и </a:t>
            </a:r>
            <a:r>
              <a:rPr lang="ru-RU" sz="2200" dirty="0" smtClean="0"/>
              <a:t>слежения, </a:t>
            </a:r>
            <a:r>
              <a:rPr lang="ru-RU" sz="2200" dirty="0"/>
              <a:t>значительно увеличивает устойчивость </a:t>
            </a:r>
            <a:r>
              <a:rPr lang="ru-RU" sz="2200" dirty="0" smtClean="0"/>
              <a:t>к </a:t>
            </a:r>
            <a:r>
              <a:rPr lang="ru-RU" sz="2200" dirty="0"/>
              <a:t>сбоям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/>
              <a:t>Разработанный метод показал более высокую точность определения координат отслеживаемого объекта по сравнению </a:t>
            </a:r>
            <a:r>
              <a:rPr lang="ru-RU" sz="2200" dirty="0" smtClean="0"/>
              <a:t>с классическими методами </a:t>
            </a:r>
            <a:r>
              <a:rPr lang="ru-RU" sz="2200" dirty="0"/>
              <a:t>обнаружения и слежения.</a:t>
            </a:r>
          </a:p>
          <a:p>
            <a:pPr marL="0" indent="0" algn="just">
              <a:buNone/>
            </a:pPr>
            <a:endParaRPr lang="ru-RU" sz="2200" dirty="0" smtClean="0"/>
          </a:p>
          <a:p>
            <a:pPr marL="0" indent="0">
              <a:buFont typeface="Arial" charset="0"/>
              <a:buNone/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4608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5"/>
            <a:ext cx="8496944" cy="5616623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систем,  способных в режиме реального времени решать множество задач, связанных с автоматическим обнаружением, слежением и сопровождением 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С ростом потребности в системах обнаружения и слежения растет и требование к подобным системам. Поэтому одной из наиболее актуальных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44593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229200"/>
                <a:ext cx="756084" cy="72008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и задачи работы.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88" y="1340768"/>
            <a:ext cx="8229600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</a:t>
            </a:r>
            <a:r>
              <a:rPr lang="ru-RU" sz="2000" dirty="0" smtClean="0"/>
              <a:t>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 smtClean="0"/>
              <a:t>Задачи:</a:t>
            </a:r>
          </a:p>
          <a:p>
            <a:pPr algn="just"/>
            <a:r>
              <a:rPr lang="ru-RU" sz="2000" dirty="0"/>
              <a:t>Изучение классических подходов к решению задачи обнаружения и слежения за объектами видеопоследовательности.</a:t>
            </a:r>
          </a:p>
          <a:p>
            <a:pPr algn="just"/>
            <a:r>
              <a:rPr lang="ru-RU" sz="2000" dirty="0"/>
              <a:t>Разработка методов, способных улучшить результаты классических алгоритмов обнаружения и слежения.</a:t>
            </a:r>
          </a:p>
          <a:p>
            <a:pPr algn="just"/>
            <a:r>
              <a:rPr lang="ru-RU" sz="2000" dirty="0"/>
              <a:t>Исследование эффективности применения методов распознавания образов </a:t>
            </a:r>
            <a:r>
              <a:rPr lang="ru-RU" sz="2000" dirty="0" smtClean="0"/>
              <a:t>к </a:t>
            </a:r>
            <a:r>
              <a:rPr lang="ru-RU" sz="2000" dirty="0"/>
              <a:t>задаче обнаружения и слежения.</a:t>
            </a:r>
          </a:p>
          <a:p>
            <a:pPr algn="just"/>
            <a:r>
              <a:rPr lang="ru-RU" sz="2000" dirty="0"/>
              <a:t>Разработка самообучающегося классификатора, способного решать задачу распознавания образов.</a:t>
            </a:r>
          </a:p>
          <a:p>
            <a:pPr algn="just"/>
            <a:r>
              <a:rPr lang="ru-RU" sz="2000" dirty="0"/>
              <a:t>Оценка эффективности разрабатываемого метода на тестовых видеопоследовательностях.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Предлагаемый метод долгосрочного слежения.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5"/>
            <a:ext cx="8712968" cy="1152127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самообучающимся классификаторе, в метод обнаружения и слежения на основе вычитания фонового изображения.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 algn="just">
              <a:spcAft>
                <a:spcPts val="1200"/>
              </a:spcAft>
              <a:buNone/>
            </a:pPr>
            <a:endParaRPr lang="ru-RU" sz="20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ru-RU" sz="2000" b="1" dirty="0" smtClean="0"/>
              <a:t> </a:t>
            </a:r>
            <a:endParaRPr lang="ru-RU" sz="2000" b="1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23528" y="2861062"/>
                <a:ext cx="8568952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2000" b="1" dirty="0" smtClean="0">
                    <a:latin typeface="+mj-lt"/>
                  </a:rPr>
                  <a:t>Задачи: </a:t>
                </a:r>
                <a:r>
                  <a:rPr lang="ru-RU" sz="2000" dirty="0">
                    <a:latin typeface="+mj-lt"/>
                  </a:rPr>
                  <a:t>сегментация кадров,  вычисление пространственных параметров объектов, отслеживание траекторий  их движения. </a:t>
                </a:r>
                <a:endParaRPr lang="en-US" sz="2000" dirty="0">
                  <a:latin typeface="+mj-lt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2000" b="1" dirty="0" smtClean="0">
                    <a:latin typeface="+mj-lt"/>
                  </a:rPr>
                  <a:t>Основная </a:t>
                </a:r>
                <a:r>
                  <a:rPr lang="ru-RU" sz="2000" b="1" dirty="0">
                    <a:latin typeface="+mj-lt"/>
                  </a:rPr>
                  <a:t>идея: </a:t>
                </a:r>
                <a:r>
                  <a:rPr lang="ru-RU" sz="2000" dirty="0">
                    <a:latin typeface="+mj-lt"/>
                  </a:rPr>
                  <a:t>выполнение сегментации кадров видеопоследовательности  с помощью построения </a:t>
                </a:r>
                <a:r>
                  <a:rPr lang="ru-RU" sz="2000" dirty="0">
                    <a:latin typeface="+mj-lt"/>
                  </a:rPr>
                  <a:t>изображения фона с последующим его вычитанием из изображения текущего кадра. </a:t>
                </a:r>
                <a:endParaRPr lang="ru-RU" sz="2000" dirty="0">
                  <a:latin typeface="+mj-lt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ru-RU" sz="2000" b="1" dirty="0">
                    <a:latin typeface="+mj-lt"/>
                  </a:rPr>
                  <a:t>Модель фона:</a:t>
                </a:r>
              </a:p>
              <a:p>
                <a:pPr marL="285750" indent="-285750" algn="just"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ru-RU" sz="2000" dirty="0">
                    <a:latin typeface="+mj-lt"/>
                  </a:rPr>
                  <a:t>Среднее фоновое изображение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+mj-lt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;</a:t>
                </a:r>
              </a:p>
              <a:p>
                <a:pPr marL="285750" indent="-285750" algn="just"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ru-RU" sz="2000" dirty="0">
                    <a:latin typeface="+mj-lt"/>
                  </a:rPr>
                  <a:t>Изображение средних абсолютных отклонений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+mj-lt"/>
                      </a:rPr>
                      <m:t>𝐷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  <a:r>
                  <a:rPr lang="ru-RU" sz="2000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61062"/>
                <a:ext cx="8568952" cy="2708434"/>
              </a:xfrm>
              <a:prstGeom prst="rect">
                <a:avLst/>
              </a:prstGeom>
              <a:blipFill rotWithShape="1">
                <a:blip r:embed="rId2"/>
                <a:stretch>
                  <a:fillRect l="-711" t="-1124" r="-782" b="-2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-36512" y="2060848"/>
            <a:ext cx="9217024" cy="648072"/>
            <a:chOff x="-36512" y="1844824"/>
            <a:chExt cx="9217024" cy="648072"/>
          </a:xfrm>
        </p:grpSpPr>
        <p:sp>
          <p:nvSpPr>
            <p:cNvPr id="33" name="Заголовок 1"/>
            <p:cNvSpPr txBox="1">
              <a:spLocks/>
            </p:cNvSpPr>
            <p:nvPr/>
          </p:nvSpPr>
          <p:spPr bwMode="auto">
            <a:xfrm>
              <a:off x="36512" y="1853952"/>
              <a:ext cx="9144000" cy="63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2800" dirty="0"/>
                <a:t>Метод </a:t>
              </a:r>
              <a:r>
                <a:rPr lang="ru-RU" sz="2800" dirty="0" smtClean="0"/>
                <a:t>трекинга на </a:t>
              </a:r>
              <a:r>
                <a:rPr lang="ru-RU" sz="2800" dirty="0"/>
                <a:t>основе вычитания изображения фона</a:t>
              </a:r>
              <a:r>
                <a:rPr lang="ru-RU" sz="2800" dirty="0" smtClean="0"/>
                <a:t>.</a:t>
              </a:r>
              <a:endParaRPr lang="ru-RU" sz="2800" dirty="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-36512" y="1844824"/>
              <a:ext cx="91805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-36512" y="2492896"/>
              <a:ext cx="91805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1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ru-RU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556792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789040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509120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386104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581128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Метод 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осуществляется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80"/>
            <a:ext cx="1548172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 решений.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94406" y="866170"/>
            <a:ext cx="4010845" cy="2202790"/>
            <a:chOff x="899593" y="1196752"/>
            <a:chExt cx="4608513" cy="2529573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3" y="1196752"/>
              <a:ext cx="4608513" cy="252957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4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4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5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30843" y="728700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𝐷</m:t>
                      </m:r>
                      <m:r>
                        <a:rPr lang="ru-RU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ru-RU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ru-RU" sz="1800" dirty="0" smtClean="0"/>
              </a:p>
            </p:txBody>
          </p:sp>
        </mc:Choice>
        <mc:Fallback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3" y="728700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107504" y="2132856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>
                          <a:latin typeface="Cambria Math"/>
                        </a:rPr>
                        <m:t>∉</m:t>
                      </m:r>
                      <m:r>
                        <a:rPr lang="en-US" sz="1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132856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95" b="-16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738225" y="998730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660232" y="2132856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2132856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2057" t="-4762" r="-3342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68301" y="3449298"/>
            <a:ext cx="8740203" cy="2067934"/>
            <a:chOff x="368301" y="3212977"/>
            <a:chExt cx="8740203" cy="2067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618140" y="3212977"/>
                  <a:ext cx="3490364" cy="2016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минимизировать</a:t>
                  </a:r>
                  <a:r>
                    <a:rPr lang="ru-RU" sz="1800" dirty="0" smtClean="0"/>
                    <a:t> «загрязненность»  вершины.</a:t>
                  </a:r>
                  <a:endParaRPr lang="ru-RU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8140" y="3212977"/>
                  <a:ext cx="3490364" cy="201622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573" b="-24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539552" y="4725144"/>
                  <a:ext cx="3329358" cy="555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4725144"/>
                  <a:ext cx="3329358" cy="55576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368301" y="3230978"/>
              <a:ext cx="2979563" cy="558062"/>
              <a:chOff x="80269" y="3933056"/>
              <a:chExt cx="2979563" cy="55806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80269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0269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872357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72357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539552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2699792" y="4115224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0" name="Группа 249"/>
            <p:cNvGrpSpPr/>
            <p:nvPr/>
          </p:nvGrpSpPr>
          <p:grpSpPr>
            <a:xfrm>
              <a:off x="2085855" y="3717649"/>
              <a:ext cx="1262009" cy="431431"/>
              <a:chOff x="1797823" y="4365721"/>
              <a:chExt cx="1262009" cy="4314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797823" y="4365721"/>
                    <a:ext cx="829961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>
                              <a:latin typeface="Cambria Math"/>
                            </a:rPr>
                            <m:t>∉</m:t>
                          </m:r>
                          <m:r>
                            <a:rPr lang="en-US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/>
                  </a:p>
                  <a:p>
                    <a:pPr marL="0" indent="0" algn="just">
                      <a:buNone/>
                    </a:pPr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24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97823" y="4365721"/>
                    <a:ext cx="829961" cy="431431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8" name="Стрелка вправо 247"/>
              <p:cNvSpPr/>
              <p:nvPr/>
            </p:nvSpPr>
            <p:spPr>
              <a:xfrm>
                <a:off x="2699792" y="4437112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539552" y="5589240"/>
                <a:ext cx="8352928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При </a:t>
                </a:r>
                <a:r>
                  <a:rPr lang="ru-RU" sz="1800" dirty="0" smtClean="0"/>
                  <a:t>расщеплении </a:t>
                </a:r>
                <a:r>
                  <a:rPr lang="ru-RU" sz="1800" dirty="0" smtClean="0"/>
                  <a:t>вершины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  <a:endParaRPr lang="ru-RU" sz="1800" dirty="0" smtClean="0"/>
              </a:p>
            </p:txBody>
          </p:sp>
        </mc:Choice>
        <mc:Fallback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589240"/>
                <a:ext cx="8352928" cy="936104"/>
              </a:xfrm>
              <a:prstGeom prst="rect">
                <a:avLst/>
              </a:prstGeom>
              <a:blipFill rotWithShape="1">
                <a:blip r:embed="rId22"/>
                <a:stretch>
                  <a:fillRect l="-657" t="-3268" r="-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Объект 2"/>
              <p:cNvSpPr txBox="1">
                <a:spLocks/>
              </p:cNvSpPr>
              <p:nvPr/>
            </p:nvSpPr>
            <p:spPr bwMode="auto">
              <a:xfrm>
                <a:off x="107504" y="764704"/>
                <a:ext cx="8928992" cy="7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ru-RU" sz="1800" dirty="0" smtClean="0"/>
                  <a:t>Последовательно поступающие данные моделируются при помощи распределения Пуассона с параметром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/>
                      </a:rPr>
                      <m:t>𝜆</m:t>
                    </m:r>
                    <m:r>
                      <a:rPr lang="ru-RU" sz="1800" i="1">
                        <a:latin typeface="Cambria Math"/>
                      </a:rPr>
                      <m:t>=1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>
          <p:sp>
            <p:nvSpPr>
              <p:cNvPr id="20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64704"/>
                <a:ext cx="8928992" cy="792088"/>
              </a:xfrm>
              <a:prstGeom prst="rect">
                <a:avLst/>
              </a:prstGeom>
              <a:blipFill rotWithShape="1">
                <a:blip r:embed="rId2"/>
                <a:stretch>
                  <a:fillRect l="-615" t="-2308" r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+mj-lt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30120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+mj-lt"/>
                        </a:rPr>
                        <m:t>𝐾</m:t>
                      </m:r>
                      <m:r>
                        <a:rPr lang="ru-RU" i="1">
                          <a:latin typeface="+mj-lt"/>
                        </a:rPr>
                        <m:t>~</m:t>
                      </m:r>
                      <m:r>
                        <a:rPr lang="ru-RU" i="1">
                          <a:latin typeface="+mj-lt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+mj-lt"/>
                            </a:rPr>
                          </m:ctrlPr>
                        </m:dPr>
                        <m:e>
                          <m:r>
                            <a:rPr lang="ru-RU" i="1">
                              <a:latin typeface="+mj-lt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+mj-lt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+mj-lt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+mj-lt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+mj-lt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30120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7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1361</Words>
  <Application>Microsoft Office PowerPoint</Application>
  <PresentationFormat>Экран (4:3)</PresentationFormat>
  <Paragraphs>146</Paragraphs>
  <Slides>15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Актуальность.</vt:lpstr>
      <vt:lpstr>Цель и задачи работы.</vt:lpstr>
      <vt:lpstr>Предлагаемый метод долгосрочного слежения.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 решений.</vt:lpstr>
      <vt:lpstr>Обучение в режиме реального времени.</vt:lpstr>
      <vt:lpstr>Вероятность ошибочной классификации.</vt:lpstr>
      <vt:lpstr>Результаты обучения классификатора.</vt:lpstr>
      <vt:lpstr>Адаптивное исключение деревьев из ансамбля.</vt:lpstr>
      <vt:lpstr>Результат использования детектора.</vt:lpstr>
      <vt:lpstr>Выводы.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289</cp:revision>
  <dcterms:created xsi:type="dcterms:W3CDTF">2010-04-20T03:17:27Z</dcterms:created>
  <dcterms:modified xsi:type="dcterms:W3CDTF">2017-05-21T15:34:06Z</dcterms:modified>
</cp:coreProperties>
</file>