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0" autoAdjust="0"/>
    <p:restoredTop sz="99820" autoAdjust="0"/>
  </p:normalViewPr>
  <p:slideViewPr>
    <p:cSldViewPr>
      <p:cViewPr>
        <p:scale>
          <a:sx n="60" d="100"/>
          <a:sy n="60" d="100"/>
        </p:scale>
        <p:origin x="3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err="1" smtClean="0">
                <a:latin typeface="+mj-lt"/>
                <a:cs typeface="Arial" pitchFamily="34" charset="0"/>
              </a:rPr>
              <a:t>Минобрнауки</a:t>
            </a:r>
            <a:r>
              <a:rPr lang="ru-RU" sz="1500" cap="all" dirty="0" smtClean="0">
                <a:latin typeface="+mj-lt"/>
                <a:cs typeface="Arial" pitchFamily="34" charset="0"/>
              </a:rPr>
              <a:t>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err="1" smtClean="0">
                <a:latin typeface="+mj-lt"/>
                <a:cs typeface="Arial" charset="0"/>
              </a:rPr>
              <a:t>Козлитин</a:t>
            </a:r>
            <a:r>
              <a:rPr lang="ru-RU" sz="1600" dirty="0" smtClean="0">
                <a:latin typeface="+mj-lt"/>
                <a:cs typeface="Arial" charset="0"/>
              </a:rPr>
              <a:t>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/>
                          </m:ctrlPr>
                        </m:sSubPr>
                        <m:e>
                          <m:r>
                            <a:rPr lang="ru-RU" sz="1800" i="1"/>
                            <m:t>𝐵</m:t>
                          </m:r>
                        </m:e>
                        <m:sub>
                          <m:r>
                            <a:rPr lang="ru-RU" sz="1800" i="1"/>
                            <m:t>𝑡</m:t>
                          </m:r>
                        </m:sub>
                      </m:sSub>
                      <m:r>
                        <a:rPr lang="ru-RU" sz="1800" i="1"/>
                        <m:t>=</m:t>
                      </m:r>
                      <m:d>
                        <m:dPr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/>
                        <m:t>∙</m:t>
                      </m:r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𝐵</m:t>
                          </m:r>
                        </m:e>
                        <m:sub>
                          <m:r>
                            <a:rPr lang="ru-RU" sz="1800" i="1"/>
                            <m:t>𝑡</m:t>
                          </m:r>
                          <m:r>
                            <a:rPr lang="ru-RU" sz="1800" i="1"/>
                            <m:t>−1</m:t>
                          </m:r>
                        </m:sub>
                      </m:sSub>
                      <m:r>
                        <a:rPr lang="ru-RU" sz="1800" i="1"/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/>
                        <m:t>∙</m:t>
                      </m:r>
                      <m:r>
                        <a:rPr lang="ru-RU" sz="18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/>
                              </m:ctrlPr>
                            </m:sSubPr>
                            <m:e>
                              <m:r>
                                <a:rPr lang="ru-RU" sz="1800" i="1"/>
                                <m:t>𝐼</m:t>
                              </m:r>
                            </m:e>
                            <m:sub>
                              <m:r>
                                <a:rPr lang="ru-RU" sz="1800" i="1"/>
                                <m:t>𝑡</m:t>
                              </m:r>
                            </m:sub>
                          </m:sSub>
                          <m:r>
                            <a:rPr lang="ru-RU" sz="1800" i="1"/>
                            <m:t>,</m:t>
                          </m:r>
                          <m:sSub>
                            <m:sSubPr>
                              <m:ctrlPr>
                                <a:rPr lang="ru-RU" sz="1800" i="1"/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800" i="1"/>
                                <m:t>𝐵</m:t>
                              </m:r>
                            </m:e>
                            <m:sub>
                              <m:r>
                                <a:rPr lang="ru-RU" sz="1800" i="1"/>
                                <m:t>𝑡</m:t>
                              </m:r>
                              <m:r>
                                <a:rPr lang="ru-RU" sz="1800" i="1"/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𝐷</m:t>
                          </m:r>
                        </m:e>
                        <m:sub>
                          <m:r>
                            <a:rPr lang="ru-RU" sz="1800" i="1"/>
                            <m:t>𝑡</m:t>
                          </m:r>
                        </m:sub>
                      </m:sSub>
                      <m:r>
                        <a:rPr lang="ru-RU" sz="1800" i="1"/>
                        <m:t>=</m:t>
                      </m:r>
                      <m:d>
                        <m:dPr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/>
                        <m:t>∙</m:t>
                      </m:r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𝐷</m:t>
                          </m:r>
                        </m:e>
                        <m:sub>
                          <m:r>
                            <a:rPr lang="ru-RU" sz="1800" i="1"/>
                            <m:t>𝑡</m:t>
                          </m:r>
                          <m:r>
                            <a:rPr lang="ru-RU" sz="1800" i="1"/>
                            <m:t>−1</m:t>
                          </m:r>
                        </m:sub>
                      </m:sSub>
                      <m:r>
                        <a:rPr lang="ru-RU" sz="1800" i="1"/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/>
                        <m:t>∙</m:t>
                      </m:r>
                      <m:r>
                        <a:rPr lang="ru-RU" sz="18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/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/>
                                    <m:t>𝑡</m:t>
                                  </m:r>
                                </m:sub>
                              </m:sSub>
                              <m:r>
                                <a:rPr lang="ru-RU" sz="1800" i="1"/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/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/>
                            <m:t>, </m:t>
                          </m:r>
                          <m:sSub>
                            <m:sSubPr>
                              <m:ctrlPr>
                                <a:rPr lang="ru-RU" sz="1800" i="1"/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sz="1800" i="1"/>
                                <m:t>𝐷</m:t>
                              </m:r>
                            </m:e>
                            <m:sub>
                              <m:r>
                                <a:rPr lang="ru-RU" sz="1800" i="1"/>
                                <m:t>𝑡</m:t>
                              </m:r>
                              <m:r>
                                <a:rPr lang="ru-RU" sz="1800" i="1"/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/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/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1800" i="1" smtClean="0"/>
                            <m:t>(</m:t>
                          </m:r>
                          <m:r>
                            <a:rPr lang="en-US" sz="1800" i="1" smtClean="0"/>
                            <m:t>𝑥</m:t>
                          </m:r>
                          <m:r>
                            <a:rPr lang="en-US" sz="1800" i="1" smtClean="0"/>
                            <m:t>,</m:t>
                          </m:r>
                          <m:r>
                            <a:rPr lang="en-US" sz="1800" i="1" smtClean="0"/>
                            <m:t>𝑦</m:t>
                          </m:r>
                          <m:r>
                            <a:rPr lang="en-US" sz="1800" i="1" smtClean="0"/>
                            <m:t>),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smtClean="0"/>
                            <m:t>(</m:t>
                          </m:r>
                          <m:r>
                            <a:rPr lang="en-US" sz="1800" i="1" smtClean="0"/>
                            <m:t>𝑥</m:t>
                          </m:r>
                          <m:r>
                            <a:rPr lang="en-US" sz="1800" i="1" smtClean="0"/>
                            <m:t>,</m:t>
                          </m:r>
                          <m:r>
                            <a:rPr lang="en-US" sz="1800" i="1" smtClean="0"/>
                            <m:t>𝑦</m:t>
                          </m:r>
                          <m:r>
                            <a:rPr lang="en-US" sz="1800" i="1" smtClean="0"/>
                            <m:t>)</m:t>
                          </m:r>
                        </m:e>
                      </m:d>
                      <m:r>
                        <a:rPr lang="ru-RU" sz="18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 </m:t>
                          </m:r>
                          <m:eqArr>
                            <m:eqArrPr>
                              <m:ctrlPr>
                                <a:rPr lang="ru-RU" sz="1800" i="1"/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ru-RU" sz="1800" i="1" smtClean="0"/>
                                  </m:ctrlPr>
                                </m:dPr>
                                <m:e>
                                  <m:r>
                                    <a:rPr lang="en-US" sz="1800" i="1"/>
                                    <m:t>𝑥</m:t>
                                  </m:r>
                                  <m:r>
                                    <a:rPr lang="en-US" sz="1800" i="1"/>
                                    <m:t>,</m:t>
                                  </m:r>
                                  <m:r>
                                    <a:rPr lang="en-US" sz="1800" i="1"/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/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/>
                                    <m:t>(</m:t>
                                  </m:r>
                                  <m:r>
                                    <a:rPr lang="en-US" sz="1800" i="1"/>
                                    <m:t>𝑥</m:t>
                                  </m:r>
                                  <m:r>
                                    <a:rPr lang="ru-RU" sz="1800" i="1"/>
                                    <m:t>,</m:t>
                                  </m:r>
                                  <m:r>
                                    <a:rPr lang="en-US" sz="1800" i="1"/>
                                    <m:t>𝑦</m:t>
                                  </m:r>
                                  <m:r>
                                    <a:rPr lang="ru-RU" sz="1800" i="1"/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ru-RU" sz="1800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/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/>
                                    <m:t>(</m:t>
                                  </m:r>
                                  <m:r>
                                    <a:rPr lang="ru-RU" sz="1800" i="1"/>
                                    <m:t>𝑥</m:t>
                                  </m:r>
                                  <m:r>
                                    <a:rPr lang="ru-RU" sz="1800" i="1"/>
                                    <m:t>,</m:t>
                                  </m:r>
                                  <m:r>
                                    <a:rPr lang="ru-RU" sz="1800" i="1"/>
                                    <m:t>𝑦</m:t>
                                  </m:r>
                                  <m:r>
                                    <a:rPr lang="ru-RU" sz="1800" i="1"/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/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/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/>
                                    <m:t>−1</m:t>
                                  </m:r>
                                </m:sub>
                              </m:sSub>
                              <m:r>
                                <a:rPr lang="ru-RU" sz="1800" i="1"/>
                                <m:t>(</m:t>
                              </m:r>
                              <m:r>
                                <a:rPr lang="ru-RU" sz="1800" i="1"/>
                                <m:t>𝑥</m:t>
                              </m:r>
                              <m:r>
                                <a:rPr lang="ru-RU" sz="1800" i="1"/>
                                <m:t>,</m:t>
                              </m:r>
                              <m:r>
                                <a:rPr lang="ru-RU" sz="1800" i="1"/>
                                <m:t>𝑦</m:t>
                              </m:r>
                              <m:r>
                                <a:rPr lang="ru-RU" sz="1800" i="1"/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/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r>
                                    <a:rPr lang="en-US" sz="1800" i="1"/>
                                    <m:t>𝑥</m:t>
                                  </m:r>
                                  <m:r>
                                    <a:rPr lang="en-US" sz="1800" i="1"/>
                                    <m:t>,</m:t>
                                  </m:r>
                                  <m:r>
                                    <a:rPr lang="en-US" sz="1800" i="1"/>
                                    <m:t>𝑦</m:t>
                                  </m:r>
                                </m:e>
                              </m:d>
                              <m:r>
                                <a:rPr lang="en-US" sz="1800" i="1"/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/>
                                    <m:t>(</m:t>
                                  </m:r>
                                  <m:r>
                                    <a:rPr lang="en-US" sz="1800" i="1"/>
                                    <m:t>𝑥</m:t>
                                  </m:r>
                                  <m:r>
                                    <a:rPr lang="ru-RU" sz="1800" i="1"/>
                                    <m:t>,</m:t>
                                  </m:r>
                                  <m:r>
                                    <a:rPr lang="en-US" sz="1800" i="1"/>
                                    <m:t>𝑦</m:t>
                                  </m:r>
                                  <m:r>
                                    <a:rPr lang="ru-RU" sz="1800" i="1"/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ru-RU" sz="1800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/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/>
                                    <m:t>(</m:t>
                                  </m:r>
                                  <m:r>
                                    <a:rPr lang="ru-RU" sz="1800" i="1"/>
                                    <m:t>𝑥</m:t>
                                  </m:r>
                                  <m:r>
                                    <a:rPr lang="ru-RU" sz="1800" i="1"/>
                                    <m:t>,</m:t>
                                  </m:r>
                                  <m:r>
                                    <a:rPr lang="ru-RU" sz="1800" i="1"/>
                                    <m:t>𝑦</m:t>
                                  </m:r>
                                  <m:r>
                                    <a:rPr lang="ru-RU" sz="1800" i="1"/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/>
                                    <m:t>1</m:t>
                                  </m:r>
                                </m:sub>
                              </m:sSub>
                              <m:r>
                                <a:rPr lang="ru-RU" sz="1800" i="1"/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/>
                                    <m:t>−1</m:t>
                                  </m:r>
                                </m:sub>
                              </m:sSub>
                              <m:r>
                                <a:rPr lang="ru-RU" sz="1800" i="1"/>
                                <m:t>(</m:t>
                              </m:r>
                              <m:r>
                                <a:rPr lang="ru-RU" sz="1800" i="1"/>
                                <m:t>𝑥</m:t>
                              </m:r>
                              <m:r>
                                <a:rPr lang="ru-RU" sz="1800" i="1"/>
                                <m:t>,</m:t>
                              </m:r>
                              <m:r>
                                <a:rPr lang="ru-RU" sz="1800" i="1"/>
                                <m:t>𝑦</m:t>
                              </m:r>
                              <m:r>
                                <a:rPr lang="ru-RU" sz="1800" i="1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/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/>
                              </m:ctrlPr>
                            </m:accPr>
                            <m:e>
                              <m:r>
                                <a:rPr lang="en-US" sz="1800" i="1"/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/>
                            <m:t>𝑡</m:t>
                          </m:r>
                        </m:sub>
                      </m:sSub>
                      <m:r>
                        <a:rPr lang="en-US" sz="1800" i="1"/>
                        <m:t>(</m:t>
                      </m:r>
                      <m:r>
                        <a:rPr lang="en-US" sz="1800" i="1"/>
                        <m:t>𝑥</m:t>
                      </m:r>
                      <m:r>
                        <a:rPr lang="en-US" sz="1800" i="1"/>
                        <m:t>,</m:t>
                      </m:r>
                      <m:r>
                        <a:rPr lang="en-US" sz="1800" i="1"/>
                        <m:t>𝑦</m:t>
                      </m:r>
                      <m:r>
                        <a:rPr lang="en-US" sz="1800" i="1"/>
                        <m:t>)</m:t>
                      </m:r>
                      <m:r>
                        <a:rPr lang="ru-RU" sz="18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/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r>
                                    <a:rPr lang="ru-RU" sz="1800" i="1"/>
                                    <m:t>𝑥</m:t>
                                  </m:r>
                                  <m:r>
                                    <a:rPr lang="ru-RU" sz="1800" i="1"/>
                                    <m:t>,</m:t>
                                  </m:r>
                                  <m:r>
                                    <a:rPr lang="ru-RU" sz="1800" i="1"/>
                                    <m:t>𝑦</m:t>
                                  </m:r>
                                </m:e>
                              </m:d>
                              <m:r>
                                <a:rPr lang="ru-RU" sz="1800" i="1"/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/>
                                      </m:ctrlPr>
                                    </m:dPr>
                                    <m:e>
                                      <m:r>
                                        <a:rPr lang="ru-RU" sz="1800" i="1"/>
                                        <m:t>𝑥</m:t>
                                      </m:r>
                                      <m:r>
                                        <a:rPr lang="ru-RU" sz="1800" i="1"/>
                                        <m:t>,</m:t>
                                      </m:r>
                                      <m:r>
                                        <a:rPr lang="ru-RU" sz="1800" i="1"/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ru-RU" sz="1800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/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/>
                                      </m:ctrlPr>
                                    </m:dPr>
                                    <m:e>
                                      <m:r>
                                        <a:rPr lang="ru-RU" sz="1800" i="1"/>
                                        <m:t>𝑥</m:t>
                                      </m:r>
                                      <m:r>
                                        <a:rPr lang="ru-RU" sz="1800" i="1"/>
                                        <m:t>,</m:t>
                                      </m:r>
                                      <m:r>
                                        <a:rPr lang="ru-RU" sz="1800" i="1"/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/>
                                <m:t>≥</m:t>
                              </m:r>
                              <m:r>
                                <a:rPr lang="ru-RU" sz="1800" i="1"/>
                                <m:t>𝜔</m:t>
                              </m:r>
                            </m:e>
                            <m:e>
                              <m:r>
                                <a:rPr lang="ru-RU" sz="1800" i="1"/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en-US" sz="1800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/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/>
                                      </m:ctrlPr>
                                    </m:dPr>
                                    <m:e>
                                      <m:r>
                                        <a:rPr lang="ru-RU" sz="1800" i="1"/>
                                        <m:t>𝑥</m:t>
                                      </m:r>
                                      <m:r>
                                        <a:rPr lang="ru-RU" sz="1800" i="1"/>
                                        <m:t>,</m:t>
                                      </m:r>
                                      <m:r>
                                        <a:rPr lang="ru-RU" sz="1800" i="1"/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ru-RU" sz="1800" i="1"/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/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/>
                                      </m:ctrlPr>
                                    </m:dPr>
                                    <m:e>
                                      <m:r>
                                        <a:rPr lang="ru-RU" sz="1800" i="1"/>
                                        <m:t>𝑥</m:t>
                                      </m:r>
                                      <m:r>
                                        <a:rPr lang="ru-RU" sz="1800" i="1"/>
                                        <m:t>,</m:t>
                                      </m:r>
                                      <m:r>
                                        <a:rPr lang="ru-RU" sz="1800" i="1"/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/>
                                <m:t>&lt;</m:t>
                              </m:r>
                              <m:r>
                                <a:rPr lang="ru-RU" sz="1800" i="1"/>
                                <m:t>𝜔</m:t>
                              </m:r>
                              <m:r>
                                <a:rPr lang="ru-RU" sz="1800" i="1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556792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789040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509120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386104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581128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Метод 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осуществляется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  <a:endParaRPr lang="ru-RU" sz="1800" dirty="0" smtClean="0"/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80"/>
            <a:ext cx="1548172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  <a:endParaRPr lang="ru-RU" sz="1800" dirty="0" smtClean="0"/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 решений.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94406" y="836712"/>
            <a:ext cx="4010845" cy="2202790"/>
            <a:chOff x="899592" y="1196752"/>
            <a:chExt cx="4608512" cy="2529572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2" y="1196752"/>
              <a:ext cx="4608512" cy="2529572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3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3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4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30843" y="692696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/>
                        <m:t>𝐷</m:t>
                      </m:r>
                      <m:r>
                        <a:rPr lang="ru-RU" sz="1800" i="1"/>
                        <m:t>=</m:t>
                      </m:r>
                      <m:sSubSup>
                        <m:sSubSupPr>
                          <m:ctrlPr>
                            <a:rPr lang="ru-RU" sz="1800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/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/>
                                      </m:ctrlPr>
                                    </m:sSubPr>
                                    <m:e>
                                      <m:r>
                                        <a:rPr lang="en-US" sz="1800" b="1" i="1"/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/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/>
                                      </m:ctrlPr>
                                    </m:sSubPr>
                                    <m:e>
                                      <m:r>
                                        <a:rPr lang="ru-RU" sz="18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/>
                            <m:t>𝑖</m:t>
                          </m:r>
                          <m:r>
                            <a:rPr lang="ru-RU" sz="1800" i="1"/>
                            <m:t>=1</m:t>
                          </m:r>
                        </m:sub>
                        <m:sup>
                          <m:r>
                            <a:rPr lang="ru-RU" sz="1800" i="1"/>
                            <m:t>𝑙</m:t>
                          </m:r>
                        </m:sup>
                      </m:sSubSup>
                    </m:oMath>
                  </m:oMathPara>
                </a14:m>
                <a:endParaRPr lang="ru-RU" sz="1800" dirty="0" smtClean="0"/>
              </a:p>
            </p:txBody>
          </p:sp>
        </mc:Choice>
        <mc:Fallback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3" y="692696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107504" y="2132856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/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/>
                        <m:t>∉</m:t>
                      </m:r>
                      <m:r>
                        <a:rPr lang="en-US" sz="1800" i="1"/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132856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95" b="-16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041842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053217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540019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738225" y="92672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  <a:endParaRPr lang="ru-RU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660232" y="2132856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/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2132856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2057" t="-4762" r="-3342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Объект 2"/>
              <p:cNvSpPr txBox="1">
                <a:spLocks/>
              </p:cNvSpPr>
              <p:nvPr/>
            </p:nvSpPr>
            <p:spPr bwMode="auto">
              <a:xfrm>
                <a:off x="5618140" y="3212976"/>
                <a:ext cx="3490364" cy="3261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/>
                          </m:ctrlPr>
                        </m:sSubPr>
                        <m:e>
                          <m:r>
                            <a:rPr lang="en-US" sz="1800" i="1"/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/>
                        <m:t>⊂</m:t>
                      </m:r>
                      <m:r>
                        <a:rPr lang="ru-RU" sz="1800" i="1"/>
                        <m:t>𝑋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/>
                          </m:ctrlPr>
                        </m:dPr>
                        <m:e>
                          <m:d>
                            <m:dPr>
                              <m:ctrlPr>
                                <a:rPr lang="ru-RU" sz="1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1" i="1"/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/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/>
                            <m:t>∈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/>
                            <m:t> |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b="1" i="1"/>
                                <m:t>𝐱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/>
                            <m:t>∈</m:t>
                          </m:r>
                          <m:sSub>
                            <m:sSubPr>
                              <m:ctrlPr>
                                <a:rPr lang="ru-RU" sz="1800" i="1"/>
                              </m:ctrlPr>
                            </m:sSubPr>
                            <m:e>
                              <m:r>
                                <a:rPr lang="ru-RU" sz="1800" i="1"/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1800" i="1"/>
                        <m:t>⊂</m:t>
                      </m:r>
                      <m:r>
                        <a:rPr lang="en-US" sz="18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/>
                        <m:t>:</m:t>
                      </m:r>
                      <m:r>
                        <a:rPr lang="ru-RU" sz="1800" i="1"/>
                        <m:t>𝑋</m:t>
                      </m:r>
                      <m:r>
                        <a:rPr lang="ru-RU" sz="1800" i="1"/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0,1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/>
                  <a:t> выбирается так, чтобы максимизировать уменьшение загрязненности  вершины: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∆</m:t>
                      </m:r>
                      <m:r>
                        <a:rPr lang="en-US" sz="18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i="1"/>
                        <m:t>𝑖</m:t>
                      </m:r>
                      <m:d>
                        <m:dPr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𝑡</m:t>
                          </m:r>
                        </m:e>
                      </m:d>
                      <m:r>
                        <a:rPr lang="ru-RU" sz="1800" i="1"/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/>
                          </m:ctrlPr>
                        </m:naryPr>
                        <m:sub>
                          <m:r>
                            <a:rPr lang="ru-RU" sz="1800" i="1"/>
                            <m:t>𝑗</m:t>
                          </m:r>
                          <m:r>
                            <a:rPr lang="ru-RU" sz="1800" i="1"/>
                            <m:t>=1</m:t>
                          </m:r>
                        </m:sub>
                        <m:sup>
                          <m:r>
                            <a:rPr lang="ru-RU" sz="1800" i="1"/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/>
                              </m:ctrlPr>
                            </m:sSupPr>
                            <m:e>
                              <m:r>
                                <a:rPr lang="ru-RU" sz="1800" i="1"/>
                                <m:t>𝑃</m:t>
                              </m:r>
                            </m:e>
                            <m:sup>
                              <m:r>
                                <a:rPr lang="ru-RU" sz="1800" i="1"/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1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/>
                                  </m:ctrlPr>
                                </m:sSubPr>
                                <m:e>
                                  <m:r>
                                    <a:rPr lang="ru-RU" sz="1800" i="1"/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</p:txBody>
          </p:sp>
        </mc:Choice>
        <mc:Fallback>
          <p:sp>
            <p:nvSpPr>
              <p:cNvPr id="2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8140" y="3212976"/>
                <a:ext cx="3490364" cy="3261973"/>
              </a:xfrm>
              <a:prstGeom prst="rect">
                <a:avLst/>
              </a:prstGeom>
              <a:blipFill rotWithShape="1">
                <a:blip r:embed="rId12"/>
                <a:stretch>
                  <a:fillRect l="-1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Группа 242"/>
          <p:cNvGrpSpPr/>
          <p:nvPr/>
        </p:nvGrpSpPr>
        <p:grpSpPr>
          <a:xfrm>
            <a:off x="3501059" y="3341581"/>
            <a:ext cx="1863029" cy="1815611"/>
            <a:chOff x="3275856" y="3989653"/>
            <a:chExt cx="1863029" cy="1815611"/>
          </a:xfrm>
        </p:grpSpPr>
        <p:sp>
          <p:nvSpPr>
            <p:cNvPr id="188" name="Овал 187"/>
            <p:cNvSpPr/>
            <p:nvPr/>
          </p:nvSpPr>
          <p:spPr>
            <a:xfrm>
              <a:off x="3565836" y="3989653"/>
              <a:ext cx="412966" cy="4129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Овал 190"/>
                <p:cNvSpPr/>
                <p:nvPr/>
              </p:nvSpPr>
              <p:spPr>
                <a:xfrm>
                  <a:off x="4272405" y="4737062"/>
                  <a:ext cx="447458" cy="4474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91" name="Овал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405" y="4737062"/>
                  <a:ext cx="447458" cy="447458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3275856" y="4331516"/>
                  <a:ext cx="209846" cy="32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4331516"/>
                  <a:ext cx="209846" cy="3216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42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3930106" y="4331516"/>
                  <a:ext cx="209846" cy="32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106" y="4331516"/>
                  <a:ext cx="209846" cy="3216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529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Прямая соединительная линия 216"/>
            <p:cNvCxnSpPr>
              <a:stCxn id="188" idx="5"/>
            </p:cNvCxnSpPr>
            <p:nvPr/>
          </p:nvCxnSpPr>
          <p:spPr>
            <a:xfrm>
              <a:off x="3918325" y="4342142"/>
              <a:ext cx="88456" cy="1158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218"/>
            <p:cNvCxnSpPr>
              <a:stCxn id="188" idx="3"/>
            </p:cNvCxnSpPr>
            <p:nvPr/>
          </p:nvCxnSpPr>
          <p:spPr>
            <a:xfrm flipH="1">
              <a:off x="3494191" y="4342142"/>
              <a:ext cx="132122" cy="1158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Овал 219"/>
                <p:cNvSpPr/>
                <p:nvPr/>
              </p:nvSpPr>
              <p:spPr>
                <a:xfrm>
                  <a:off x="3923928" y="537321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20" name="Овал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5373216"/>
                  <a:ext cx="432048" cy="432048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Овал 220"/>
                <p:cNvSpPr/>
                <p:nvPr/>
              </p:nvSpPr>
              <p:spPr>
                <a:xfrm>
                  <a:off x="4716016" y="5382395"/>
                  <a:ext cx="422869" cy="42286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21" name="Овал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382395"/>
                  <a:ext cx="422869" cy="422869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Прямая со стрелкой 222"/>
            <p:cNvCxnSpPr>
              <a:stCxn id="191" idx="5"/>
              <a:endCxn id="221" idx="1"/>
            </p:cNvCxnSpPr>
            <p:nvPr/>
          </p:nvCxnSpPr>
          <p:spPr>
            <a:xfrm>
              <a:off x="4654334" y="5118991"/>
              <a:ext cx="123610" cy="3253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Прямая со стрелкой 224"/>
            <p:cNvCxnSpPr>
              <a:stCxn id="191" idx="3"/>
              <a:endCxn id="220" idx="7"/>
            </p:cNvCxnSpPr>
            <p:nvPr/>
          </p:nvCxnSpPr>
          <p:spPr>
            <a:xfrm flipH="1">
              <a:off x="4292704" y="5118991"/>
              <a:ext cx="45230" cy="317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/>
            <p:cNvCxnSpPr>
              <a:endCxn id="191" idx="1"/>
            </p:cNvCxnSpPr>
            <p:nvPr/>
          </p:nvCxnSpPr>
          <p:spPr>
            <a:xfrm>
              <a:off x="4190344" y="4653136"/>
              <a:ext cx="147590" cy="1494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Объект 2"/>
              <p:cNvSpPr txBox="1">
                <a:spLocks/>
              </p:cNvSpPr>
              <p:nvPr/>
            </p:nvSpPr>
            <p:spPr bwMode="auto">
              <a:xfrm>
                <a:off x="827584" y="4725144"/>
                <a:ext cx="3329358" cy="555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/>
                          </m:ctrlPr>
                        </m:sSubPr>
                        <m:e>
                          <m:r>
                            <a:rPr lang="ru-RU" sz="1800" i="1"/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ru-RU" sz="1800" i="1"/>
                        <m:t>=</m:t>
                      </m:r>
                      <m:sSub>
                        <m:sSubPr>
                          <m:ctrlPr>
                            <a:rPr lang="ru-RU" sz="1800" i="1"/>
                          </m:ctrlPr>
                        </m:sSubPr>
                        <m:e>
                          <m:r>
                            <a:rPr lang="ru-RU" sz="1800" i="1"/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/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b="1" i="1"/>
                                <m:t>𝐱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/>
                            <m:t>∈</m:t>
                          </m:r>
                          <m:r>
                            <a:rPr lang="ru-RU" sz="1800" i="1"/>
                            <m:t>𝑋</m:t>
                          </m:r>
                          <m:r>
                            <a:rPr lang="ru-RU" sz="1800" i="1"/>
                            <m:t> | </m:t>
                          </m:r>
                          <m:sSub>
                            <m:sSubPr>
                              <m:ctrlPr>
                                <a:rPr lang="ru-RU" sz="1800" i="1"/>
                              </m:ctrlPr>
                            </m:sSubPr>
                            <m:e>
                              <m:r>
                                <a:rPr lang="ru-RU" sz="1800" i="1"/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1" i="1"/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/>
                            <m:t>=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buNone/>
                </a:pPr>
                <a:endParaRPr lang="ru-RU" sz="1800" dirty="0" smtClean="0"/>
              </a:p>
            </p:txBody>
          </p:sp>
        </mc:Choice>
        <mc:Fallback>
          <p:sp>
            <p:nvSpPr>
              <p:cNvPr id="24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725144"/>
                <a:ext cx="3329358" cy="55576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9" name="Группа 248"/>
          <p:cNvGrpSpPr/>
          <p:nvPr/>
        </p:nvGrpSpPr>
        <p:grpSpPr>
          <a:xfrm>
            <a:off x="368301" y="3230978"/>
            <a:ext cx="2979563" cy="558062"/>
            <a:chOff x="80269" y="3933056"/>
            <a:chExt cx="2979563" cy="558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Объект 2"/>
                <p:cNvSpPr txBox="1">
                  <a:spLocks/>
                </p:cNvSpPr>
                <p:nvPr/>
              </p:nvSpPr>
              <p:spPr bwMode="auto">
                <a:xfrm>
                  <a:off x="80269" y="4005064"/>
                  <a:ext cx="603299" cy="431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800" i="1"/>
                          <m:t>𝐷</m:t>
                        </m:r>
                      </m:oMath>
                    </m:oMathPara>
                  </a14:m>
                  <a:endParaRPr lang="ru-RU" sz="1800" dirty="0" smtClean="0"/>
                </a:p>
              </p:txBody>
            </p:sp>
          </mc:Choice>
          <mc:Fallback>
            <p:sp>
              <p:nvSpPr>
                <p:cNvPr id="185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269" y="4005064"/>
                  <a:ext cx="603299" cy="43143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Объект 2"/>
                <p:cNvSpPr txBox="1">
                  <a:spLocks/>
                </p:cNvSpPr>
                <p:nvPr/>
              </p:nvSpPr>
              <p:spPr bwMode="auto">
                <a:xfrm>
                  <a:off x="872357" y="3933056"/>
                  <a:ext cx="1827435" cy="558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  <m:r>
                          <a:rPr lang="ru-RU" sz="1800" i="1"/>
                          <m:t>=</m:t>
                        </m:r>
                        <m:sSubSup>
                          <m:sSubSupPr>
                            <m:ctrlPr>
                              <a:rPr lang="ru-RU" sz="1800" i="1"/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u-RU" sz="1800" i="1"/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ru-RU" sz="18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800" b="1" i="1"/>
                                        </m:ctrlPr>
                                      </m:sSubPr>
                                      <m:e>
                                        <m:r>
                                          <a:rPr lang="en-US" sz="1800" b="1" i="1"/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ru-RU" sz="1800" i="1"/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800" i="1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ru-RU" sz="1800" i="1"/>
                                        </m:ctrlPr>
                                      </m:sSubPr>
                                      <m:e>
                                        <m:r>
                                          <a:rPr lang="ru-RU" sz="1800" i="1"/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sz="1800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1800" i="1"/>
                              <m:t>𝑖</m:t>
                            </m:r>
                            <m:r>
                              <a:rPr lang="ru-RU" sz="1800" i="1"/>
                              <m:t>=1</m:t>
                            </m:r>
                          </m:sub>
                          <m:sup>
                            <m:r>
                              <a:rPr lang="ru-RU" sz="1800" i="1"/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ru-RU" sz="1800" dirty="0" smtClean="0"/>
                </a:p>
              </p:txBody>
            </p:sp>
          </mc:Choice>
          <mc:Fallback>
            <p:sp>
              <p:nvSpPr>
                <p:cNvPr id="186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2357" y="3933056"/>
                  <a:ext cx="1827435" cy="55806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Стрелка вправо 186"/>
            <p:cNvSpPr/>
            <p:nvPr/>
          </p:nvSpPr>
          <p:spPr>
            <a:xfrm>
              <a:off x="539552" y="4077072"/>
              <a:ext cx="360040" cy="2269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Стрелка вправо 243"/>
            <p:cNvSpPr/>
            <p:nvPr/>
          </p:nvSpPr>
          <p:spPr>
            <a:xfrm>
              <a:off x="2699792" y="4115224"/>
              <a:ext cx="360040" cy="2269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0" name="Группа 249"/>
          <p:cNvGrpSpPr/>
          <p:nvPr/>
        </p:nvGrpSpPr>
        <p:grpSpPr>
          <a:xfrm>
            <a:off x="2085855" y="3717649"/>
            <a:ext cx="1262009" cy="431431"/>
            <a:chOff x="1797823" y="4365721"/>
            <a:chExt cx="1262009" cy="4314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Объект 2"/>
                <p:cNvSpPr txBox="1">
                  <a:spLocks/>
                </p:cNvSpPr>
                <p:nvPr/>
              </p:nvSpPr>
              <p:spPr bwMode="auto">
                <a:xfrm>
                  <a:off x="1797823" y="4365721"/>
                  <a:ext cx="829961" cy="431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>
                            <a:latin typeface="Cambria Math"/>
                          </a:rPr>
                          <m:t>∉</m:t>
                        </m:r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ru-RU" sz="1800" dirty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45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7823" y="4365721"/>
                  <a:ext cx="829961" cy="43143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Стрелка вправо 247"/>
            <p:cNvSpPr/>
            <p:nvPr/>
          </p:nvSpPr>
          <p:spPr>
            <a:xfrm>
              <a:off x="2699792" y="4437112"/>
              <a:ext cx="360040" cy="22691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395536" y="5229200"/>
                <a:ext cx="433672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При расщеплении вершины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endParaRPr lang="ru-RU" sz="1800" dirty="0" smtClean="0"/>
              </a:p>
            </p:txBody>
          </p:sp>
        </mc:Choice>
        <mc:Fallback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229200"/>
                <a:ext cx="4336722" cy="936104"/>
              </a:xfrm>
              <a:prstGeom prst="rect">
                <a:avLst/>
              </a:prstGeom>
              <a:blipFill rotWithShape="1">
                <a:blip r:embed="rId22"/>
                <a:stretch>
                  <a:fillRect l="-1266" t="-3268" r="-1547" b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Оценка вероятности ошибочной классификации.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764704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/>
                      <m:t>𝐱</m:t>
                    </m:r>
                    <m:r>
                      <a:rPr lang="ru-RU" sz="1800" i="1"/>
                      <m:t>∈</m:t>
                    </m:r>
                    <m:r>
                      <a:rPr lang="ru-RU" sz="1800" i="1"/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бутстреп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64704"/>
                <a:ext cx="8928992" cy="936104"/>
              </a:xfrm>
              <a:prstGeom prst="rect">
                <a:avLst/>
              </a:prstGeom>
              <a:blipFill rotWithShape="1">
                <a:blip r:embed="rId2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Заголовок 1"/>
          <p:cNvSpPr txBox="1">
            <a:spLocks/>
          </p:cNvSpPr>
          <p:nvPr/>
        </p:nvSpPr>
        <p:spPr bwMode="auto">
          <a:xfrm>
            <a:off x="420688" y="177281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Обучение в режиме реального времени.</a:t>
            </a:r>
            <a:endParaRPr lang="ru-RU" sz="2800" dirty="0"/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>
            <a:off x="-36512" y="2492896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/>
          <p:cNvCxnSpPr/>
          <p:nvPr/>
        </p:nvCxnSpPr>
        <p:spPr>
          <a:xfrm>
            <a:off x="-36512" y="1844824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Объект 2"/>
              <p:cNvSpPr txBox="1">
                <a:spLocks/>
              </p:cNvSpPr>
              <p:nvPr/>
            </p:nvSpPr>
            <p:spPr bwMode="auto">
              <a:xfrm>
                <a:off x="107504" y="2636912"/>
                <a:ext cx="8928992" cy="3672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ru-RU" sz="1800" dirty="0" smtClean="0"/>
                  <a:t>Очевидно, что попадание некоторого примера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/>
                        </m:ctrlPr>
                      </m:dPr>
                      <m:e>
                        <m:sSub>
                          <m:sSub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/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/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/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 smtClean="0"/>
                  <a:t> 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-</a:t>
                </a:r>
                <a:r>
                  <a:rPr lang="ru-RU" sz="1800" dirty="0" smtClean="0"/>
                  <a:t>тую позицию бутстреп выборки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ru-RU" sz="18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ru-RU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ru-RU" sz="1800" dirty="0" smtClean="0"/>
                  <a:t> представляет собой эксперимент, проведенный по схеме Бернулли  с  вероятностями</a:t>
                </a:r>
                <a:endParaRPr lang="en-US" sz="1800" dirty="0" smtClean="0"/>
              </a:p>
              <a:p>
                <a:pPr marL="0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/>
                        <m:t>𝑝</m:t>
                      </m:r>
                      <m:r>
                        <a:rPr lang="ru-RU" sz="1800" i="1"/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r>
                        <a:rPr lang="en-US" sz="1800" b="0" i="1" smtClean="0">
                          <a:latin typeface="Cambria Math"/>
                        </a:rPr>
                        <m:t>𝑞</m:t>
                      </m:r>
                      <m:r>
                        <a:rPr lang="en-US" sz="1800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1800" b="0" i="1" dirty="0" smtClean="0"/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1800" dirty="0" smtClean="0"/>
                  <a:t>Тогда при </a:t>
                </a:r>
                <a14:m>
                  <m:oMath xmlns:m="http://schemas.openxmlformats.org/officeDocument/2006/math">
                    <m:r>
                      <a:rPr lang="ru-RU" sz="1800" i="1"/>
                      <m:t>𝑁</m:t>
                    </m:r>
                    <m:r>
                      <a:rPr lang="ru-RU" sz="1800" i="1"/>
                      <m:t>→∞</m:t>
                    </m:r>
                  </m:oMath>
                </a14:m>
                <a:r>
                  <a:rPr lang="ru-RU" sz="1800" dirty="0" smtClean="0"/>
                  <a:t> 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число попаданий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1800" dirty="0" smtClean="0"/>
                  <a:t> примера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 smtClean="0"/>
                  <a:t> в бутстреп выборку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подчиняется закону распределения Пуассона с параметром </a:t>
                </a:r>
                <a14:m>
                  <m:oMath xmlns:m="http://schemas.openxmlformats.org/officeDocument/2006/math">
                    <m:r>
                      <a:rPr lang="ru-RU" sz="1800" i="1"/>
                      <m:t>𝜆</m:t>
                    </m:r>
                    <m:r>
                      <a:rPr lang="ru-RU" sz="1800" i="1"/>
                      <m:t>=</m:t>
                    </m:r>
                    <m:r>
                      <a:rPr lang="ru-RU" sz="1800" i="1"/>
                      <m:t>𝑁𝑝</m:t>
                    </m:r>
                    <m:r>
                      <a:rPr lang="ru-RU" sz="1800" i="1"/>
                      <m:t>=1</m:t>
                    </m:r>
                  </m:oMath>
                </a14:m>
                <a:r>
                  <a:rPr lang="ru-RU" sz="1800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/>
                        <m:t>𝐾</m:t>
                      </m:r>
                      <m:r>
                        <a:rPr lang="ru-RU" sz="1800" i="1"/>
                        <m:t>~</m:t>
                      </m:r>
                      <m:r>
                        <a:rPr lang="ru-RU" sz="1800" i="1"/>
                        <m:t>𝑃𝑜𝑖𝑠𝑠𝑜𝑛</m:t>
                      </m:r>
                      <m:d>
                        <m:dPr>
                          <m:ctrlPr>
                            <a:rPr lang="ru-RU" sz="1800" i="1"/>
                          </m:ctrlPr>
                        </m:dPr>
                        <m:e>
                          <m:r>
                            <a:rPr lang="ru-RU" sz="1800" i="1"/>
                            <m:t>1</m:t>
                          </m: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 algn="just">
                  <a:buNone/>
                </a:pPr>
                <a:r>
                  <a:rPr lang="ru-RU" sz="1800" dirty="0" smtClean="0"/>
                  <a:t>Таким образом, классификатор следует обучать на примерах 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ru-RU" sz="18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ru-RU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ru-RU" sz="1800" dirty="0" smtClean="0"/>
                  <a:t>,  формируемой на каждом из кадров , ровно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раз.</a:t>
                </a:r>
              </a:p>
            </p:txBody>
          </p:sp>
        </mc:Choice>
        <mc:Fallback>
          <p:sp>
            <p:nvSpPr>
              <p:cNvPr id="18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636912"/>
                <a:ext cx="8928992" cy="3672408"/>
              </a:xfrm>
              <a:prstGeom prst="rect">
                <a:avLst/>
              </a:prstGeom>
              <a:blipFill rotWithShape="1">
                <a:blip r:embed="rId3"/>
                <a:stretch>
                  <a:fillRect l="-615" t="-166" r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Признаки цифрового изображения.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C:\Users\Vlad\Desktop\ВУЗ\4 курс\8 семестр\Диплом\cv2\ВКР\tracker\test1\test2\current_fra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9483" r="55432" b="39483"/>
          <a:stretch/>
        </p:blipFill>
        <p:spPr bwMode="auto">
          <a:xfrm>
            <a:off x="179512" y="807672"/>
            <a:ext cx="2538248" cy="233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3275856" y="1372115"/>
            <a:ext cx="1204922" cy="1204409"/>
            <a:chOff x="665683" y="241402"/>
            <a:chExt cx="1551940" cy="155194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665683" y="241402"/>
              <a:ext cx="1551940" cy="155194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782726" y="336499"/>
              <a:ext cx="507868" cy="448961"/>
              <a:chOff x="0" y="-1"/>
              <a:chExt cx="507868" cy="448961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0" y="0"/>
                <a:ext cx="250279" cy="448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257589" y="-1"/>
                <a:ext cx="250279" cy="4489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797297" y="890232"/>
              <a:ext cx="235704" cy="357924"/>
              <a:chOff x="-60" y="-9538"/>
              <a:chExt cx="235704" cy="357924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-60" y="-9538"/>
                <a:ext cx="235627" cy="126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0" y="117043"/>
                <a:ext cx="235644" cy="1143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0" y="234086"/>
                <a:ext cx="235644" cy="114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20" name="Группа 19"/>
            <p:cNvGrpSpPr/>
            <p:nvPr/>
          </p:nvGrpSpPr>
          <p:grpSpPr>
            <a:xfrm>
              <a:off x="1426464" y="716890"/>
              <a:ext cx="365455" cy="365455"/>
              <a:chOff x="0" y="0"/>
              <a:chExt cx="365455" cy="365455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1" y="0"/>
                <a:ext cx="175260" cy="1752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190195" y="0"/>
                <a:ext cx="175260" cy="17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90195" y="190195"/>
                <a:ext cx="175260" cy="1752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0" y="190195"/>
                <a:ext cx="175260" cy="17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21" name="Группа 20"/>
            <p:cNvGrpSpPr/>
            <p:nvPr/>
          </p:nvGrpSpPr>
          <p:grpSpPr>
            <a:xfrm>
              <a:off x="1258214" y="1309421"/>
              <a:ext cx="800100" cy="321608"/>
              <a:chOff x="0" y="0"/>
              <a:chExt cx="800100" cy="321608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0" y="0"/>
                <a:ext cx="800100" cy="16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0" y="153619"/>
                <a:ext cx="800100" cy="1679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5" name="Прямоугольник 4"/>
          <p:cNvSpPr/>
          <p:nvPr/>
        </p:nvSpPr>
        <p:spPr>
          <a:xfrm>
            <a:off x="1115616" y="2146274"/>
            <a:ext cx="432048" cy="41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90252" y="980728"/>
            <a:ext cx="365323" cy="7920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448636" y="1556792"/>
            <a:ext cx="1035132" cy="3407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1036</Words>
  <Application>Microsoft Office PowerPoint</Application>
  <PresentationFormat>Экран (4:3)</PresentationFormat>
  <Paragraphs>91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 решений.</vt:lpstr>
      <vt:lpstr>Оценка вероятности ошибочной классификации.</vt:lpstr>
      <vt:lpstr>Признаки цифрового изображения.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255</cp:revision>
  <dcterms:created xsi:type="dcterms:W3CDTF">2010-04-20T03:17:27Z</dcterms:created>
  <dcterms:modified xsi:type="dcterms:W3CDTF">2017-05-20T19:24:28Z</dcterms:modified>
</cp:coreProperties>
</file>