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3"/>
  </p:notesMasterIdLst>
  <p:sldIdLst>
    <p:sldId id="256" r:id="rId2"/>
    <p:sldId id="273" r:id="rId3"/>
    <p:sldId id="274" r:id="rId4"/>
    <p:sldId id="259" r:id="rId5"/>
    <p:sldId id="263" r:id="rId6"/>
    <p:sldId id="262" r:id="rId7"/>
    <p:sldId id="267" r:id="rId8"/>
    <p:sldId id="266" r:id="rId9"/>
    <p:sldId id="268" r:id="rId10"/>
    <p:sldId id="270" r:id="rId11"/>
    <p:sldId id="272" r:id="rId12"/>
  </p:sldIdLst>
  <p:sldSz cx="9144000" cy="6858000" type="screen4x3"/>
  <p:notesSz cx="6858000" cy="994727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 autoAdjust="0"/>
    <p:restoredTop sz="99820" autoAdjust="0"/>
  </p:normalViewPr>
  <p:slideViewPr>
    <p:cSldViewPr>
      <p:cViewPr>
        <p:scale>
          <a:sx n="110" d="100"/>
          <a:sy n="110" d="100"/>
        </p:scale>
        <p:origin x="-228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74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13.06.2017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9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3.jpeg"/><Relationship Id="rId4" Type="http://schemas.openxmlformats.org/officeDocument/2006/relationships/image" Target="../media/image32.png"/><Relationship Id="rId9" Type="http://schemas.openxmlformats.org/officeDocument/2006/relationships/image" Target="../media/image30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739679"/>
            <a:ext cx="8572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200" b="1" dirty="0" smtClean="0">
                <a:latin typeface="+mj-lt"/>
                <a:cs typeface="Arial" charset="0"/>
              </a:rPr>
              <a:t>«Обнаружение и слежение за объектами в реальном времени на основе самообучающегося классификатора»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endParaRPr lang="ru-RU" altLang="ru-RU" sz="22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708920"/>
            <a:ext cx="46979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200" dirty="0" smtClean="0">
                <a:latin typeface="+mj-lt"/>
                <a:cs typeface="Arial" charset="0"/>
              </a:rPr>
              <a:t>Димаков </a:t>
            </a:r>
            <a:r>
              <a:rPr lang="ru-RU" sz="2200" dirty="0">
                <a:latin typeface="+mj-lt"/>
                <a:cs typeface="Arial" charset="0"/>
              </a:rPr>
              <a:t>Владислав </a:t>
            </a:r>
            <a:r>
              <a:rPr lang="ru-RU" sz="2200" dirty="0" smtClean="0">
                <a:latin typeface="+mj-lt"/>
                <a:cs typeface="Arial" charset="0"/>
              </a:rPr>
              <a:t>Сергеевич</a:t>
            </a:r>
            <a:endParaRPr lang="ru-RU" altLang="ru-RU" sz="2200" dirty="0">
              <a:latin typeface="+mj-lt"/>
              <a:cs typeface="Arial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107504" y="119534"/>
            <a:ext cx="8928992" cy="107721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600" cap="all" dirty="0">
                <a:latin typeface="+mj-lt"/>
                <a:cs typeface="Arial" pitchFamily="34" charset="0"/>
              </a:rPr>
              <a:t>Минобрнауки </a:t>
            </a:r>
            <a:r>
              <a:rPr lang="ru-RU" sz="1600" cap="all" dirty="0" smtClean="0">
                <a:latin typeface="+mj-lt"/>
                <a:cs typeface="Arial" pitchFamily="34" charset="0"/>
              </a:rPr>
              <a:t>России</a:t>
            </a:r>
            <a:endParaRPr lang="ru-RU" sz="1600" dirty="0" smtClean="0">
              <a:latin typeface="+mj-lt"/>
              <a:cs typeface="Arial" pitchFamily="34" charset="0"/>
            </a:endParaRPr>
          </a:p>
          <a:p>
            <a:pPr algn="ctr">
              <a:defRPr/>
            </a:pPr>
            <a:r>
              <a:rPr lang="ru-RU" sz="16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600" dirty="0" smtClean="0">
                <a:latin typeface="+mj-lt"/>
                <a:cs typeface="Arial" pitchFamily="34" charset="0"/>
              </a:rPr>
            </a:br>
            <a:r>
              <a:rPr lang="ru-RU" sz="16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600" dirty="0" smtClean="0">
                <a:latin typeface="+mj-lt"/>
                <a:cs typeface="Arial" pitchFamily="34" charset="0"/>
              </a:rPr>
            </a:br>
            <a:r>
              <a:rPr lang="ru-RU" sz="16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6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260049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6084168" y="5046275"/>
            <a:ext cx="25202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</a:t>
            </a:r>
            <a:r>
              <a:rPr lang="ru-RU" altLang="ru-RU" sz="1600" dirty="0" smtClean="0">
                <a:latin typeface="+mj-lt"/>
                <a:cs typeface="Arial" charset="0"/>
              </a:rPr>
              <a:t>:</a:t>
            </a:r>
            <a:endParaRPr lang="ru-RU" altLang="ru-RU" sz="1600" dirty="0">
              <a:latin typeface="+mj-lt"/>
              <a:cs typeface="Arial" charset="0"/>
            </a:endParaRPr>
          </a:p>
          <a:p>
            <a:pPr eaLnBrk="1" hangingPunct="1"/>
            <a:r>
              <a:rPr lang="ru-RU" altLang="ru-RU" sz="1600" dirty="0" smtClean="0">
                <a:latin typeface="+mj-lt"/>
                <a:cs typeface="Arial" charset="0"/>
              </a:rPr>
              <a:t>к.ф.-м.н., доцент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eaLnBrk="1" hangingPunct="1"/>
            <a:r>
              <a:rPr lang="ru-RU" sz="1600" dirty="0" smtClean="0">
                <a:latin typeface="+mj-lt"/>
                <a:cs typeface="Arial" charset="0"/>
              </a:rPr>
              <a:t>Козлитин </a:t>
            </a:r>
            <a:r>
              <a:rPr lang="ru-RU" sz="1600" dirty="0" smtClean="0">
                <a:latin typeface="+mj-lt"/>
              </a:rPr>
              <a:t>Иван Алексеевич</a:t>
            </a:r>
            <a:endParaRPr lang="ru-RU" sz="1600" dirty="0">
              <a:latin typeface="+mj-lt"/>
            </a:endParaRP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600" dirty="0">
                <a:latin typeface="+mj-lt"/>
                <a:cs typeface="Arial" charset="0"/>
              </a:rPr>
              <a:t>Москва </a:t>
            </a:r>
            <a:r>
              <a:rPr lang="en-US" altLang="ru-RU" sz="1600" dirty="0">
                <a:latin typeface="+mj-lt"/>
                <a:cs typeface="Arial" charset="0"/>
              </a:rPr>
              <a:t>2017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2042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>
                <a:latin typeface="+mj-lt"/>
              </a:rPr>
              <a:t>Бакалаврская работа </a:t>
            </a:r>
            <a:r>
              <a:rPr lang="ru-RU" sz="1600" dirty="0" smtClean="0">
                <a:latin typeface="+mj-lt"/>
              </a:rPr>
              <a:t/>
            </a:r>
            <a:br>
              <a:rPr lang="ru-RU" sz="1600" dirty="0" smtClean="0">
                <a:latin typeface="+mj-lt"/>
              </a:rPr>
            </a:br>
            <a:r>
              <a:rPr lang="ru-RU" sz="1600" dirty="0" smtClean="0">
                <a:latin typeface="+mj-lt"/>
              </a:rPr>
              <a:t>по </a:t>
            </a:r>
            <a:r>
              <a:rPr lang="ru-RU" sz="1600" dirty="0">
                <a:latin typeface="+mj-lt"/>
              </a:rPr>
              <a:t>направлению 01.03.04 </a:t>
            </a:r>
            <a:r>
              <a:rPr lang="ru-RU" sz="1600" dirty="0" smtClean="0">
                <a:latin typeface="+mj-lt"/>
              </a:rPr>
              <a:t>«Прикладная </a:t>
            </a:r>
            <a:r>
              <a:rPr lang="ru-RU" sz="1600" dirty="0">
                <a:latin typeface="+mj-lt"/>
              </a:rPr>
              <a:t>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Сравнительная </a:t>
            </a:r>
            <a:r>
              <a:rPr lang="ru-RU" sz="2800" dirty="0" smtClean="0"/>
              <a:t>характеристика, выводы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3140968"/>
            <a:ext cx="86409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/>
              <a:t>В ходе данной работы был предложен и программно реализован метод долгосрочного слежения, предполагающий наличие минимальной начальной информации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dirty="0"/>
              <a:t>Разработанный метод показал высокую устойчивость к изменению окружающей обстановки сцены, перекрытию объекта слежения и его исчезновению из области наблюдения. </a:t>
            </a:r>
            <a:endParaRPr lang="ru-RU" sz="1800" dirty="0" smtClean="0"/>
          </a:p>
          <a:p>
            <a:pPr algn="just"/>
            <a:r>
              <a:rPr lang="ru-RU" sz="1800" dirty="0"/>
              <a:t>Предложенные методы компенсации движений камеры и улучшения результатов сегментации позволяют расширить область применения разработанного алгоритма, сделав его </a:t>
            </a:r>
            <a:r>
              <a:rPr lang="ru-RU" sz="1800" dirty="0" smtClean="0"/>
              <a:t>более устойчивым к внешним условиям и </a:t>
            </a:r>
            <a:r>
              <a:rPr lang="ru-RU" sz="1800" dirty="0"/>
              <a:t>повысив его точность</a:t>
            </a:r>
            <a:r>
              <a:rPr lang="ru-RU" sz="1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11766"/>
                  </p:ext>
                </p:extLst>
              </p:nvPr>
            </p:nvGraphicFramePr>
            <p:xfrm>
              <a:off x="323528" y="908720"/>
              <a:ext cx="8496944" cy="1929892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Доля кадров с неверно определенными координатами цели, </a:t>
                          </a:r>
                          <a14:m>
                            <m:oMath xmlns:m="http://schemas.openxmlformats.org/officeDocument/2006/math">
                              <m:r>
                                <a:rPr lang="ru-RU" sz="17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%</m:t>
                              </m:r>
                            </m:oMath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56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48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11766"/>
                  </p:ext>
                </p:extLst>
              </p:nvPr>
            </p:nvGraphicFramePr>
            <p:xfrm>
              <a:off x="323528" y="908720"/>
              <a:ext cx="8496944" cy="1892174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314643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3270" t="-7692" b="-5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91052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379630" r="-199713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379630" r="-100287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379630" b="-135185"/>
                          </a:stretch>
                        </a:blipFill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470909" r="-199713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470909" r="-100287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470909" b="-3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актуальных задач, требующих решения при создании подобных систем,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наблюдения.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148367"/>
                <a:ext cx="756084" cy="80091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28" y="908720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программная реализация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0" y="2276872"/>
            <a:ext cx="9144000" cy="648072"/>
            <a:chOff x="35496" y="2060848"/>
            <a:chExt cx="9145016" cy="648072"/>
          </a:xfrm>
        </p:grpSpPr>
        <p:sp>
          <p:nvSpPr>
            <p:cNvPr id="7" name="Заголовок 1"/>
            <p:cNvSpPr txBox="1">
              <a:spLocks/>
            </p:cNvSpPr>
            <p:nvPr/>
          </p:nvSpPr>
          <p:spPr bwMode="auto">
            <a:xfrm>
              <a:off x="36512" y="2060848"/>
              <a:ext cx="9144000" cy="638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2800" dirty="0" smtClean="0"/>
                <a:t>Предлагаемый метод долгосрочного слежения</a:t>
              </a:r>
              <a:endParaRPr lang="ru-RU" sz="2800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>
              <a:off x="36512" y="2708920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5496" y="2060848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971600" y="3212976"/>
            <a:ext cx="7200800" cy="3240360"/>
            <a:chOff x="971600" y="3284984"/>
            <a:chExt cx="7200800" cy="324036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771800" y="3284984"/>
              <a:ext cx="3600400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Метод долгосрочного слежения</a:t>
              </a:r>
              <a:endParaRPr lang="ru-RU" dirty="0"/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971600" y="4221088"/>
              <a:ext cx="3095836" cy="2304256"/>
              <a:chOff x="1475656" y="4149080"/>
              <a:chExt cx="3095836" cy="2304256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547664" y="4149080"/>
                <a:ext cx="3023828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Трекер</a:t>
                </a:r>
                <a:endParaRPr lang="ru-RU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75656" y="4699010"/>
                <a:ext cx="30958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 smtClean="0">
                    <a:latin typeface="+mj-lt"/>
                  </a:rPr>
                  <a:t>Сегментация кадров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 smtClean="0">
                    <a:latin typeface="+mj-lt"/>
                  </a:rPr>
                  <a:t>Вычисление </a:t>
                </a:r>
                <a:r>
                  <a:rPr lang="ru-RU" dirty="0">
                    <a:latin typeface="+mj-lt"/>
                  </a:rPr>
                  <a:t>пространственных параметров объектов </a:t>
                </a:r>
                <a:endParaRPr lang="ru-RU" dirty="0" smtClean="0"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>
                    <a:latin typeface="+mj-lt"/>
                  </a:rPr>
                  <a:t>О</a:t>
                </a:r>
                <a:r>
                  <a:rPr lang="ru-RU" dirty="0" smtClean="0">
                    <a:latin typeface="+mj-lt"/>
                  </a:rPr>
                  <a:t>тслеживание траекторий </a:t>
                </a:r>
                <a:r>
                  <a:rPr lang="ru-RU" dirty="0">
                    <a:latin typeface="+mj-lt"/>
                  </a:rPr>
                  <a:t>движения объектов</a:t>
                </a: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5076564" y="4221088"/>
              <a:ext cx="3095836" cy="1473260"/>
              <a:chOff x="1475656" y="4149080"/>
              <a:chExt cx="3095836" cy="147326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1547664" y="4149080"/>
                <a:ext cx="3023828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Детектор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75656" y="4699010"/>
                <a:ext cx="3095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>
                    <a:latin typeface="+mj-lt"/>
                    <a:cs typeface="Times New Roman" pitchFamily="18" charset="0"/>
                  </a:rPr>
                  <a:t>П</a:t>
                </a:r>
                <a:r>
                  <a:rPr lang="ru-RU" dirty="0" smtClean="0">
                    <a:latin typeface="+mj-lt"/>
                    <a:cs typeface="Times New Roman" pitchFamily="18" charset="0"/>
                  </a:rPr>
                  <a:t>оиск </a:t>
                </a:r>
                <a:r>
                  <a:rPr lang="ru-RU" dirty="0">
                    <a:latin typeface="+mj-lt"/>
                    <a:cs typeface="Times New Roman" pitchFamily="18" charset="0"/>
                  </a:rPr>
                  <a:t>отслеживаемого объекта в случае сбоя трекера</a:t>
                </a:r>
              </a:p>
            </p:txBody>
          </p:sp>
        </p:grpSp>
        <p:cxnSp>
          <p:nvCxnSpPr>
            <p:cNvPr id="45" name="Соединительная линия уступом 44"/>
            <p:cNvCxnSpPr>
              <a:stCxn id="11" idx="2"/>
              <a:endCxn id="12" idx="0"/>
            </p:cNvCxnSpPr>
            <p:nvPr/>
          </p:nvCxnSpPr>
          <p:spPr>
            <a:xfrm rot="5400000">
              <a:off x="3347737" y="2996825"/>
              <a:ext cx="432048" cy="201647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stCxn id="11" idx="2"/>
              <a:endCxn id="19" idx="0"/>
            </p:cNvCxnSpPr>
            <p:nvPr/>
          </p:nvCxnSpPr>
          <p:spPr>
            <a:xfrm rot="16200000" flipH="1">
              <a:off x="5400219" y="2960821"/>
              <a:ext cx="432048" cy="208848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Метод </a:t>
            </a:r>
            <a:r>
              <a:rPr lang="ru-RU" sz="2800" dirty="0"/>
              <a:t>трекинга на основе вычитания </a:t>
            </a:r>
            <a:r>
              <a:rPr lang="ru-RU" sz="2800" dirty="0" smtClean="0"/>
              <a:t>изображения фона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700" dirty="0" smtClean="0"/>
                  <a:t>Среднее фоновое изображение:</a:t>
                </a:r>
                <a:r>
                  <a:rPr lang="en-US" sz="1700" dirty="0" smtClean="0"/>
                  <a:t> </a:t>
                </a:r>
                <a:endParaRPr lang="ru-RU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 smtClean="0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7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700" dirty="0" smtClean="0"/>
                  <a:t>Изображение </a:t>
                </a:r>
                <a:r>
                  <a:rPr lang="ru-RU" sz="1700" dirty="0"/>
                  <a:t>средних абсолютных </a:t>
                </a:r>
                <a:r>
                  <a:rPr lang="ru-RU" sz="1700" dirty="0" smtClean="0"/>
                  <a:t>отклонений:</a:t>
                </a:r>
                <a:endParaRPr lang="en-US" sz="17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7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7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7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7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7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7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в</m:t>
                              </m:r>
                              <m:r>
                                <m:rPr>
                                  <m:nor/>
                                </m:rPr>
                                <a:rPr lang="ru-RU" sz="17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/>
                                <m:t>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700" dirty="0"/>
                  <a:t>Бинарное изображение:</a:t>
                </a:r>
                <a:endParaRPr lang="en-US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𝑥</m:t>
                          </m:r>
                          <m:r>
                            <a:rPr lang="ru-RU" sz="1700" i="1">
                              <a:latin typeface="Cambria Math"/>
                            </a:rPr>
                            <m:t>,</m:t>
                          </m:r>
                          <m:r>
                            <a:rPr lang="ru-RU" sz="17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7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7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700" smtClean="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7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  <a:blipFill rotWithShape="1">
                <a:blip r:embed="rId2"/>
                <a:stretch>
                  <a:fillRect l="-478" t="-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442756"/>
            <a:ext cx="8581427" cy="2082588"/>
            <a:chOff x="251520" y="4715399"/>
            <a:chExt cx="8581427" cy="208258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82588"/>
              <a:chOff x="539552" y="4715399"/>
              <a:chExt cx="2100940" cy="2082588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82588"/>
              <a:chOff x="3319787" y="4715399"/>
              <a:chExt cx="2100707" cy="2082588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82588"/>
              <a:chOff x="6128099" y="4715399"/>
              <a:chExt cx="2100707" cy="2082588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81943"/>
              <a:chOff x="6732240" y="4716044"/>
              <a:chExt cx="2100707" cy="2081943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822503" y="764704"/>
            <a:ext cx="2116257" cy="177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3491880" y="2564904"/>
            <a:ext cx="245916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4581128"/>
            <a:ext cx="4320480" cy="1982260"/>
            <a:chOff x="-2069428" y="4611745"/>
            <a:chExt cx="4320480" cy="1982260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3" y="4625815"/>
              <a:ext cx="2100939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9428" y="4611745"/>
              <a:ext cx="2119698" cy="1589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572000" y="4581128"/>
            <a:ext cx="4374387" cy="1968191"/>
            <a:chOff x="2780521" y="4625816"/>
            <a:chExt cx="4374387" cy="1968191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2780521" y="4625817"/>
              <a:ext cx="2144590" cy="158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6"/>
              <a:ext cx="2129293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Объект 2"/>
          <p:cNvSpPr txBox="1">
            <a:spLocks/>
          </p:cNvSpPr>
          <p:nvPr/>
        </p:nvSpPr>
        <p:spPr bwMode="auto">
          <a:xfrm>
            <a:off x="1043608" y="4149080"/>
            <a:ext cx="4824536" cy="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2000" dirty="0" smtClean="0"/>
              <a:t>Результат компенсации движений камеры</a:t>
            </a:r>
          </a:p>
        </p:txBody>
      </p:sp>
      <p:sp>
        <p:nvSpPr>
          <p:cNvPr id="37" name="Объект 2"/>
          <p:cNvSpPr txBox="1">
            <a:spLocks/>
          </p:cNvSpPr>
          <p:nvPr/>
        </p:nvSpPr>
        <p:spPr bwMode="auto">
          <a:xfrm>
            <a:off x="107504" y="836712"/>
            <a:ext cx="6048672" cy="16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осуществлялась при помощи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11" name="Развернутая стрелка 10"/>
          <p:cNvSpPr/>
          <p:nvPr/>
        </p:nvSpPr>
        <p:spPr>
          <a:xfrm rot="5400000" flipV="1">
            <a:off x="5598114" y="2726922"/>
            <a:ext cx="1548172" cy="720080"/>
          </a:xfrm>
          <a:prstGeom prst="uturnArrow">
            <a:avLst>
              <a:gd name="adj1" fmla="val 30076"/>
              <a:gd name="adj2" fmla="val 25000"/>
              <a:gd name="adj3" fmla="val 30416"/>
              <a:gd name="adj4" fmla="val 43750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C:\Users\Vlad\Desktop\ВУЗ\4 курс\8 семестр\Диплом\cv2\ВКР\images\current_frame1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4715" r="51406" b="41349"/>
          <a:stretch/>
        </p:blipFill>
        <p:spPr bwMode="auto">
          <a:xfrm>
            <a:off x="6822503" y="764704"/>
            <a:ext cx="2123884" cy="17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6817092" y="2650114"/>
            <a:ext cx="2121667" cy="1786998"/>
            <a:chOff x="6817092" y="2650114"/>
            <a:chExt cx="2121667" cy="178699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817094" y="2650114"/>
              <a:ext cx="2121665" cy="17869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051" name="Picture 3" descr="C:\Users\Vlad\Desktop\ВУЗ\4 курс\8 семестр\Диплом\cv2\ВКР\images\current_frame2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" t="4405" r="51476" b="41362"/>
            <a:stretch/>
          </p:blipFill>
          <p:spPr bwMode="auto">
            <a:xfrm>
              <a:off x="6817092" y="2650114"/>
              <a:ext cx="2121667" cy="178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</a:t>
            </a:r>
            <a:r>
              <a:rPr lang="ru-RU" sz="2800" dirty="0" smtClean="0"/>
              <a:t>части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564904"/>
            <a:ext cx="5616624" cy="720080"/>
          </a:xfrm>
        </p:spPr>
        <p:txBody>
          <a:bodyPr/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6549351" y="1202849"/>
            <a:ext cx="2163126" cy="1866111"/>
            <a:chOff x="896706" y="4572028"/>
            <a:chExt cx="2163126" cy="1866111"/>
          </a:xfrm>
        </p:grpSpPr>
        <p:pic>
          <p:nvPicPr>
            <p:cNvPr id="13" name="Рисунок 12" descr="C:\Users\Vlad\Desktop\ВУЗ\4 курс\8 семестр\Диплом\cv2\ВКР\detector\current_deviation_image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1" t="22321" r="39015" b="38839"/>
            <a:stretch/>
          </p:blipFill>
          <p:spPr bwMode="auto">
            <a:xfrm>
              <a:off x="896706" y="4572028"/>
              <a:ext cx="2163126" cy="158417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445989" y="6084196"/>
                  <a:ext cx="1073766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989" y="6084196"/>
                  <a:ext cx="1073766" cy="3539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0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Прямоугольник 29"/>
          <p:cNvSpPr/>
          <p:nvPr/>
        </p:nvSpPr>
        <p:spPr>
          <a:xfrm>
            <a:off x="6565851" y="3209974"/>
            <a:ext cx="1127248" cy="147151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109547" y="3570014"/>
            <a:ext cx="1591962" cy="112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Users\Vlad\Desktop\ВУЗ\4 курс\8 семестр\Диплом\cv2\ВКР\images\Рисун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71" y="3203877"/>
            <a:ext cx="2160538" cy="14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6551752" y="3137966"/>
            <a:ext cx="2149757" cy="1544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97513" y="4632623"/>
                <a:ext cx="2447714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700" dirty="0" smtClean="0">
                    <a:latin typeface="+mj-lt"/>
                  </a:rPr>
                  <a:t>Гистограмма</a:t>
                </a:r>
                <a:r>
                  <a:rPr lang="en-US" sz="17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|</m:t>
                        </m:r>
                        <m:r>
                          <a:rPr lang="en-US" sz="17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|</m:t>
                    </m:r>
                  </m:oMath>
                </a14:m>
                <a:endParaRPr lang="ru-RU" sz="1700" dirty="0">
                  <a:latin typeface="+mj-lt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13" y="4632623"/>
                <a:ext cx="2447714" cy="380553"/>
              </a:xfrm>
              <a:prstGeom prst="rect">
                <a:avLst/>
              </a:prstGeom>
              <a:blipFill rotWithShape="1">
                <a:blip r:embed="rId5"/>
                <a:stretch>
                  <a:fillRect t="-4839" b="-14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Скругленная соединительная линия 44"/>
          <p:cNvCxnSpPr/>
          <p:nvPr/>
        </p:nvCxnSpPr>
        <p:spPr>
          <a:xfrm rot="5400000">
            <a:off x="6954747" y="4066766"/>
            <a:ext cx="734689" cy="2880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189043" y="3488714"/>
                <a:ext cx="57606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ru-RU" sz="1700" b="1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043" y="3488714"/>
                <a:ext cx="576064" cy="3539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Группа 18"/>
          <p:cNvGrpSpPr/>
          <p:nvPr/>
        </p:nvGrpSpPr>
        <p:grpSpPr>
          <a:xfrm>
            <a:off x="329410" y="980728"/>
            <a:ext cx="5898774" cy="5673243"/>
            <a:chOff x="473426" y="980728"/>
            <a:chExt cx="5898774" cy="567324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45433" y="4077072"/>
              <a:ext cx="5676869" cy="2576899"/>
              <a:chOff x="257401" y="4005064"/>
              <a:chExt cx="5676869" cy="2576899"/>
            </a:xfrm>
          </p:grpSpPr>
          <p:grpSp>
            <p:nvGrpSpPr>
              <p:cNvPr id="39" name="Группа 38"/>
              <p:cNvGrpSpPr/>
              <p:nvPr/>
            </p:nvGrpSpPr>
            <p:grpSpPr>
              <a:xfrm>
                <a:off x="257401" y="4427820"/>
                <a:ext cx="2442391" cy="2154143"/>
                <a:chOff x="4205133" y="4571383"/>
                <a:chExt cx="2442391" cy="2154143"/>
              </a:xfrm>
            </p:grpSpPr>
            <p:pic>
              <p:nvPicPr>
                <p:cNvPr id="8" name="Рисунок 7" descr="C:\Users\Vlad\Desktop\ВУЗ\4 курс\8 семестр\Диплом\cv2\ВКР\detector\moving_target2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60" t="22320" r="39770" b="38840"/>
                <a:stretch/>
              </p:blipFill>
              <p:spPr bwMode="auto">
                <a:xfrm>
                  <a:off x="4205133" y="4571383"/>
                  <a:ext cx="2442391" cy="18067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97221" y="6371583"/>
                      <a:ext cx="936104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𝐵𝐼𝑁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7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7221" y="6371583"/>
                      <a:ext cx="936104" cy="353943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Группа 39"/>
              <p:cNvGrpSpPr/>
              <p:nvPr/>
            </p:nvGrpSpPr>
            <p:grpSpPr>
              <a:xfrm>
                <a:off x="3491879" y="4427821"/>
                <a:ext cx="2442391" cy="2149448"/>
                <a:chOff x="7249558" y="4572619"/>
                <a:chExt cx="2730353" cy="2402514"/>
              </a:xfrm>
            </p:grpSpPr>
            <p:grpSp>
              <p:nvGrpSpPr>
                <p:cNvPr id="12" name="Группа 11"/>
                <p:cNvGrpSpPr/>
                <p:nvPr/>
              </p:nvGrpSpPr>
              <p:grpSpPr>
                <a:xfrm>
                  <a:off x="7249558" y="4572619"/>
                  <a:ext cx="2730353" cy="2019519"/>
                  <a:chOff x="2590934" y="2771291"/>
                  <a:chExt cx="1540113" cy="1139153"/>
                </a:xfrm>
              </p:grpSpPr>
              <p:sp>
                <p:nvSpPr>
                  <p:cNvPr id="5" name="Прямоугольник 4"/>
                  <p:cNvSpPr/>
                  <p:nvPr/>
                </p:nvSpPr>
                <p:spPr>
                  <a:xfrm rot="1023694">
                    <a:off x="2725644" y="3384318"/>
                    <a:ext cx="216024" cy="7200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pic>
                <p:nvPicPr>
                  <p:cNvPr id="10" name="Рисунок 9" descr="C:\Users\Vlad\Desktop\ВУЗ\4 курс\8 семестр\Диплом\cv2\ВКР\detector\moving_target.jpg"/>
                  <p:cNvPicPr/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190" t="22321" r="39039" b="38839"/>
                  <a:stretch/>
                </p:blipFill>
                <p:spPr bwMode="auto">
                  <a:xfrm>
                    <a:off x="2590934" y="2771291"/>
                    <a:ext cx="1540113" cy="11391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8245397" y="6570703"/>
                      <a:ext cx="936104" cy="404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sz="17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𝐵𝐼𝑁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7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5397" y="6570703"/>
                      <a:ext cx="936104" cy="4044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r="-197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" name="Объект 2"/>
              <p:cNvSpPr txBox="1">
                <a:spLocks/>
              </p:cNvSpPr>
              <p:nvPr/>
            </p:nvSpPr>
            <p:spPr bwMode="auto">
              <a:xfrm>
                <a:off x="395536" y="4005064"/>
                <a:ext cx="5400600" cy="392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000" dirty="0" smtClean="0"/>
                  <a:t>Результат использования </a:t>
                </a:r>
                <a:r>
                  <a:rPr lang="ru-RU" sz="2000" dirty="0"/>
                  <a:t>порога фоновой части</a:t>
                </a:r>
                <a:endParaRPr lang="ru-RU" sz="2000" dirty="0" smtClean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Объект 2"/>
                <p:cNvSpPr txBox="1">
                  <a:spLocks/>
                </p:cNvSpPr>
                <p:nvPr/>
              </p:nvSpPr>
              <p:spPr bwMode="auto">
                <a:xfrm>
                  <a:off x="473426" y="980728"/>
                  <a:ext cx="5898774" cy="22449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ru-RU" sz="1800" b="1" dirty="0" smtClean="0"/>
                    <a:t>Предположение</a:t>
                  </a:r>
                  <a:r>
                    <a:rPr lang="ru-RU" sz="1800" dirty="0" smtClean="0"/>
                    <a:t>: изображение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|</m:t>
                          </m:r>
                          <m:r>
                            <a:rPr lang="en-US" sz="1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|</m:t>
                      </m:r>
                    </m:oMath>
                  </a14:m>
                  <a:r>
                    <a:rPr lang="ru-RU" sz="1800" dirty="0" smtClean="0"/>
                    <a:t> </a:t>
                  </a:r>
                  <a:r>
                    <a:rPr lang="ru-RU" sz="1800" dirty="0"/>
                    <a:t>содержит два относительно однородных по яркости класса точек, принадлежащих объекту и фону соответственно.</a:t>
                  </a:r>
                  <a:r>
                    <a:rPr lang="ru-RU" sz="1800" dirty="0" smtClean="0"/>
                    <a:t> </a:t>
                  </a:r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𝐵𝐼𝑁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𝐵𝐼𝑁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ru-RU" sz="1800" i="1"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               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в противном случае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ru-RU" sz="1800" dirty="0"/>
                </a:p>
                <a:p>
                  <a:pPr marL="0" indent="0">
                    <a:buFont typeface="Arial" charset="0"/>
                    <a:buNone/>
                  </a:pPr>
                  <a:endParaRPr lang="ru-RU" sz="1800" dirty="0" smtClean="0"/>
                </a:p>
                <a:p>
                  <a:pPr marL="0" indent="0">
                    <a:buFont typeface="Arial" charset="0"/>
                    <a:buNone/>
                  </a:pPr>
                  <a:endParaRPr lang="ru-RU" sz="1800" dirty="0"/>
                </a:p>
              </p:txBody>
            </p:sp>
          </mc:Choice>
          <mc:Fallback xmlns="">
            <p:sp>
              <p:nvSpPr>
                <p:cNvPr id="29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26" y="980728"/>
                  <a:ext cx="5898774" cy="224494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26" t="-1359" r="-93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Классификатор на основе случайного леса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951688"/>
            <a:ext cx="0" cy="605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951688"/>
            <a:ext cx="0" cy="6248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" name="Группа 117"/>
          <p:cNvGrpSpPr/>
          <p:nvPr/>
        </p:nvGrpSpPr>
        <p:grpSpPr>
          <a:xfrm>
            <a:off x="179512" y="836712"/>
            <a:ext cx="8856984" cy="4680520"/>
            <a:chOff x="179512" y="836712"/>
            <a:chExt cx="8856984" cy="4680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79512" y="4211099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4211099"/>
                  <a:ext cx="3240360" cy="94609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Группа 6"/>
            <p:cNvGrpSpPr/>
            <p:nvPr/>
          </p:nvGrpSpPr>
          <p:grpSpPr>
            <a:xfrm>
              <a:off x="251520" y="836712"/>
              <a:ext cx="8784976" cy="4680520"/>
              <a:chOff x="251520" y="1628800"/>
              <a:chExt cx="8784976" cy="4680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043608" y="4086928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608" y="4086928"/>
                    <a:ext cx="72008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Группа 5"/>
              <p:cNvGrpSpPr/>
              <p:nvPr/>
            </p:nvGrpSpPr>
            <p:grpSpPr>
              <a:xfrm>
                <a:off x="251520" y="1628800"/>
                <a:ext cx="8784976" cy="4680520"/>
                <a:chOff x="251520" y="1628800"/>
                <a:chExt cx="8784976" cy="4680520"/>
              </a:xfrm>
            </p:grpSpPr>
            <p:grpSp>
              <p:nvGrpSpPr>
                <p:cNvPr id="80" name="Группа 79"/>
                <p:cNvGrpSpPr/>
                <p:nvPr/>
              </p:nvGrpSpPr>
              <p:grpSpPr>
                <a:xfrm>
                  <a:off x="3964139" y="4365104"/>
                  <a:ext cx="4346254" cy="1800200"/>
                  <a:chOff x="4036147" y="3429000"/>
                  <a:chExt cx="4346254" cy="1800200"/>
                </a:xfrm>
              </p:grpSpPr>
              <p:grpSp>
                <p:nvGrpSpPr>
                  <p:cNvPr id="76" name="Группа 75"/>
                  <p:cNvGrpSpPr/>
                  <p:nvPr/>
                </p:nvGrpSpPr>
                <p:grpSpPr>
                  <a:xfrm>
                    <a:off x="4036147" y="3429000"/>
                    <a:ext cx="1537942" cy="1800200"/>
                    <a:chOff x="4036147" y="3429000"/>
                    <a:chExt cx="1537942" cy="1800200"/>
                  </a:xfrm>
                </p:grpSpPr>
                <p:grpSp>
                  <p:nvGrpSpPr>
                    <p:cNvPr id="121" name="Группа 120"/>
                    <p:cNvGrpSpPr/>
                    <p:nvPr/>
                  </p:nvGrpSpPr>
                  <p:grpSpPr>
                    <a:xfrm>
                      <a:off x="4139952" y="3964803"/>
                      <a:ext cx="1434137" cy="1264397"/>
                      <a:chOff x="1037623" y="1835532"/>
                      <a:chExt cx="1318097" cy="1161420"/>
                    </a:xfrm>
                  </p:grpSpPr>
                  <p:cxnSp>
                    <p:nvCxnSpPr>
                      <p:cNvPr id="122" name="Прямая со стрелкой 121"/>
                      <p:cNvCxnSpPr>
                        <a:stCxn id="128" idx="3"/>
                        <a:endCxn id="129" idx="7"/>
                      </p:cNvCxnSpPr>
                      <p:nvPr/>
                    </p:nvCxnSpPr>
                    <p:spPr>
                      <a:xfrm flipH="1">
                        <a:off x="1473581" y="1927726"/>
                        <a:ext cx="221140" cy="19020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Группа 122"/>
                      <p:cNvGrpSpPr/>
                      <p:nvPr/>
                    </p:nvGrpSpPr>
                    <p:grpSpPr>
                      <a:xfrm>
                        <a:off x="1037623" y="1835532"/>
                        <a:ext cx="1318097" cy="1161420"/>
                        <a:chOff x="1115616" y="1547500"/>
                        <a:chExt cx="1476164" cy="1161420"/>
                      </a:xfrm>
                    </p:grpSpPr>
                    <p:sp>
                      <p:nvSpPr>
                        <p:cNvPr id="124" name="Овал 123"/>
                        <p:cNvSpPr/>
                        <p:nvPr/>
                      </p:nvSpPr>
                      <p:spPr>
                        <a:xfrm>
                          <a:off x="1259632" y="216886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5" name="Группа 124"/>
                        <p:cNvGrpSpPr/>
                        <p:nvPr/>
                      </p:nvGrpSpPr>
                      <p:grpSpPr>
                        <a:xfrm>
                          <a:off x="1115616" y="1547500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6" name="Овал 125"/>
                          <p:cNvSpPr/>
                          <p:nvPr/>
                        </p:nvSpPr>
                        <p:spPr>
                          <a:xfrm>
                            <a:off x="2231740" y="180882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grpSp>
                        <p:nvGrpSpPr>
                          <p:cNvPr id="127" name="Группа 126"/>
                          <p:cNvGrpSpPr/>
                          <p:nvPr/>
                        </p:nvGrpSpPr>
                        <p:grpSpPr>
                          <a:xfrm>
                            <a:off x="1115616" y="1556792"/>
                            <a:ext cx="1476164" cy="1161420"/>
                            <a:chOff x="1115616" y="1556792"/>
                            <a:chExt cx="1476164" cy="1161420"/>
                          </a:xfrm>
                        </p:grpSpPr>
                        <p:sp>
                          <p:nvSpPr>
                            <p:cNvPr id="128" name="Овал 127"/>
                            <p:cNvSpPr/>
                            <p:nvPr/>
                          </p:nvSpPr>
                          <p:spPr>
                            <a:xfrm>
                              <a:off x="1835696" y="1556792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29" name="Овал 128"/>
                            <p:cNvSpPr/>
                            <p:nvPr/>
                          </p:nvSpPr>
                          <p:spPr>
                            <a:xfrm>
                              <a:off x="1511660" y="1823377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0" name="Овал 129"/>
                            <p:cNvSpPr/>
                            <p:nvPr/>
                          </p:nvSpPr>
                          <p:spPr>
                            <a:xfrm>
                              <a:off x="1706245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1" name="Овал 130"/>
                            <p:cNvSpPr/>
                            <p:nvPr/>
                          </p:nvSpPr>
                          <p:spPr>
                            <a:xfrm>
                              <a:off x="2051720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2" name="Овал 131"/>
                            <p:cNvSpPr/>
                            <p:nvPr/>
                          </p:nvSpPr>
                          <p:spPr>
                            <a:xfrm>
                              <a:off x="2483768" y="217195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cxnSp>
                          <p:nvCxnSpPr>
                            <p:cNvPr id="133" name="Прямая со стрелкой 132"/>
                            <p:cNvCxnSpPr>
                              <a:stCxn id="128" idx="5"/>
                              <a:endCxn id="126" idx="1"/>
                            </p:cNvCxnSpPr>
                            <p:nvPr/>
                          </p:nvCxnSpPr>
                          <p:spPr>
                            <a:xfrm>
                              <a:off x="1927890" y="1648986"/>
                              <a:ext cx="319668" cy="175652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Прямая со стрелкой 133"/>
                            <p:cNvCxnSpPr>
                              <a:stCxn id="126" idx="5"/>
                              <a:endCxn id="132" idx="0"/>
                            </p:cNvCxnSpPr>
                            <p:nvPr/>
                          </p:nvCxnSpPr>
                          <p:spPr>
                            <a:xfrm>
                              <a:off x="2323934" y="1901014"/>
                              <a:ext cx="213840" cy="27093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Прямая со стрелкой 134"/>
                            <p:cNvCxnSpPr>
                              <a:stCxn id="126" idx="3"/>
                              <a:endCxn id="131" idx="0"/>
                            </p:cNvCxnSpPr>
                            <p:nvPr/>
                          </p:nvCxnSpPr>
                          <p:spPr>
                            <a:xfrm flipH="1">
                              <a:off x="2105726" y="1901014"/>
                              <a:ext cx="141832" cy="26784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Прямая со стрелкой 135"/>
                            <p:cNvCxnSpPr>
                              <a:stCxn id="129" idx="3"/>
                              <a:endCxn id="124" idx="0"/>
                            </p:cNvCxnSpPr>
                            <p:nvPr/>
                          </p:nvCxnSpPr>
                          <p:spPr>
                            <a:xfrm flipH="1">
                              <a:off x="1313638" y="1915571"/>
                              <a:ext cx="213840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7" name="Прямая со стрелкой 136"/>
                            <p:cNvCxnSpPr>
                              <a:stCxn id="129" idx="5"/>
                              <a:endCxn id="130" idx="0"/>
                            </p:cNvCxnSpPr>
                            <p:nvPr/>
                          </p:nvCxnSpPr>
                          <p:spPr>
                            <a:xfrm>
                              <a:off x="1603854" y="1915571"/>
                              <a:ext cx="156397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" name="Прямая со стрелкой 137"/>
                            <p:cNvCxnSpPr>
                              <a:stCxn id="124" idx="3"/>
                            </p:cNvCxnSpPr>
                            <p:nvPr/>
                          </p:nvCxnSpPr>
                          <p:spPr>
                            <a:xfrm flipH="1">
                              <a:off x="111561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" name="Прямая со стрелкой 138"/>
                            <p:cNvCxnSpPr>
                              <a:stCxn id="124" idx="5"/>
                            </p:cNvCxnSpPr>
                            <p:nvPr/>
                          </p:nvCxnSpPr>
                          <p:spPr>
                            <a:xfrm>
                              <a:off x="135182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" name="Прямая со стрелкой 139"/>
                            <p:cNvCxnSpPr>
                              <a:stCxn id="131" idx="3"/>
                            </p:cNvCxnSpPr>
                            <p:nvPr/>
                          </p:nvCxnSpPr>
                          <p:spPr>
                            <a:xfrm flipH="1">
                              <a:off x="1943708" y="2261054"/>
                              <a:ext cx="123830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" name="Прямая со стрелкой 140"/>
                            <p:cNvCxnSpPr>
                              <a:stCxn id="131" idx="5"/>
                            </p:cNvCxnSpPr>
                            <p:nvPr/>
                          </p:nvCxnSpPr>
                          <p:spPr>
                            <a:xfrm>
                              <a:off x="2143914" y="2261054"/>
                              <a:ext cx="141832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42" name="TextBox 141"/>
                                <p:cNvSpPr txBox="1"/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3" name="TextBox 12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4"/>
                                  <a:stretch>
                                    <a:fillRect r="-34286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43" name="TextBox 142"/>
                                <p:cNvSpPr txBox="1"/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4" name="TextBox 12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5"/>
                                  <a:stretch>
                                    <a:fillRect r="-35294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sp>
                  <p:nvSpPr>
                    <p:cNvPr id="190" name="Стрелка вниз 189"/>
                    <p:cNvSpPr/>
                    <p:nvPr/>
                  </p:nvSpPr>
                  <p:spPr>
                    <a:xfrm>
                      <a:off x="4788024" y="342900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/>
                        <p:cNvSpPr txBox="1"/>
                        <p:nvPr/>
                      </p:nvSpPr>
                      <p:spPr>
                        <a:xfrm>
                          <a:off x="4036147" y="3923764"/>
                          <a:ext cx="4638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147" y="3923764"/>
                          <a:ext cx="463845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8" name="Группа 77"/>
                  <p:cNvGrpSpPr/>
                  <p:nvPr/>
                </p:nvGrpSpPr>
                <p:grpSpPr>
                  <a:xfrm>
                    <a:off x="6804248" y="3429000"/>
                    <a:ext cx="1578153" cy="1800200"/>
                    <a:chOff x="6804248" y="3429000"/>
                    <a:chExt cx="1578153" cy="1800200"/>
                  </a:xfrm>
                </p:grpSpPr>
                <p:grpSp>
                  <p:nvGrpSpPr>
                    <p:cNvPr id="167" name="Группа 166"/>
                    <p:cNvGrpSpPr/>
                    <p:nvPr/>
                  </p:nvGrpSpPr>
                  <p:grpSpPr>
                    <a:xfrm>
                      <a:off x="6948264" y="3964803"/>
                      <a:ext cx="1434137" cy="1264397"/>
                      <a:chOff x="1037623" y="1835532"/>
                      <a:chExt cx="1318097" cy="1161420"/>
                    </a:xfrm>
                  </p:grpSpPr>
                  <p:cxnSp>
                    <p:nvCxnSpPr>
                      <p:cNvPr id="168" name="Прямая со стрелкой 167"/>
                      <p:cNvCxnSpPr>
                        <a:stCxn id="174" idx="3"/>
                        <a:endCxn id="175" idx="7"/>
                      </p:cNvCxnSpPr>
                      <p:nvPr/>
                    </p:nvCxnSpPr>
                    <p:spPr>
                      <a:xfrm flipH="1">
                        <a:off x="1473581" y="1927726"/>
                        <a:ext cx="221140" cy="19020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69" name="Группа 168"/>
                      <p:cNvGrpSpPr/>
                      <p:nvPr/>
                    </p:nvGrpSpPr>
                    <p:grpSpPr>
                      <a:xfrm>
                        <a:off x="1037623" y="1835532"/>
                        <a:ext cx="1318097" cy="1161420"/>
                        <a:chOff x="1115616" y="1547500"/>
                        <a:chExt cx="1476164" cy="1161420"/>
                      </a:xfrm>
                    </p:grpSpPr>
                    <p:sp>
                      <p:nvSpPr>
                        <p:cNvPr id="170" name="Овал 169"/>
                        <p:cNvSpPr/>
                        <p:nvPr/>
                      </p:nvSpPr>
                      <p:spPr>
                        <a:xfrm>
                          <a:off x="1259632" y="216886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1" name="Группа 170"/>
                        <p:cNvGrpSpPr/>
                        <p:nvPr/>
                      </p:nvGrpSpPr>
                      <p:grpSpPr>
                        <a:xfrm>
                          <a:off x="1115616" y="1547500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2" name="Овал 171"/>
                          <p:cNvSpPr/>
                          <p:nvPr/>
                        </p:nvSpPr>
                        <p:spPr>
                          <a:xfrm>
                            <a:off x="2231740" y="180882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grpSp>
                        <p:nvGrpSpPr>
                          <p:cNvPr id="173" name="Группа 172"/>
                          <p:cNvGrpSpPr/>
                          <p:nvPr/>
                        </p:nvGrpSpPr>
                        <p:grpSpPr>
                          <a:xfrm>
                            <a:off x="1115616" y="1556792"/>
                            <a:ext cx="1476164" cy="1161420"/>
                            <a:chOff x="1115616" y="1556792"/>
                            <a:chExt cx="1476164" cy="1161420"/>
                          </a:xfrm>
                        </p:grpSpPr>
                        <p:sp>
                          <p:nvSpPr>
                            <p:cNvPr id="174" name="Овал 173"/>
                            <p:cNvSpPr/>
                            <p:nvPr/>
                          </p:nvSpPr>
                          <p:spPr>
                            <a:xfrm>
                              <a:off x="1835696" y="1556792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5" name="Овал 174"/>
                            <p:cNvSpPr/>
                            <p:nvPr/>
                          </p:nvSpPr>
                          <p:spPr>
                            <a:xfrm>
                              <a:off x="1511660" y="1823377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6" name="Овал 175"/>
                            <p:cNvSpPr/>
                            <p:nvPr/>
                          </p:nvSpPr>
                          <p:spPr>
                            <a:xfrm>
                              <a:off x="1706245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7" name="Овал 176"/>
                            <p:cNvSpPr/>
                            <p:nvPr/>
                          </p:nvSpPr>
                          <p:spPr>
                            <a:xfrm>
                              <a:off x="2051720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8" name="Овал 177"/>
                            <p:cNvSpPr/>
                            <p:nvPr/>
                          </p:nvSpPr>
                          <p:spPr>
                            <a:xfrm>
                              <a:off x="2483768" y="217195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cxnSp>
                          <p:nvCxnSpPr>
                            <p:cNvPr id="179" name="Прямая со стрелкой 178"/>
                            <p:cNvCxnSpPr>
                              <a:stCxn id="174" idx="5"/>
                              <a:endCxn id="172" idx="1"/>
                            </p:cNvCxnSpPr>
                            <p:nvPr/>
                          </p:nvCxnSpPr>
                          <p:spPr>
                            <a:xfrm>
                              <a:off x="1927890" y="1648986"/>
                              <a:ext cx="319668" cy="175652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0" name="Прямая со стрелкой 179"/>
                            <p:cNvCxnSpPr>
                              <a:stCxn id="172" idx="5"/>
                              <a:endCxn id="178" idx="0"/>
                            </p:cNvCxnSpPr>
                            <p:nvPr/>
                          </p:nvCxnSpPr>
                          <p:spPr>
                            <a:xfrm>
                              <a:off x="2323934" y="1901014"/>
                              <a:ext cx="213840" cy="27093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1" name="Прямая со стрелкой 180"/>
                            <p:cNvCxnSpPr>
                              <a:stCxn id="172" idx="3"/>
                              <a:endCxn id="177" idx="0"/>
                            </p:cNvCxnSpPr>
                            <p:nvPr/>
                          </p:nvCxnSpPr>
                          <p:spPr>
                            <a:xfrm flipH="1">
                              <a:off x="2105726" y="1901014"/>
                              <a:ext cx="141832" cy="26784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2" name="Прямая со стрелкой 181"/>
                            <p:cNvCxnSpPr>
                              <a:stCxn id="175" idx="3"/>
                              <a:endCxn id="170" idx="0"/>
                            </p:cNvCxnSpPr>
                            <p:nvPr/>
                          </p:nvCxnSpPr>
                          <p:spPr>
                            <a:xfrm flipH="1">
                              <a:off x="1313638" y="1915571"/>
                              <a:ext cx="213840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3" name="Прямая со стрелкой 182"/>
                            <p:cNvCxnSpPr>
                              <a:stCxn id="175" idx="5"/>
                              <a:endCxn id="176" idx="0"/>
                            </p:cNvCxnSpPr>
                            <p:nvPr/>
                          </p:nvCxnSpPr>
                          <p:spPr>
                            <a:xfrm>
                              <a:off x="1603854" y="1915571"/>
                              <a:ext cx="156397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4" name="Прямая со стрелкой 183"/>
                            <p:cNvCxnSpPr>
                              <a:stCxn id="170" idx="3"/>
                            </p:cNvCxnSpPr>
                            <p:nvPr/>
                          </p:nvCxnSpPr>
                          <p:spPr>
                            <a:xfrm flipH="1">
                              <a:off x="111561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Прямая со стрелкой 184"/>
                            <p:cNvCxnSpPr>
                              <a:stCxn id="170" idx="5"/>
                            </p:cNvCxnSpPr>
                            <p:nvPr/>
                          </p:nvCxnSpPr>
                          <p:spPr>
                            <a:xfrm>
                              <a:off x="135182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6" name="Прямая со стрелкой 185"/>
                            <p:cNvCxnSpPr>
                              <a:stCxn id="177" idx="3"/>
                            </p:cNvCxnSpPr>
                            <p:nvPr/>
                          </p:nvCxnSpPr>
                          <p:spPr>
                            <a:xfrm flipH="1">
                              <a:off x="1943708" y="2261054"/>
                              <a:ext cx="123830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7" name="Прямая со стрелкой 186"/>
                            <p:cNvCxnSpPr>
                              <a:stCxn id="177" idx="5"/>
                            </p:cNvCxnSpPr>
                            <p:nvPr/>
                          </p:nvCxnSpPr>
                          <p:spPr>
                            <a:xfrm>
                              <a:off x="2143914" y="2261054"/>
                              <a:ext cx="141832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8" name="TextBox 187"/>
                                <p:cNvSpPr txBox="1"/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3" name="TextBox 12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4"/>
                                  <a:stretch>
                                    <a:fillRect r="-34286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9" name="TextBox 188"/>
                                <p:cNvSpPr txBox="1"/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4" name="TextBox 12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5"/>
                                  <a:stretch>
                                    <a:fillRect r="-35294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sp>
                  <p:nvSpPr>
                    <p:cNvPr id="191" name="Стрелка вниз 190"/>
                    <p:cNvSpPr/>
                    <p:nvPr/>
                  </p:nvSpPr>
                  <p:spPr>
                    <a:xfrm>
                      <a:off x="7596336" y="342900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/>
                        <p:cNvSpPr txBox="1"/>
                        <p:nvPr/>
                      </p:nvSpPr>
                      <p:spPr>
                        <a:xfrm>
                          <a:off x="6804248" y="3923764"/>
                          <a:ext cx="50193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04248" y="3923764"/>
                          <a:ext cx="501932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9" name="Группа 78"/>
                  <p:cNvGrpSpPr/>
                  <p:nvPr/>
                </p:nvGrpSpPr>
                <p:grpSpPr>
                  <a:xfrm>
                    <a:off x="5868144" y="3429000"/>
                    <a:ext cx="729687" cy="1202070"/>
                    <a:chOff x="5868144" y="3429000"/>
                    <a:chExt cx="729687" cy="120207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/>
                        <p:cNvSpPr txBox="1"/>
                        <p:nvPr/>
                      </p:nvSpPr>
                      <p:spPr>
                        <a:xfrm>
                          <a:off x="5988400" y="4077072"/>
                          <a:ext cx="58060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3000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3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88400" y="4077072"/>
                          <a:ext cx="580608" cy="553998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5" name="TextBox 194"/>
                        <p:cNvSpPr txBox="1"/>
                        <p:nvPr/>
                      </p:nvSpPr>
                      <p:spPr>
                        <a:xfrm>
                          <a:off x="5868144" y="3429000"/>
                          <a:ext cx="72968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 smtClean="0">
                              <a:latin typeface="+mj-lt"/>
                            </a:rPr>
                            <a:t> </a:t>
                          </a:r>
                          <a:r>
                            <a:rPr lang="ru-RU" dirty="0" smtClean="0">
                              <a:latin typeface="+mj-lt"/>
                            </a:rPr>
                            <a:t>раз</a:t>
                          </a:r>
                          <a:endParaRPr lang="ru-RU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5" name="TextBox 1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8144" y="3429000"/>
                          <a:ext cx="729687" cy="369332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t="-8197" r="-6667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75" name="Группа 74"/>
                <p:cNvGrpSpPr/>
                <p:nvPr/>
              </p:nvGrpSpPr>
              <p:grpSpPr>
                <a:xfrm>
                  <a:off x="251520" y="1628800"/>
                  <a:ext cx="8784976" cy="2880320"/>
                  <a:chOff x="323528" y="764704"/>
                  <a:chExt cx="8784976" cy="2880320"/>
                </a:xfrm>
              </p:grpSpPr>
              <p:grpSp>
                <p:nvGrpSpPr>
                  <p:cNvPr id="70" name="Группа 69"/>
                  <p:cNvGrpSpPr/>
                  <p:nvPr/>
                </p:nvGrpSpPr>
                <p:grpSpPr>
                  <a:xfrm>
                    <a:off x="323528" y="764704"/>
                    <a:ext cx="8784976" cy="2880320"/>
                    <a:chOff x="179512" y="692696"/>
                    <a:chExt cx="8784976" cy="2880320"/>
                  </a:xfrm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179512" y="692696"/>
                      <a:ext cx="7344816" cy="2333296"/>
                      <a:chOff x="179512" y="692696"/>
                      <a:chExt cx="7344816" cy="2333296"/>
                    </a:xfrm>
                  </p:grpSpPr>
                  <p:grpSp>
                    <p:nvGrpSpPr>
                      <p:cNvPr id="11" name="Группа 10"/>
                      <p:cNvGrpSpPr/>
                      <p:nvPr/>
                    </p:nvGrpSpPr>
                    <p:grpSpPr>
                      <a:xfrm>
                        <a:off x="179512" y="692696"/>
                        <a:ext cx="2538248" cy="2333296"/>
                        <a:chOff x="179512" y="692696"/>
                        <a:chExt cx="2538248" cy="2333296"/>
                      </a:xfrm>
                    </p:grpSpPr>
                    <p:pic>
                      <p:nvPicPr>
                        <p:cNvPr id="7170" name="Picture 2" descr="C:\Users\Vlad\Desktop\ВУЗ\4 курс\8 семестр\Диплом\cv2\ВКР\tracker\test1\test2\current_frame.jpg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930" t="9483" r="55432" b="39483"/>
                        <a:stretch/>
                      </p:blipFill>
                      <p:spPr bwMode="auto">
                        <a:xfrm>
                          <a:off x="179512" y="692696"/>
                          <a:ext cx="2538248" cy="2333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5" name="Прямоугольник 4"/>
                        <p:cNvSpPr/>
                        <p:nvPr/>
                      </p:nvSpPr>
                      <p:spPr>
                        <a:xfrm>
                          <a:off x="1115616" y="1988841"/>
                          <a:ext cx="432048" cy="459524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36" name="Прямоугольник 35"/>
                        <p:cNvSpPr/>
                        <p:nvPr/>
                      </p:nvSpPr>
                      <p:spPr>
                        <a:xfrm>
                          <a:off x="1711554" y="1658568"/>
                          <a:ext cx="844222" cy="491164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35" name="Прямоугольник 34"/>
                        <p:cNvSpPr/>
                        <p:nvPr/>
                      </p:nvSpPr>
                      <p:spPr>
                        <a:xfrm>
                          <a:off x="539552" y="1041786"/>
                          <a:ext cx="432048" cy="792088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</p:grpSp>
                  <p:grpSp>
                    <p:nvGrpSpPr>
                      <p:cNvPr id="56" name="Группа 55"/>
                      <p:cNvGrpSpPr/>
                      <p:nvPr/>
                    </p:nvGrpSpPr>
                    <p:grpSpPr>
                      <a:xfrm>
                        <a:off x="755576" y="807671"/>
                        <a:ext cx="6768752" cy="234115"/>
                        <a:chOff x="755576" y="807671"/>
                        <a:chExt cx="6768752" cy="234115"/>
                      </a:xfrm>
                    </p:grpSpPr>
                    <p:cxnSp>
                      <p:nvCxnSpPr>
                        <p:cNvPr id="7187" name="Прямая соединительная линия 7186"/>
                        <p:cNvCxnSpPr/>
                        <p:nvPr/>
                      </p:nvCxnSpPr>
                      <p:spPr>
                        <a:xfrm flipV="1">
                          <a:off x="2984287" y="807671"/>
                          <a:ext cx="4540041" cy="1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96" name="Скругленная соединительная линия 7195"/>
                        <p:cNvCxnSpPr>
                          <a:stCxn id="35" idx="0"/>
                        </p:cNvCxnSpPr>
                        <p:nvPr/>
                      </p:nvCxnSpPr>
                      <p:spPr>
                        <a:xfrm rot="5400000" flipH="1" flipV="1">
                          <a:off x="1752875" y="-189627"/>
                          <a:ext cx="234114" cy="2228712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Группа 54"/>
                      <p:cNvGrpSpPr/>
                      <p:nvPr/>
                    </p:nvGrpSpPr>
                    <p:grpSpPr>
                      <a:xfrm>
                        <a:off x="2133664" y="980728"/>
                        <a:ext cx="5390664" cy="677841"/>
                        <a:chOff x="2133664" y="980728"/>
                        <a:chExt cx="5390664" cy="677841"/>
                      </a:xfrm>
                    </p:grpSpPr>
                    <p:cxnSp>
                      <p:nvCxnSpPr>
                        <p:cNvPr id="7198" name="Скругленная соединительная линия 7197"/>
                        <p:cNvCxnSpPr>
                          <a:stCxn id="36" idx="0"/>
                        </p:cNvCxnSpPr>
                        <p:nvPr/>
                      </p:nvCxnSpPr>
                      <p:spPr>
                        <a:xfrm rot="5400000" flipH="1" flipV="1">
                          <a:off x="2294393" y="968674"/>
                          <a:ext cx="529166" cy="850623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Прямая соединительная линия 71"/>
                        <p:cNvCxnSpPr/>
                        <p:nvPr/>
                      </p:nvCxnSpPr>
                      <p:spPr>
                        <a:xfrm>
                          <a:off x="2984288" y="980728"/>
                          <a:ext cx="4540040" cy="0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Группа 53"/>
                      <p:cNvGrpSpPr/>
                      <p:nvPr/>
                    </p:nvGrpSpPr>
                    <p:grpSpPr>
                      <a:xfrm>
                        <a:off x="1331640" y="980729"/>
                        <a:ext cx="6192688" cy="1008112"/>
                        <a:chOff x="1331640" y="980729"/>
                        <a:chExt cx="6192688" cy="1008112"/>
                      </a:xfrm>
                    </p:grpSpPr>
                    <p:cxnSp>
                      <p:nvCxnSpPr>
                        <p:cNvPr id="52" name="Скругленная соединительная линия 51"/>
                        <p:cNvCxnSpPr>
                          <a:stCxn id="5" idx="0"/>
                        </p:cNvCxnSpPr>
                        <p:nvPr/>
                      </p:nvCxnSpPr>
                      <p:spPr>
                        <a:xfrm rot="5400000" flipH="1" flipV="1">
                          <a:off x="1653908" y="658461"/>
                          <a:ext cx="1008112" cy="1652648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V="1">
                          <a:off x="2984287" y="1124744"/>
                          <a:ext cx="4540041" cy="4657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63" name="Группа 62"/>
                    <p:cNvGrpSpPr/>
                    <p:nvPr/>
                  </p:nvGrpSpPr>
                  <p:grpSpPr>
                    <a:xfrm>
                      <a:off x="4139952" y="784811"/>
                      <a:ext cx="4013234" cy="1852101"/>
                      <a:chOff x="3799126" y="784811"/>
                      <a:chExt cx="4013234" cy="1852101"/>
                    </a:xfrm>
                  </p:grpSpPr>
                  <p:cxnSp>
                    <p:nvCxnSpPr>
                      <p:cNvPr id="7194" name="Прямая со стрелкой 7193"/>
                      <p:cNvCxnSpPr/>
                      <p:nvPr/>
                    </p:nvCxnSpPr>
                    <p:spPr>
                      <a:xfrm>
                        <a:off x="5793864" y="807672"/>
                        <a:ext cx="0" cy="60510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2" name="Группа 61"/>
                      <p:cNvGrpSpPr/>
                      <p:nvPr/>
                    </p:nvGrpSpPr>
                    <p:grpSpPr>
                      <a:xfrm>
                        <a:off x="3799126" y="784811"/>
                        <a:ext cx="4013234" cy="1852101"/>
                        <a:chOff x="3799126" y="784811"/>
                        <a:chExt cx="4013234" cy="1852101"/>
                      </a:xfrm>
                    </p:grpSpPr>
                    <p:grpSp>
                      <p:nvGrpSpPr>
                        <p:cNvPr id="14" name="Группа 13"/>
                        <p:cNvGrpSpPr/>
                        <p:nvPr/>
                      </p:nvGrpSpPr>
                      <p:grpSpPr>
                        <a:xfrm>
                          <a:off x="3799126" y="1412776"/>
                          <a:ext cx="4013234" cy="1224136"/>
                          <a:chOff x="3799126" y="1340768"/>
                          <a:chExt cx="4013234" cy="1224136"/>
                        </a:xfrm>
                      </p:grpSpPr>
                      <p:grpSp>
                        <p:nvGrpSpPr>
                          <p:cNvPr id="12" name="Группа 11"/>
                          <p:cNvGrpSpPr/>
                          <p:nvPr/>
                        </p:nvGrpSpPr>
                        <p:grpSpPr>
                          <a:xfrm>
                            <a:off x="3799126" y="1340768"/>
                            <a:ext cx="1204922" cy="1204409"/>
                            <a:chOff x="665683" y="241402"/>
                            <a:chExt cx="1551940" cy="1551940"/>
                          </a:xfrm>
                        </p:grpSpPr>
                        <p:sp>
                          <p:nvSpPr>
                            <p:cNvPr id="13" name="Прямоугольник 12"/>
                            <p:cNvSpPr/>
                            <p:nvPr/>
                          </p:nvSpPr>
                          <p:spPr>
                            <a:xfrm>
                              <a:off x="665683" y="241402"/>
                              <a:ext cx="1551940" cy="15519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grpSp>
                          <p:nvGrpSpPr>
                            <p:cNvPr id="18" name="Группа 17"/>
                            <p:cNvGrpSpPr/>
                            <p:nvPr/>
                          </p:nvGrpSpPr>
                          <p:grpSpPr>
                            <a:xfrm>
                              <a:off x="782726" y="336499"/>
                              <a:ext cx="507866" cy="448961"/>
                              <a:chOff x="0" y="-1"/>
                              <a:chExt cx="507866" cy="448961"/>
                            </a:xfrm>
                          </p:grpSpPr>
                          <p:sp>
                            <p:nvSpPr>
                              <p:cNvPr id="31" name="Прямоугольник 30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260624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32" name="Прямоугольник 31"/>
                              <p:cNvSpPr/>
                              <p:nvPr/>
                            </p:nvSpPr>
                            <p:spPr>
                              <a:xfrm>
                                <a:off x="260623" y="-1"/>
                                <a:ext cx="247243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19" name="Группа 18"/>
                            <p:cNvGrpSpPr/>
                            <p:nvPr/>
                          </p:nvGrpSpPr>
                          <p:grpSpPr>
                            <a:xfrm>
                              <a:off x="797297" y="890231"/>
                              <a:ext cx="235704" cy="357925"/>
                              <a:chOff x="-60" y="-9539"/>
                              <a:chExt cx="235704" cy="357925"/>
                            </a:xfrm>
                          </p:grpSpPr>
                          <p:sp>
                            <p:nvSpPr>
                              <p:cNvPr id="28" name="Прямоугольник 27"/>
                              <p:cNvSpPr/>
                              <p:nvPr/>
                            </p:nvSpPr>
                            <p:spPr>
                              <a:xfrm>
                                <a:off x="-60" y="-9539"/>
                                <a:ext cx="235627" cy="143156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9" name="Прямоугольник 28"/>
                              <p:cNvSpPr/>
                              <p:nvPr/>
                            </p:nvSpPr>
                            <p:spPr>
                              <a:xfrm>
                                <a:off x="1" y="133619"/>
                                <a:ext cx="235643" cy="97722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30" name="Прямоугольник 29"/>
                              <p:cNvSpPr/>
                              <p:nvPr/>
                            </p:nvSpPr>
                            <p:spPr>
                              <a:xfrm>
                                <a:off x="1" y="231341"/>
                                <a:ext cx="235643" cy="11704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20" name="Группа 19"/>
                            <p:cNvGrpSpPr/>
                            <p:nvPr/>
                          </p:nvGrpSpPr>
                          <p:grpSpPr>
                            <a:xfrm>
                              <a:off x="1426464" y="716890"/>
                              <a:ext cx="365456" cy="365457"/>
                              <a:chOff x="0" y="0"/>
                              <a:chExt cx="365456" cy="365457"/>
                            </a:xfrm>
                          </p:grpSpPr>
                          <p:sp>
                            <p:nvSpPr>
                              <p:cNvPr id="24" name="Прямоугольник 23"/>
                              <p:cNvSpPr/>
                              <p:nvPr/>
                            </p:nvSpPr>
                            <p:spPr>
                              <a:xfrm>
                                <a:off x="1" y="0"/>
                                <a:ext cx="175260" cy="1752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6" name="Прямоугольник 25"/>
                              <p:cNvSpPr/>
                              <p:nvPr/>
                            </p:nvSpPr>
                            <p:spPr>
                              <a:xfrm>
                                <a:off x="190195" y="190195"/>
                                <a:ext cx="175260" cy="1752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5" name="Прямоугольник 24"/>
                              <p:cNvSpPr/>
                              <p:nvPr/>
                            </p:nvSpPr>
                            <p:spPr>
                              <a:xfrm>
                                <a:off x="175262" y="0"/>
                                <a:ext cx="190194" cy="19019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7" name="Прямоугольник 26"/>
                              <p:cNvSpPr/>
                              <p:nvPr/>
                            </p:nvSpPr>
                            <p:spPr>
                              <a:xfrm>
                                <a:off x="0" y="173344"/>
                                <a:ext cx="190195" cy="1921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21" name="Группа 20"/>
                            <p:cNvGrpSpPr/>
                            <p:nvPr/>
                          </p:nvGrpSpPr>
                          <p:grpSpPr>
                            <a:xfrm>
                              <a:off x="1258214" y="1309421"/>
                              <a:ext cx="800100" cy="321608"/>
                              <a:chOff x="0" y="0"/>
                              <a:chExt cx="800100" cy="321608"/>
                            </a:xfrm>
                          </p:grpSpPr>
                          <p:sp>
                            <p:nvSpPr>
                              <p:cNvPr id="22" name="Прямоугольник 21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800100" cy="167989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3" name="Прямоугольник 22"/>
                              <p:cNvSpPr/>
                              <p:nvPr/>
                            </p:nvSpPr>
                            <p:spPr>
                              <a:xfrm>
                                <a:off x="0" y="167990"/>
                                <a:ext cx="800100" cy="153618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" name="Группа 7"/>
                          <p:cNvGrpSpPr/>
                          <p:nvPr/>
                        </p:nvGrpSpPr>
                        <p:grpSpPr>
                          <a:xfrm>
                            <a:off x="6607438" y="1360494"/>
                            <a:ext cx="1204922" cy="1204410"/>
                            <a:chOff x="6247398" y="1360494"/>
                            <a:chExt cx="1204922" cy="1204410"/>
                          </a:xfrm>
                        </p:grpSpPr>
                        <p:sp>
                          <p:nvSpPr>
                            <p:cNvPr id="34" name="Прямоугольник 33"/>
                            <p:cNvSpPr/>
                            <p:nvPr/>
                          </p:nvSpPr>
                          <p:spPr>
                            <a:xfrm>
                              <a:off x="6247398" y="1360494"/>
                              <a:ext cx="1204922" cy="12044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grpSp>
                          <p:nvGrpSpPr>
                            <p:cNvPr id="37" name="Группа 36"/>
                            <p:cNvGrpSpPr/>
                            <p:nvPr/>
                          </p:nvGrpSpPr>
                          <p:grpSpPr>
                            <a:xfrm>
                              <a:off x="6969839" y="2121808"/>
                              <a:ext cx="338465" cy="299080"/>
                              <a:chOff x="0" y="-1"/>
                              <a:chExt cx="507868" cy="448961"/>
                            </a:xfrm>
                          </p:grpSpPr>
                          <p:sp>
                            <p:nvSpPr>
                              <p:cNvPr id="50" name="Прямоугольник 49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250279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51" name="Прямоугольник 50"/>
                              <p:cNvSpPr/>
                              <p:nvPr/>
                            </p:nvSpPr>
                            <p:spPr>
                              <a:xfrm>
                                <a:off x="257589" y="-1"/>
                                <a:ext cx="250279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38" name="Группа 37"/>
                            <p:cNvGrpSpPr/>
                            <p:nvPr/>
                          </p:nvGrpSpPr>
                          <p:grpSpPr>
                            <a:xfrm>
                              <a:off x="7125304" y="1772816"/>
                              <a:ext cx="183000" cy="277773"/>
                              <a:chOff x="-60" y="-9538"/>
                              <a:chExt cx="235704" cy="357924"/>
                            </a:xfrm>
                          </p:grpSpPr>
                          <p:sp>
                            <p:nvSpPr>
                              <p:cNvPr id="47" name="Прямоугольник 46"/>
                              <p:cNvSpPr/>
                              <p:nvPr/>
                            </p:nvSpPr>
                            <p:spPr>
                              <a:xfrm>
                                <a:off x="-60" y="-9538"/>
                                <a:ext cx="235627" cy="126437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8" name="Прямоугольник 47"/>
                              <p:cNvSpPr/>
                              <p:nvPr/>
                            </p:nvSpPr>
                            <p:spPr>
                              <a:xfrm>
                                <a:off x="0" y="117043"/>
                                <a:ext cx="235644" cy="11430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9" name="Прямоугольник 48"/>
                              <p:cNvSpPr/>
                              <p:nvPr/>
                            </p:nvSpPr>
                            <p:spPr>
                              <a:xfrm>
                                <a:off x="0" y="234086"/>
                                <a:ext cx="235644" cy="11430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39" name="Группа 38"/>
                            <p:cNvGrpSpPr/>
                            <p:nvPr/>
                          </p:nvGrpSpPr>
                          <p:grpSpPr>
                            <a:xfrm>
                              <a:off x="6369952" y="1914798"/>
                              <a:ext cx="506304" cy="506090"/>
                              <a:chOff x="-1" y="-1"/>
                              <a:chExt cx="365456" cy="365457"/>
                            </a:xfrm>
                          </p:grpSpPr>
                          <p:sp>
                            <p:nvSpPr>
                              <p:cNvPr id="43" name="Прямоугольник 42"/>
                              <p:cNvSpPr/>
                              <p:nvPr/>
                            </p:nvSpPr>
                            <p:spPr>
                              <a:xfrm>
                                <a:off x="1" y="1468"/>
                                <a:ext cx="175260" cy="175261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4" name="Прямоугольник 43"/>
                              <p:cNvSpPr/>
                              <p:nvPr/>
                            </p:nvSpPr>
                            <p:spPr>
                              <a:xfrm>
                                <a:off x="175261" y="-1"/>
                                <a:ext cx="190194" cy="1840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5" name="Прямоугольник 44"/>
                              <p:cNvSpPr/>
                              <p:nvPr/>
                            </p:nvSpPr>
                            <p:spPr>
                              <a:xfrm>
                                <a:off x="190195" y="184012"/>
                                <a:ext cx="175260" cy="18144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6" name="Прямоугольник 45"/>
                              <p:cNvSpPr/>
                              <p:nvPr/>
                            </p:nvSpPr>
                            <p:spPr>
                              <a:xfrm>
                                <a:off x="-1" y="176729"/>
                                <a:ext cx="190195" cy="188727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40" name="Группа 39"/>
                            <p:cNvGrpSpPr/>
                            <p:nvPr/>
                          </p:nvGrpSpPr>
                          <p:grpSpPr>
                            <a:xfrm>
                              <a:off x="6399077" y="1484784"/>
                              <a:ext cx="621195" cy="249588"/>
                              <a:chOff x="-92759" y="-61315"/>
                              <a:chExt cx="800100" cy="321606"/>
                            </a:xfrm>
                          </p:grpSpPr>
                          <p:sp>
                            <p:nvSpPr>
                              <p:cNvPr id="41" name="Прямоугольник 40"/>
                              <p:cNvSpPr/>
                              <p:nvPr/>
                            </p:nvSpPr>
                            <p:spPr>
                              <a:xfrm>
                                <a:off x="-92759" y="-61315"/>
                                <a:ext cx="800100" cy="185571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2" name="Прямоугольник 41"/>
                              <p:cNvSpPr/>
                              <p:nvPr/>
                            </p:nvSpPr>
                            <p:spPr>
                              <a:xfrm>
                                <a:off x="-92759" y="124256"/>
                                <a:ext cx="800100" cy="13603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0" name="TextBox 9"/>
                              <p:cNvSpPr txBox="1"/>
                              <p:nvPr/>
                            </p:nvSpPr>
                            <p:spPr>
                              <a:xfrm>
                                <a:off x="5503560" y="1556792"/>
                                <a:ext cx="580608" cy="5539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sz="3000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sz="30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" name="TextBox 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03560" y="1556792"/>
                                <a:ext cx="580608" cy="553998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1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96" name="Овал 95"/>
                        <p:cNvSpPr/>
                        <p:nvPr/>
                      </p:nvSpPr>
                      <p:spPr>
                        <a:xfrm>
                          <a:off x="4378727" y="784812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99" name="Овал 98"/>
                        <p:cNvSpPr/>
                        <p:nvPr/>
                      </p:nvSpPr>
                      <p:spPr>
                        <a:xfrm>
                          <a:off x="4378727" y="957868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0" name="Овал 99"/>
                        <p:cNvSpPr/>
                        <p:nvPr/>
                      </p:nvSpPr>
                      <p:spPr>
                        <a:xfrm>
                          <a:off x="4378727" y="1097227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1" name="Овал 100"/>
                        <p:cNvSpPr/>
                        <p:nvPr/>
                      </p:nvSpPr>
                      <p:spPr>
                        <a:xfrm>
                          <a:off x="5771004" y="784812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2" name="Овал 101"/>
                        <p:cNvSpPr/>
                        <p:nvPr/>
                      </p:nvSpPr>
                      <p:spPr>
                        <a:xfrm>
                          <a:off x="5771004" y="95760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3" name="Овал 102"/>
                        <p:cNvSpPr/>
                        <p:nvPr/>
                      </p:nvSpPr>
                      <p:spPr>
                        <a:xfrm>
                          <a:off x="5771003" y="110188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4" name="Овал 103"/>
                        <p:cNvSpPr/>
                        <p:nvPr/>
                      </p:nvSpPr>
                      <p:spPr>
                        <a:xfrm>
                          <a:off x="7187039" y="784811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5" name="Овал 104"/>
                        <p:cNvSpPr/>
                        <p:nvPr/>
                      </p:nvSpPr>
                      <p:spPr>
                        <a:xfrm>
                          <a:off x="7187038" y="957868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6" name="Овал 105"/>
                        <p:cNvSpPr/>
                        <p:nvPr/>
                      </p:nvSpPr>
                      <p:spPr>
                        <a:xfrm>
                          <a:off x="7187039" y="1097227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Объект 2"/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3347864" y="3014954"/>
                          <a:ext cx="2761228" cy="55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ru-RU" sz="18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Объект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3347864" y="3014954"/>
                          <a:ext cx="2761228" cy="558062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Объект 2"/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6203260" y="3014954"/>
                          <a:ext cx="2761228" cy="55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ru-RU" sz="18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112" name="Объект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203260" y="3014954"/>
                          <a:ext cx="2761228" cy="558062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5" name="Стрелка вниз 64"/>
                    <p:cNvSpPr/>
                    <p:nvPr/>
                  </p:nvSpPr>
                  <p:spPr>
                    <a:xfrm>
                      <a:off x="4633263" y="270892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5" name="Стрелка вниз 114"/>
                    <p:cNvSpPr/>
                    <p:nvPr/>
                  </p:nvSpPr>
                  <p:spPr>
                    <a:xfrm>
                      <a:off x="7452320" y="2717921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707904" y="1907540"/>
                        <a:ext cx="616275" cy="3837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7904" y="1907540"/>
                        <a:ext cx="616275" cy="383759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6516216" y="1916832"/>
                        <a:ext cx="616275" cy="3837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6216" y="1916832"/>
                        <a:ext cx="616275" cy="383759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" name="Прямоугольник 2"/>
                <p:cNvSpPr/>
                <p:nvPr/>
              </p:nvSpPr>
              <p:spPr>
                <a:xfrm>
                  <a:off x="3635896" y="4787860"/>
                  <a:ext cx="5112568" cy="15214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Объект 2"/>
              <p:cNvSpPr txBox="1">
                <a:spLocks/>
              </p:cNvSpPr>
              <p:nvPr/>
            </p:nvSpPr>
            <p:spPr bwMode="auto">
              <a:xfrm>
                <a:off x="179512" y="5694999"/>
                <a:ext cx="8935330" cy="758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sz="1800" dirty="0" smtClean="0">
                    <a:latin typeface="+mj-lt"/>
                  </a:rPr>
                  <a:t>На каждом шаге рекурсивного разбиения используются </a:t>
                </a:r>
                <a:r>
                  <a:rPr lang="ru-RU" sz="1800" dirty="0">
                    <a:latin typeface="+mj-lt"/>
                  </a:rPr>
                  <a:t>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1800" dirty="0" smtClean="0">
                    <a:latin typeface="+mj-lt"/>
                  </a:rPr>
                  <a:t> </a:t>
                </a:r>
                <a:r>
                  <a:rPr lang="ru-RU" sz="1800" dirty="0" smtClean="0">
                    <a:latin typeface="+mj-lt"/>
                  </a:rPr>
                  <a:t>компонент </a:t>
                </a:r>
                <a:r>
                  <a:rPr lang="ru-RU" sz="1800" dirty="0">
                    <a:latin typeface="+mj-lt"/>
                  </a:rPr>
                  <a:t>вектора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latin typeface="+mj-lt"/>
                  </a:rPr>
                  <a:t>,</a:t>
                </a:r>
                <a:r>
                  <a:rPr lang="ru-RU" sz="1800" dirty="0">
                    <a:latin typeface="+mj-lt"/>
                  </a:rPr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𝐿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rad>
                  </m:oMath>
                </a14:m>
                <a:r>
                  <a:rPr lang="ru-RU" sz="1800" dirty="0">
                    <a:latin typeface="+mj-lt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endParaRPr lang="ru-RU" sz="1800" dirty="0" smtClean="0"/>
              </a:p>
            </p:txBody>
          </p:sp>
        </mc:Choice>
        <mc:Fallback xmlns="">
          <p:sp>
            <p:nvSpPr>
              <p:cNvPr id="14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694999"/>
                <a:ext cx="8935330" cy="758337"/>
              </a:xfrm>
              <a:prstGeom prst="rect">
                <a:avLst/>
              </a:prstGeom>
              <a:blipFill rotWithShape="1">
                <a:blip r:embed="rId16"/>
                <a:stretch>
                  <a:fillRect l="-546" t="-4000" r="-614" b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79512" y="836711"/>
                <a:ext cx="8784976" cy="10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𝑂𝑂𝐵𝐸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</a:t>
                </a:r>
                <a:r>
                  <a:rPr lang="ru-RU" sz="1800" dirty="0"/>
                  <a:t>доля примеров обучающей выборки, неверно классифицируемых ансамблем, если не учитывать голоса деревьев на тех примерах, которые входят в их собственные обучающие подвыборки.</a:t>
                </a:r>
                <a:endParaRPr lang="ru-RU" sz="1800" dirty="0" smtClean="0"/>
              </a:p>
            </p:txBody>
          </p:sp>
        </mc:Choice>
        <mc:Fallback xmlns=""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36711"/>
                <a:ext cx="8784976" cy="1008113"/>
              </a:xfrm>
              <a:prstGeom prst="rect">
                <a:avLst/>
              </a:prstGeom>
              <a:blipFill rotWithShape="1">
                <a:blip r:embed="rId3"/>
                <a:stretch>
                  <a:fillRect l="-555" t="-3012" r="-5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52248" y="1990665"/>
            <a:ext cx="8891752" cy="4246647"/>
            <a:chOff x="252248" y="2060848"/>
            <a:chExt cx="8891752" cy="424664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52248" y="2060848"/>
              <a:ext cx="4391760" cy="4246647"/>
              <a:chOff x="180240" y="2093947"/>
              <a:chExt cx="4391760" cy="4246647"/>
            </a:xfrm>
          </p:grpSpPr>
          <p:pic>
            <p:nvPicPr>
              <p:cNvPr id="10" name="Рисунок 9" descr="C:\Users\Vlad\Desktop\ВУЗ\4 курс\8 семестр\Диплом\cv2\ВКР\detector\trees num\1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7" t="6444" r="5344"/>
              <a:stretch/>
            </p:blipFill>
            <p:spPr bwMode="auto">
              <a:xfrm>
                <a:off x="180240" y="2996952"/>
                <a:ext cx="4319752" cy="334364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395537" y="2093947"/>
                <a:ext cx="417646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от </a:t>
                </a:r>
                <a:r>
                  <a:rPr lang="ru-RU" sz="1600" dirty="0">
                    <a:latin typeface="+mj-lt"/>
                  </a:rPr>
                  <a:t>числа деревьев в ансамбле при обучении на однородных </a:t>
                </a:r>
                <a:r>
                  <a:rPr lang="ru-RU" sz="1600" dirty="0" smtClean="0">
                    <a:latin typeface="+mj-lt"/>
                  </a:rPr>
                  <a:t>примерах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4572000" y="2276872"/>
              <a:ext cx="4572000" cy="3983868"/>
              <a:chOff x="4572000" y="2340169"/>
              <a:chExt cx="4572000" cy="3983868"/>
            </a:xfrm>
          </p:grpSpPr>
          <p:pic>
            <p:nvPicPr>
              <p:cNvPr id="12" name="Рисунок 11" descr="C:\Users\Vlad\Desktop\ВУЗ\4 курс\8 семестр\Диплом\cv2\ВКР\detector\trees num\4.emf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" t="5489" r="6742"/>
              <a:stretch/>
            </p:blipFill>
            <p:spPr bwMode="auto">
              <a:xfrm>
                <a:off x="4581379" y="2988241"/>
                <a:ext cx="4311101" cy="333579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" name="Прямоугольник 4"/>
              <p:cNvSpPr/>
              <p:nvPr/>
            </p:nvSpPr>
            <p:spPr>
              <a:xfrm>
                <a:off x="4572000" y="2340169"/>
                <a:ext cx="4572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производительности алгоритма </a:t>
                </a:r>
                <a:r>
                  <a:rPr lang="ru-RU" sz="1600" dirty="0" smtClean="0">
                    <a:latin typeface="+mj-lt"/>
                  </a:rPr>
                  <a:t>классификации </a:t>
                </a:r>
                <a:r>
                  <a:rPr lang="ru-RU" sz="1600" dirty="0">
                    <a:latin typeface="+mj-lt"/>
                  </a:rPr>
                  <a:t>от числа деревьев в </a:t>
                </a:r>
                <a:r>
                  <a:rPr lang="ru-RU" sz="1600" dirty="0" smtClean="0">
                    <a:latin typeface="+mj-lt"/>
                  </a:rPr>
                  <a:t>ансамбле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179512" y="1420096"/>
            <a:ext cx="8928992" cy="4241152"/>
            <a:chOff x="179512" y="1340768"/>
            <a:chExt cx="8928992" cy="4241152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79512" y="1340768"/>
              <a:ext cx="4536504" cy="4241152"/>
              <a:chOff x="251520" y="1340768"/>
              <a:chExt cx="4536504" cy="4241152"/>
            </a:xfrm>
          </p:grpSpPr>
          <p:pic>
            <p:nvPicPr>
              <p:cNvPr id="11" name="Рисунок 10" descr="C:\Users\Vlad\Desktop\ВУЗ\4 курс\8 семестр\Диплом\cv2\ВКР\detector\trees num\2.emf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3" t="5251" r="6467"/>
              <a:stretch/>
            </p:blipFill>
            <p:spPr bwMode="auto">
              <a:xfrm>
                <a:off x="251520" y="2204864"/>
                <a:ext cx="4320480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Прямоугольник 5"/>
              <p:cNvSpPr/>
              <p:nvPr/>
            </p:nvSpPr>
            <p:spPr>
              <a:xfrm>
                <a:off x="395536" y="1340768"/>
                <a:ext cx="43924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Рост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изменении обстановки окружающей сцены, вызванной изменением </a:t>
                </a:r>
                <a:r>
                  <a:rPr lang="ru-RU" sz="1600" dirty="0" smtClean="0">
                    <a:latin typeface="+mj-lt"/>
                  </a:rPr>
                  <a:t>освещенности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4572000" y="1340768"/>
              <a:ext cx="4536504" cy="4233832"/>
              <a:chOff x="4556818" y="1340768"/>
              <a:chExt cx="4536504" cy="4233832"/>
            </a:xfrm>
          </p:grpSpPr>
          <p:pic>
            <p:nvPicPr>
              <p:cNvPr id="10" name="Рисунок 9" descr="C:\Users\Vlad\Desktop\ВУЗ\4 курс\8 семестр\Диплом\cv2\ВКР\detector\trees num\3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6" t="5489" r="6156"/>
              <a:stretch/>
            </p:blipFill>
            <p:spPr bwMode="auto">
              <a:xfrm>
                <a:off x="4556818" y="2197544"/>
                <a:ext cx="4364596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7" name="Прямоугольник 6"/>
              <p:cNvSpPr/>
              <p:nvPr/>
            </p:nvSpPr>
            <p:spPr>
              <a:xfrm>
                <a:off x="4737346" y="1340768"/>
                <a:ext cx="43559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Изменение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длительном </a:t>
                </a:r>
                <a:r>
                  <a:rPr lang="ru-RU" sz="1600" dirty="0" smtClean="0">
                    <a:latin typeface="+mj-lt"/>
                  </a:rPr>
                  <a:t>периоде </a:t>
                </a:r>
                <a:r>
                  <a:rPr lang="ru-RU" sz="1600" dirty="0">
                    <a:latin typeface="+mj-lt"/>
                  </a:rPr>
                  <a:t>работы </a:t>
                </a:r>
                <a:r>
                  <a:rPr lang="ru-RU" sz="1600" dirty="0" smtClean="0">
                    <a:latin typeface="+mj-lt"/>
                  </a:rPr>
                  <a:t>классификатора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970</Words>
  <Application>Microsoft Office PowerPoint</Application>
  <PresentationFormat>Экран (4:3)</PresentationFormat>
  <Paragraphs>113</Paragraphs>
  <Slides>11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Актуальность</vt:lpstr>
      <vt:lpstr>Цель работы</vt:lpstr>
      <vt:lpstr>Метод трекинга на основе вычитания изображения фона</vt:lpstr>
      <vt:lpstr>Презентация PowerPoint</vt:lpstr>
      <vt:lpstr>Использование порога фоновой части</vt:lpstr>
      <vt:lpstr>Классификатор на основе случайного леса</vt:lpstr>
      <vt:lpstr>Вероятность ошибочной классификации</vt:lpstr>
      <vt:lpstr>Результаты обучения классификатора</vt:lpstr>
      <vt:lpstr>Сравнительная характеристика, 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373</cp:revision>
  <cp:lastPrinted>2017-06-13T15:35:29Z</cp:lastPrinted>
  <dcterms:created xsi:type="dcterms:W3CDTF">2010-04-20T03:17:27Z</dcterms:created>
  <dcterms:modified xsi:type="dcterms:W3CDTF">2017-06-13T16:04:11Z</dcterms:modified>
</cp:coreProperties>
</file>