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4"/>
  </p:notesMasterIdLst>
  <p:sldIdLst>
    <p:sldId id="256" r:id="rId2"/>
    <p:sldId id="273" r:id="rId3"/>
    <p:sldId id="274" r:id="rId4"/>
    <p:sldId id="259" r:id="rId5"/>
    <p:sldId id="262" r:id="rId6"/>
    <p:sldId id="263" r:id="rId7"/>
    <p:sldId id="265" r:id="rId8"/>
    <p:sldId id="267" r:id="rId9"/>
    <p:sldId id="266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9820" autoAdjust="0"/>
  </p:normalViewPr>
  <p:slideViewPr>
    <p:cSldViewPr>
      <p:cViewPr>
        <p:scale>
          <a:sx n="60" d="100"/>
          <a:sy n="60" d="100"/>
        </p:scale>
        <p:origin x="-72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12" Type="http://schemas.openxmlformats.org/officeDocument/2006/relationships/image" Target="../media/image2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jpeg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31.png"/><Relationship Id="rId21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19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2.png"/><Relationship Id="rId7" Type="http://schemas.openxmlformats.org/officeDocument/2006/relationships/image" Target="../media/image39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54.png"/><Relationship Id="rId10" Type="http://schemas.openxmlformats.org/officeDocument/2006/relationships/image" Target="../media/image20.jpe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smtClean="0">
                <a:latin typeface="+mj-lt"/>
                <a:cs typeface="Arial" pitchFamily="34" charset="0"/>
              </a:rPr>
              <a:t>Минобрнауки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07504" y="1412776"/>
            <a:ext cx="9050726" cy="4392488"/>
            <a:chOff x="21266" y="1268760"/>
            <a:chExt cx="9050726" cy="4392488"/>
          </a:xfrm>
        </p:grpSpPr>
        <p:pic>
          <p:nvPicPr>
            <p:cNvPr id="11" name="Рисунок 10" descr="C:\Users\Vlad\Desktop\ВУЗ\4 курс\8 семестр\Диплом\cv2\ВКР\detector\trees num\2.emf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" t="5251" r="6467"/>
            <a:stretch/>
          </p:blipFill>
          <p:spPr bwMode="auto">
            <a:xfrm>
              <a:off x="21266" y="2132856"/>
              <a:ext cx="4449312" cy="347775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Рисунок 12" descr="C:\Users\Vlad\Desktop\ВУЗ\4 курс\8 семестр\Диплом\cv2\ВКР\detector\trees num\3.emf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489" r="8321"/>
            <a:stretch/>
          </p:blipFill>
          <p:spPr bwMode="auto">
            <a:xfrm>
              <a:off x="4496678" y="2132856"/>
              <a:ext cx="4455936" cy="35283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51520" y="1268760"/>
              <a:ext cx="43924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Рост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изменении обстановки окружающей сцены, вызванной изменением </a:t>
              </a:r>
              <a:r>
                <a:rPr lang="ru-RU" sz="1600" dirty="0" smtClean="0">
                  <a:latin typeface="+mj-lt"/>
                </a:rPr>
                <a:t>освещенности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16016" y="1268760"/>
              <a:ext cx="43559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Изменение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длительном </a:t>
              </a:r>
              <a:r>
                <a:rPr lang="ru-RU" sz="1600" dirty="0" smtClean="0">
                  <a:latin typeface="+mj-lt"/>
                </a:rPr>
                <a:t>периоде </a:t>
              </a:r>
              <a:r>
                <a:rPr lang="ru-RU" sz="1600" dirty="0">
                  <a:latin typeface="+mj-lt"/>
                </a:rPr>
                <a:t>работы </a:t>
              </a:r>
              <a:r>
                <a:rPr lang="ru-RU" sz="1600" dirty="0" smtClean="0">
                  <a:latin typeface="+mj-lt"/>
                </a:rPr>
                <a:t>классификатора</a:t>
              </a:r>
              <a:endParaRPr lang="ru-RU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использования детектора, выводы</a:t>
            </a:r>
            <a:r>
              <a:rPr lang="ru-RU" sz="2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11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Рисунок 5" descr="C:\Users\Vlad\Desktop\ВУЗ\4 курс\8 семестр\Диплом\cv2\ВКР\detector\result\1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205" r="6885"/>
          <a:stretch/>
        </p:blipFill>
        <p:spPr bwMode="auto">
          <a:xfrm>
            <a:off x="107504" y="1047327"/>
            <a:ext cx="5108028" cy="4037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5229200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/>
              <a:t>Разработанный </a:t>
            </a:r>
            <a:r>
              <a:rPr lang="ru-RU" sz="1800" dirty="0"/>
              <a:t>метод показал более высокую точность определения координат отслеживаемого объекта по сравнению </a:t>
            </a:r>
            <a:r>
              <a:rPr lang="ru-RU" sz="1800" dirty="0" smtClean="0"/>
              <a:t>с классическими методами </a:t>
            </a:r>
            <a:r>
              <a:rPr lang="ru-RU" sz="1800" dirty="0"/>
              <a:t>обнаружения и слежения.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5292080" y="1124744"/>
            <a:ext cx="368079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Разработанный метод долгосрочного слежения показал устойчивость </a:t>
            </a:r>
            <a:r>
              <a:rPr lang="ru-RU" sz="1800" dirty="0"/>
              <a:t>к изменениям окружающей обстановки сцены, перекрытию объекта слежения другими объектами и исчезновению отслеживаемого объекта из области наблюдения. </a:t>
            </a:r>
            <a:r>
              <a:rPr lang="ru-RU" sz="1800" dirty="0" smtClean="0"/>
              <a:t>Данные результаты обусловлены интеграцией детектора, основанного на самообучающемся классификаторе, в алгоритм обнаружения и слежения.</a:t>
            </a:r>
          </a:p>
        </p:txBody>
      </p:sp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229200"/>
                <a:ext cx="756084" cy="72008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 bwMode="auto">
          <a:xfrm>
            <a:off x="251520" y="2852937"/>
            <a:ext cx="87129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предлагаемого метода: </a:t>
            </a:r>
            <a:r>
              <a:rPr lang="ru-RU" sz="2000" dirty="0" smtClean="0"/>
              <a:t>интеграция детектора, основанного на самообучающемся классификаторе, в метод трекинга на основе вычитания фонового изображения.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Задачи трекера: </a:t>
            </a:r>
            <a:r>
              <a:rPr lang="ru-RU" sz="2000" dirty="0" smtClean="0"/>
              <a:t>сегментация кадров, вычисление пространственных параметров объектов и отслеживание траекторий их движения. 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Задача детектора: </a:t>
            </a:r>
            <a:r>
              <a:rPr lang="ru-RU" sz="2000" dirty="0" smtClean="0"/>
              <a:t>поиск отслеживаемого объекта в случае сбоя трекера.</a:t>
            </a:r>
            <a:endParaRPr lang="en-US" sz="2000" b="1" dirty="0" smtClean="0"/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используемого метода трекинга: </a:t>
            </a:r>
            <a:r>
              <a:rPr lang="ru-RU" sz="2000" dirty="0" smtClean="0"/>
              <a:t>выполнение сегментации кадров видеопоследовательности с помощью построения изображения фона с последующим его вычитанием из изображения текущего кадра. </a:t>
            </a:r>
          </a:p>
          <a:p>
            <a:pPr marL="0" indent="0" algn="just">
              <a:spcAft>
                <a:spcPts val="0"/>
              </a:spcAft>
              <a:buFont typeface="Arial" charset="0"/>
              <a:buNone/>
            </a:pPr>
            <a:endParaRPr lang="ru-RU" sz="2000" dirty="0" smtClean="0"/>
          </a:p>
          <a:p>
            <a:pPr marL="0" indent="0">
              <a:spcAft>
                <a:spcPts val="0"/>
              </a:spcAft>
              <a:buFont typeface="Arial" charset="0"/>
              <a:buNone/>
            </a:pP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36512" y="2060848"/>
            <a:ext cx="9144000" cy="6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Предлагаемый метод долгосрочного слежения.</a:t>
            </a:r>
            <a:endParaRPr lang="ru-RU" sz="28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6512" y="270892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5496" y="206084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фона.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800" dirty="0" smtClean="0"/>
                  <a:t>Среднее фоновое изображение: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 smtClean="0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Изображение </a:t>
                </a:r>
                <a:r>
                  <a:rPr lang="ru-RU" sz="1800" dirty="0"/>
                  <a:t>средних абсолютных </a:t>
                </a:r>
                <a:r>
                  <a:rPr lang="ru-RU" sz="1800" dirty="0" smtClean="0"/>
                  <a:t>отклонений: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8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/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800" dirty="0"/>
                  <a:t>Бинарное изображение:</a:t>
                </a:r>
                <a:endParaRPr lang="en-US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  <a:blipFill rotWithShape="1">
                <a:blip r:embed="rId2"/>
                <a:stretch>
                  <a:fillRect l="-61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571383"/>
            <a:ext cx="8581427" cy="2097977"/>
            <a:chOff x="251520" y="4715399"/>
            <a:chExt cx="8581427" cy="209797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97977"/>
              <a:chOff x="539552" y="4715399"/>
              <a:chExt cx="2100940" cy="2097977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97977"/>
              <a:chOff x="3319787" y="4715399"/>
              <a:chExt cx="2100707" cy="2097977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97977"/>
              <a:chOff x="6128099" y="4715399"/>
              <a:chExt cx="2100707" cy="2097977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97332"/>
              <a:chOff x="6732240" y="4716044"/>
              <a:chExt cx="2100707" cy="209733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r>
                        <a:rPr lang="en-US" sz="18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ru-RU" sz="1800" b="0" i="1" smtClean="0">
                                  <a:latin typeface="Cambria Math"/>
                                </a:rPr>
                                <m:t>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 0,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51520" y="1628800"/>
            <a:ext cx="8684720" cy="2491255"/>
            <a:chOff x="251520" y="4571383"/>
            <a:chExt cx="8684720" cy="24912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51520" y="4572028"/>
              <a:ext cx="2100940" cy="1936612"/>
              <a:chOff x="251520" y="4572028"/>
              <a:chExt cx="2100940" cy="1936612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251520" y="4572028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4631300" y="4571383"/>
              <a:ext cx="2100940" cy="1910837"/>
              <a:chOff x="4631300" y="4571383"/>
              <a:chExt cx="2100940" cy="1910837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631300" y="4571383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6804248" y="4572616"/>
              <a:ext cx="2131992" cy="1944359"/>
              <a:chOff x="6804248" y="4572616"/>
              <a:chExt cx="2131992" cy="1944359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804248" y="4572616"/>
                <a:ext cx="2131992" cy="1561373"/>
                <a:chOff x="2339752" y="2771290"/>
                <a:chExt cx="1202596" cy="880726"/>
              </a:xfrm>
            </p:grpSpPr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339752" y="2771290"/>
                  <a:ext cx="1202596" cy="8807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613" r="-215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2411760" y="4572028"/>
              <a:ext cx="2100940" cy="2490610"/>
              <a:chOff x="2411760" y="4572028"/>
              <a:chExt cx="2100940" cy="2490610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8"/>
                <a:ext cx="2100940" cy="2490610"/>
                <a:chOff x="2411760" y="4572028"/>
                <a:chExt cx="2100940" cy="2490610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8"/>
                  <a:ext cx="2100940" cy="1538634"/>
                  <a:chOff x="3521530" y="2584894"/>
                  <a:chExt cx="2100940" cy="1538634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2"/>
                    <a:ext cx="2100940" cy="1538046"/>
                    <a:chOff x="3260812" y="3842075"/>
                    <a:chExt cx="4135780" cy="2847956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260812" y="3842075"/>
                      <a:ext cx="4135780" cy="28479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21530" y="2584894"/>
                    <a:ext cx="2100940" cy="15386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dirty="0" smtClean="0"/>
                        <a:t>Гистограмма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ru-RU" dirty="0"/>
                    </a:p>
                    <a:p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733154" y="5190554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𝜔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Заголовок 1"/>
          <p:cNvSpPr txBox="1">
            <a:spLocks/>
          </p:cNvSpPr>
          <p:nvPr/>
        </p:nvSpPr>
        <p:spPr bwMode="auto">
          <a:xfrm>
            <a:off x="420688" y="3933056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-36512" y="4653136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-36512" y="4005064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 bwMode="auto">
          <a:xfrm>
            <a:off x="107504" y="4725144"/>
            <a:ext cx="89289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ru-RU" sz="1800" dirty="0" smtClean="0"/>
              <a:t>Использован метод оценки параметров геометрических преобразование на основе опорных элементов: </a:t>
            </a:r>
          </a:p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осуществляется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166212" y="836712"/>
            <a:ext cx="1957516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4"/>
              <a:ext cx="2893621" cy="278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347864" y="836712"/>
            <a:ext cx="1957516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Стрелка вправо 14"/>
          <p:cNvSpPr/>
          <p:nvPr/>
        </p:nvSpPr>
        <p:spPr>
          <a:xfrm>
            <a:off x="2267744" y="1556792"/>
            <a:ext cx="938479" cy="46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5580112" y="1268760"/>
            <a:ext cx="3096344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sp>
        <p:nvSpPr>
          <p:cNvPr id="32" name="Объект 2"/>
          <p:cNvSpPr txBox="1">
            <a:spLocks/>
          </p:cNvSpPr>
          <p:nvPr/>
        </p:nvSpPr>
        <p:spPr bwMode="auto">
          <a:xfrm>
            <a:off x="7560332" y="4149079"/>
            <a:ext cx="1548172" cy="132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Результат компенсации движений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2783893"/>
            <a:ext cx="2252291" cy="3900471"/>
            <a:chOff x="231477" y="2783893"/>
            <a:chExt cx="2252291" cy="3900471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4625815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2783893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2411760" y="2783894"/>
            <a:ext cx="2252291" cy="3900472"/>
            <a:chOff x="2627784" y="2783894"/>
            <a:chExt cx="2252291" cy="3900472"/>
          </a:xfrm>
        </p:grpSpPr>
        <p:pic>
          <p:nvPicPr>
            <p:cNvPr id="6153" name="Picture 9" descr="C:\Users\Vlad\Desktop\ВУЗ\4 курс\8 семестр\Диплом\cv2\ВКР\tracker\Новая папка\deviation_image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625815"/>
              <a:ext cx="2252291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Vlad\Desktop\ВУЗ\4 курс\8 семестр\Диплом\cv2\ВКР\tracker\Новая папка\deviation_image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783894"/>
              <a:ext cx="2252290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644008" y="2786644"/>
            <a:ext cx="2282689" cy="3897722"/>
            <a:chOff x="5025615" y="2786644"/>
            <a:chExt cx="2282689" cy="3897722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5025615" y="2786644"/>
              <a:ext cx="2282689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5"/>
              <a:ext cx="2282689" cy="168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Развернутая стрелка 21"/>
          <p:cNvSpPr/>
          <p:nvPr/>
        </p:nvSpPr>
        <p:spPr>
          <a:xfrm rot="5400000">
            <a:off x="6440077" y="4504989"/>
            <a:ext cx="1656184" cy="512317"/>
          </a:xfrm>
          <a:prstGeom prst="uturnArrow">
            <a:avLst>
              <a:gd name="adj1" fmla="val 33397"/>
              <a:gd name="adj2" fmla="val 25000"/>
              <a:gd name="adj3" fmla="val 3148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2483768" y="866170"/>
            <a:ext cx="4010845" cy="2202790"/>
            <a:chOff x="899593" y="1196752"/>
            <a:chExt cx="4608513" cy="2529573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899593" y="1196752"/>
              <a:ext cx="4608513" cy="252957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1037624" y="1835532"/>
              <a:ext cx="1318097" cy="1161420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2533824" y="1340768"/>
              <a:ext cx="1318097" cy="1161420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2565971" y="2564905"/>
              <a:ext cx="1318097" cy="1161420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4029916" y="1930188"/>
              <a:ext cx="1318097" cy="1161420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Обучающая выборка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𝐷</m:t>
                      </m:r>
                      <m:r>
                        <a:rPr lang="ru-RU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ru-RU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blipFill rotWithShape="1">
                <a:blip r:embed="rId9"/>
                <a:stretch>
                  <a:fillRect l="-264" t="-2732" r="-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Новый пример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>
                          <a:latin typeface="Cambria Math"/>
                        </a:rPr>
                        <m:t>∉</m:t>
                      </m:r>
                      <m:r>
                        <a:rPr lang="en-US" sz="18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5435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051720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Стрелка вправо 178"/>
          <p:cNvSpPr/>
          <p:nvPr/>
        </p:nvSpPr>
        <p:spPr>
          <a:xfrm>
            <a:off x="2051720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Стрелка вправо 179"/>
          <p:cNvSpPr/>
          <p:nvPr/>
        </p:nvSpPr>
        <p:spPr>
          <a:xfrm>
            <a:off x="6588224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Стрелка вправо 180"/>
          <p:cNvSpPr/>
          <p:nvPr/>
        </p:nvSpPr>
        <p:spPr>
          <a:xfrm>
            <a:off x="6588224" y="2492896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810233" y="836712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800" dirty="0" smtClean="0"/>
              <a:t>Обученный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Классифицированный пример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l="-1799" t="-4762" r="-3599" b="-15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323528" y="3374994"/>
            <a:ext cx="8568952" cy="1926214"/>
            <a:chOff x="656333" y="3230978"/>
            <a:chExt cx="8568952" cy="19262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Объект 2"/>
                <p:cNvSpPr txBox="1">
                  <a:spLocks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>
                    <a:spcAft>
                      <a:spcPts val="6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ru-RU" sz="1800" dirty="0"/>
                    <a:t> выбирается так, чтобы </a:t>
                  </a:r>
                  <a:r>
                    <a:rPr lang="ru-RU" sz="1800" dirty="0" smtClean="0"/>
                    <a:t>обеспечить в каждой подвыборке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z="1800" dirty="0" smtClean="0"/>
                    <a:t> </a:t>
                  </a:r>
                  <a:r>
                    <a:rPr lang="ru-RU" sz="1800" dirty="0" smtClean="0"/>
                    <a:t>максимальное число прецедентов </a:t>
                  </a:r>
                  <a:r>
                    <a:rPr lang="ru-RU" sz="1800" dirty="0" smtClean="0"/>
                    <a:t>одного </a:t>
                  </a:r>
                  <a:r>
                    <a:rPr lang="ru-RU" sz="1800" dirty="0" smtClean="0"/>
                    <a:t>класса. 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>
            <p:sp>
              <p:nvSpPr>
                <p:cNvPr id="21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27" b="-88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Группа 242"/>
            <p:cNvGrpSpPr/>
            <p:nvPr/>
          </p:nvGrpSpPr>
          <p:grpSpPr>
            <a:xfrm>
              <a:off x="3501059" y="3341581"/>
              <a:ext cx="1863029" cy="1815611"/>
              <a:chOff x="3275856" y="3989653"/>
              <a:chExt cx="1863029" cy="1815611"/>
            </a:xfrm>
          </p:grpSpPr>
          <p:sp>
            <p:nvSpPr>
              <p:cNvPr id="188" name="Овал 187"/>
              <p:cNvSpPr/>
              <p:nvPr/>
            </p:nvSpPr>
            <p:spPr>
              <a:xfrm>
                <a:off x="3565836" y="3989653"/>
                <a:ext cx="412966" cy="412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Овал 190"/>
                  <p:cNvSpPr/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1" name="Овал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428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3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Прямая соединительная линия 216"/>
              <p:cNvCxnSpPr>
                <a:stCxn id="188" idx="5"/>
              </p:cNvCxnSpPr>
              <p:nvPr/>
            </p:nvCxnSpPr>
            <p:spPr>
              <a:xfrm>
                <a:off x="3918325" y="4342142"/>
                <a:ext cx="88456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>
                <a:stCxn id="188" idx="3"/>
              </p:cNvCxnSpPr>
              <p:nvPr/>
            </p:nvCxnSpPr>
            <p:spPr>
              <a:xfrm flipH="1">
                <a:off x="3494191" y="4342142"/>
                <a:ext cx="132122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Овал 219"/>
                  <p:cNvSpPr/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0" name="Овал 2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Овал 220"/>
                  <p:cNvSpPr/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1" name="Овал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Прямая со стрелкой 222"/>
              <p:cNvCxnSpPr>
                <a:stCxn id="191" idx="5"/>
                <a:endCxn id="221" idx="1"/>
              </p:cNvCxnSpPr>
              <p:nvPr/>
            </p:nvCxnSpPr>
            <p:spPr>
              <a:xfrm>
                <a:off x="4654334" y="5118991"/>
                <a:ext cx="123610" cy="32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191" idx="3"/>
                <a:endCxn id="220" idx="7"/>
              </p:cNvCxnSpPr>
              <p:nvPr/>
            </p:nvCxnSpPr>
            <p:spPr>
              <a:xfrm flipH="1">
                <a:off x="4292704" y="5118991"/>
                <a:ext cx="45230" cy="317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>
                <a:endCxn id="191" idx="1"/>
              </p:cNvCxnSpPr>
              <p:nvPr/>
            </p:nvCxnSpPr>
            <p:spPr>
              <a:xfrm>
                <a:off x="4190344" y="4653136"/>
                <a:ext cx="147590" cy="149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Объект 2"/>
                <p:cNvSpPr txBox="1">
                  <a:spLocks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1800" dirty="0"/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1800" i="1" dirty="0" smtClean="0">
                    <a:latin typeface="Cambria Math"/>
                  </a:endParaRPr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 xmlns="">
            <p:sp>
              <p:nvSpPr>
                <p:cNvPr id="241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1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Группа 248"/>
            <p:cNvGrpSpPr/>
            <p:nvPr/>
          </p:nvGrpSpPr>
          <p:grpSpPr>
            <a:xfrm>
              <a:off x="656333" y="3230978"/>
              <a:ext cx="3024336" cy="558062"/>
              <a:chOff x="368301" y="3933056"/>
              <a:chExt cx="3024336" cy="5580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6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Стрелка вправо 186"/>
              <p:cNvSpPr/>
              <p:nvPr/>
            </p:nvSpPr>
            <p:spPr>
              <a:xfrm>
                <a:off x="87235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Стрелка вправо 243"/>
              <p:cNvSpPr/>
              <p:nvPr/>
            </p:nvSpPr>
            <p:spPr>
              <a:xfrm>
                <a:off x="303259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На каждом шаге рекурсивного разбиения выборки используются 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blipFill rotWithShape="1">
                <a:blip r:embed="rId21"/>
                <a:stretch>
                  <a:fillRect l="-659" t="-3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Обучение в режиме реального </a:t>
            </a:r>
            <a:r>
              <a:rPr lang="ru-RU" sz="2800" dirty="0" smtClean="0"/>
              <a:t>времени.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1743776"/>
            <a:ext cx="0" cy="60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1743776"/>
            <a:ext cx="0" cy="6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Объект 2"/>
          <p:cNvSpPr txBox="1">
            <a:spLocks/>
          </p:cNvSpPr>
          <p:nvPr/>
        </p:nvSpPr>
        <p:spPr bwMode="auto">
          <a:xfrm>
            <a:off x="107504" y="764704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1800" dirty="0" smtClean="0"/>
              <a:t>При обучении в режиме реального времени последовательно поступающие данные моделируются при помощи распределения Пуассона </a:t>
            </a:r>
            <a:r>
              <a:rPr lang="ru-RU" sz="1800" dirty="0"/>
              <a:t>.</a:t>
            </a:r>
            <a:endParaRPr lang="ru-RU" sz="1800" dirty="0" smtClean="0"/>
          </a:p>
        </p:txBody>
      </p:sp>
      <p:grpSp>
        <p:nvGrpSpPr>
          <p:cNvPr id="84" name="Группа 83"/>
          <p:cNvGrpSpPr/>
          <p:nvPr/>
        </p:nvGrpSpPr>
        <p:grpSpPr>
          <a:xfrm>
            <a:off x="179512" y="1720915"/>
            <a:ext cx="8809900" cy="4372381"/>
            <a:chOff x="107504" y="2348880"/>
            <a:chExt cx="8809900" cy="4372381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79512" y="2348880"/>
              <a:ext cx="8737892" cy="4372381"/>
              <a:chOff x="323528" y="856819"/>
              <a:chExt cx="8737892" cy="4372381"/>
            </a:xfrm>
          </p:grpSpPr>
          <p:grpSp>
            <p:nvGrpSpPr>
              <p:cNvPr id="80" name="Группа 79"/>
              <p:cNvGrpSpPr/>
              <p:nvPr/>
            </p:nvGrpSpPr>
            <p:grpSpPr>
              <a:xfrm>
                <a:off x="4036147" y="3491716"/>
                <a:ext cx="4346254" cy="1737484"/>
                <a:chOff x="4036147" y="3491716"/>
                <a:chExt cx="4346254" cy="1737484"/>
              </a:xfrm>
            </p:grpSpPr>
            <p:grpSp>
              <p:nvGrpSpPr>
                <p:cNvPr id="76" name="Группа 75"/>
                <p:cNvGrpSpPr/>
                <p:nvPr/>
              </p:nvGrpSpPr>
              <p:grpSpPr>
                <a:xfrm>
                  <a:off x="4036147" y="3582017"/>
                  <a:ext cx="1537942" cy="1647183"/>
                  <a:chOff x="4036147" y="3582017"/>
                  <a:chExt cx="1537942" cy="1647183"/>
                </a:xfrm>
              </p:grpSpPr>
              <p:grpSp>
                <p:nvGrpSpPr>
                  <p:cNvPr id="121" name="Группа 120"/>
                  <p:cNvGrpSpPr/>
                  <p:nvPr/>
                </p:nvGrpSpPr>
                <p:grpSpPr>
                  <a:xfrm>
                    <a:off x="4139952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22" name="Прямая со стрелкой 121"/>
                    <p:cNvCxnSpPr>
                      <a:stCxn id="128" idx="3"/>
                      <a:endCxn id="129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Группа 122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24" name="Овал 123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26" name="Овал 125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7" name="Группа 126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8" name="Овал 127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29" name="Овал 128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0" name="Овал 129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1" name="Овал 130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2" name="Овал 131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33" name="Прямая со стрелкой 132"/>
                          <p:cNvCxnSpPr>
                            <a:stCxn id="128" idx="5"/>
                            <a:endCxn id="126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" name="Прямая со стрелкой 133"/>
                          <p:cNvCxnSpPr>
                            <a:stCxn id="126" idx="5"/>
                            <a:endCxn id="132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Прямая со стрелкой 134"/>
                          <p:cNvCxnSpPr>
                            <a:stCxn id="126" idx="3"/>
                            <a:endCxn id="131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Прямая со стрелкой 135"/>
                          <p:cNvCxnSpPr>
                            <a:stCxn id="129" idx="3"/>
                            <a:endCxn id="124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Прямая со стрелкой 136"/>
                          <p:cNvCxnSpPr>
                            <a:stCxn id="129" idx="5"/>
                            <a:endCxn id="130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Прямая со стрелкой 137"/>
                          <p:cNvCxnSpPr>
                            <a:stCxn id="124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" name="Прямая со стрелкой 138"/>
                          <p:cNvCxnSpPr>
                            <a:stCxn id="124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0" name="Прямая со стрелкой 139"/>
                          <p:cNvCxnSpPr>
                            <a:stCxn id="131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Прямая со стрелкой 140"/>
                          <p:cNvCxnSpPr>
                            <a:stCxn id="131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2" name="TextBox 141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" name="TextBox 142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0" name="Стрелка вниз 189"/>
                  <p:cNvSpPr/>
                  <p:nvPr/>
                </p:nvSpPr>
                <p:spPr>
                  <a:xfrm>
                    <a:off x="4788024" y="3582017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6948264" y="3510009"/>
                  <a:ext cx="1434137" cy="1719191"/>
                  <a:chOff x="6948264" y="3510009"/>
                  <a:chExt cx="1434137" cy="1719191"/>
                </a:xfrm>
              </p:grpSpPr>
              <p:grpSp>
                <p:nvGrpSpPr>
                  <p:cNvPr id="167" name="Группа 166"/>
                  <p:cNvGrpSpPr/>
                  <p:nvPr/>
                </p:nvGrpSpPr>
                <p:grpSpPr>
                  <a:xfrm>
                    <a:off x="6948264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68" name="Прямая со стрелкой 167"/>
                    <p:cNvCxnSpPr>
                      <a:stCxn id="174" idx="3"/>
                      <a:endCxn id="175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Группа 168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70" name="Овал 169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71" name="Группа 170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72" name="Овал 171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3" name="Группа 172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4" name="Овал 173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5" name="Овал 174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6" name="Овал 175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7" name="Овал 176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8" name="Овал 177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79" name="Прямая со стрелкой 178"/>
                          <p:cNvCxnSpPr>
                            <a:stCxn id="174" idx="5"/>
                            <a:endCxn id="172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0" name="Прямая со стрелкой 179"/>
                          <p:cNvCxnSpPr>
                            <a:stCxn id="172" idx="5"/>
                            <a:endCxn id="178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1" name="Прямая со стрелкой 180"/>
                          <p:cNvCxnSpPr>
                            <a:stCxn id="172" idx="3"/>
                            <a:endCxn id="177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2" name="Прямая со стрелкой 181"/>
                          <p:cNvCxnSpPr>
                            <a:stCxn id="175" idx="3"/>
                            <a:endCxn id="170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Прямая со стрелкой 182"/>
                          <p:cNvCxnSpPr>
                            <a:stCxn id="175" idx="5"/>
                            <a:endCxn id="176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Прямая со стрелкой 183"/>
                          <p:cNvCxnSpPr>
                            <a:stCxn id="170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Прямая со стрелкой 184"/>
                          <p:cNvCxnSpPr>
                            <a:stCxn id="170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6" name="Прямая со стрелкой 185"/>
                          <p:cNvCxnSpPr>
                            <a:stCxn id="177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7" name="Прямая со стрелкой 186"/>
                          <p:cNvCxnSpPr>
                            <a:stCxn id="177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8" name="TextBox 187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9" name="TextBox 188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1" name="Стрелка вниз 190"/>
                  <p:cNvSpPr/>
                  <p:nvPr/>
                </p:nvSpPr>
                <p:spPr>
                  <a:xfrm>
                    <a:off x="7596336" y="3510009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Группа 78"/>
                <p:cNvGrpSpPr/>
                <p:nvPr/>
              </p:nvGrpSpPr>
              <p:grpSpPr>
                <a:xfrm>
                  <a:off x="5868144" y="3491716"/>
                  <a:ext cx="729687" cy="1139354"/>
                  <a:chOff x="5868144" y="3491716"/>
                  <a:chExt cx="729687" cy="1139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3000" b="0" i="1" smtClean="0">
                                  <a:latin typeface="Cambria Math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ru-RU" sz="3000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oMath>
                        </a14:m>
                        <a:r>
                          <a:rPr lang="en-US" dirty="0" smtClean="0">
                            <a:latin typeface="+mj-lt"/>
                          </a:rPr>
                          <a:t> </a:t>
                        </a:r>
                        <a:r>
                          <a:rPr lang="ru-RU" dirty="0" smtClean="0">
                            <a:latin typeface="+mj-lt"/>
                          </a:rPr>
                          <a:t>раз</a:t>
                        </a:r>
                        <a:endParaRPr lang="ru-RU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5" name="TextBox 1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333" r="-58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23528" y="856819"/>
                <a:ext cx="8737892" cy="2788205"/>
                <a:chOff x="323528" y="856819"/>
                <a:chExt cx="8737892" cy="2788205"/>
              </a:xfrm>
            </p:grpSpPr>
            <p:grpSp>
              <p:nvGrpSpPr>
                <p:cNvPr id="70" name="Группа 69"/>
                <p:cNvGrpSpPr/>
                <p:nvPr/>
              </p:nvGrpSpPr>
              <p:grpSpPr>
                <a:xfrm>
                  <a:off x="323528" y="856819"/>
                  <a:ext cx="8737892" cy="2788205"/>
                  <a:chOff x="179512" y="784811"/>
                  <a:chExt cx="8737892" cy="2788205"/>
                </a:xfrm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179512" y="807671"/>
                    <a:ext cx="7348353" cy="2333297"/>
                    <a:chOff x="179512" y="807671"/>
                    <a:chExt cx="7348353" cy="2333297"/>
                  </a:xfrm>
                </p:grpSpPr>
                <p:grpSp>
                  <p:nvGrpSpPr>
                    <p:cNvPr id="11" name="Группа 10"/>
                    <p:cNvGrpSpPr/>
                    <p:nvPr/>
                  </p:nvGrpSpPr>
                  <p:grpSpPr>
                    <a:xfrm>
                      <a:off x="179512" y="807672"/>
                      <a:ext cx="2538248" cy="2333296"/>
                      <a:chOff x="179512" y="807672"/>
                      <a:chExt cx="2538248" cy="2333296"/>
                    </a:xfrm>
                  </p:grpSpPr>
                  <p:pic>
                    <p:nvPicPr>
                      <p:cNvPr id="7170" name="Picture 2" descr="C:\Users\Vlad\Desktop\ВУЗ\4 курс\8 семестр\Диплом\cv2\ВКР\tracker\test1\test2\current_frame.jp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0" t="9483" r="55432" b="39483"/>
                      <a:stretch/>
                    </p:blipFill>
                    <p:spPr bwMode="auto">
                      <a:xfrm>
                        <a:off x="179512" y="807672"/>
                        <a:ext cx="2538248" cy="23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" name="Прямоугольник 4"/>
                      <p:cNvSpPr/>
                      <p:nvPr/>
                    </p:nvSpPr>
                    <p:spPr>
                      <a:xfrm>
                        <a:off x="1115616" y="2146274"/>
                        <a:ext cx="432048" cy="418630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390252" y="980728"/>
                        <a:ext cx="365323" cy="792088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6" name="Прямоугольник 35"/>
                      <p:cNvSpPr/>
                      <p:nvPr/>
                    </p:nvSpPr>
                    <p:spPr>
                      <a:xfrm>
                        <a:off x="1448636" y="1556792"/>
                        <a:ext cx="1035132" cy="340785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755575" y="807671"/>
                      <a:ext cx="6772290" cy="569101"/>
                      <a:chOff x="755575" y="807671"/>
                      <a:chExt cx="6772290" cy="569101"/>
                    </a:xfrm>
                  </p:grpSpPr>
                  <p:cxnSp>
                    <p:nvCxnSpPr>
                      <p:cNvPr id="7187" name="Прямая соединительная линия 7186"/>
                      <p:cNvCxnSpPr>
                        <a:endCxn id="104" idx="2"/>
                      </p:cNvCxnSpPr>
                      <p:nvPr/>
                    </p:nvCxnSpPr>
                    <p:spPr>
                      <a:xfrm flipV="1">
                        <a:off x="2987824" y="807671"/>
                        <a:ext cx="4540041" cy="1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6" name="Скругленная соединительная линия 7195"/>
                      <p:cNvCxnSpPr>
                        <a:stCxn id="35" idx="3"/>
                      </p:cNvCxnSpPr>
                      <p:nvPr/>
                    </p:nvCxnSpPr>
                    <p:spPr>
                      <a:xfrm flipV="1">
                        <a:off x="755575" y="807672"/>
                        <a:ext cx="2232249" cy="569100"/>
                      </a:xfrm>
                      <a:prstGeom prst="curvedConnector3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Группа 54"/>
                    <p:cNvGrpSpPr/>
                    <p:nvPr/>
                  </p:nvGrpSpPr>
                  <p:grpSpPr>
                    <a:xfrm>
                      <a:off x="1966202" y="980728"/>
                      <a:ext cx="5561662" cy="576064"/>
                      <a:chOff x="1966202" y="980728"/>
                      <a:chExt cx="5561662" cy="576064"/>
                    </a:xfrm>
                  </p:grpSpPr>
                  <p:cxnSp>
                    <p:nvCxnSpPr>
                      <p:cNvPr id="72" name="Прямая соединительная линия 71"/>
                      <p:cNvCxnSpPr>
                        <a:endCxn id="105" idx="2"/>
                      </p:cNvCxnSpPr>
                      <p:nvPr/>
                    </p:nvCxnSpPr>
                    <p:spPr>
                      <a:xfrm>
                        <a:off x="2987824" y="980728"/>
                        <a:ext cx="4540040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8" name="Скругленная соединительная линия 7197"/>
                      <p:cNvCxnSpPr>
                        <a:stCxn id="36" idx="0"/>
                      </p:cNvCxnSpPr>
                      <p:nvPr/>
                    </p:nvCxnSpPr>
                    <p:spPr>
                      <a:xfrm rot="5400000" flipH="1" flipV="1">
                        <a:off x="2188981" y="757949"/>
                        <a:ext cx="576064" cy="1021622"/>
                      </a:xfrm>
                      <a:prstGeom prst="curvedConnector2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Группа 53"/>
                    <p:cNvGrpSpPr/>
                    <p:nvPr/>
                  </p:nvGrpSpPr>
                  <p:grpSpPr>
                    <a:xfrm>
                      <a:off x="1547664" y="1120087"/>
                      <a:ext cx="5980201" cy="1235502"/>
                      <a:chOff x="1547664" y="1120087"/>
                      <a:chExt cx="5980201" cy="1235502"/>
                    </a:xfrm>
                  </p:grpSpPr>
                  <p:cxnSp>
                    <p:nvCxnSpPr>
                      <p:cNvPr id="73" name="Прямая соединительная линия 72"/>
                      <p:cNvCxnSpPr>
                        <a:endCxn id="106" idx="2"/>
                      </p:cNvCxnSpPr>
                      <p:nvPr/>
                    </p:nvCxnSpPr>
                    <p:spPr>
                      <a:xfrm flipV="1">
                        <a:off x="2987824" y="1120087"/>
                        <a:ext cx="4540041" cy="4657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Скругленная соединительная линия 51"/>
                      <p:cNvCxnSpPr>
                        <a:stCxn id="5" idx="3"/>
                      </p:cNvCxnSpPr>
                      <p:nvPr/>
                    </p:nvCxnSpPr>
                    <p:spPr>
                      <a:xfrm flipV="1">
                        <a:off x="1547664" y="1124744"/>
                        <a:ext cx="1440160" cy="1230845"/>
                      </a:xfrm>
                      <a:prstGeom prst="curvedConnector3">
                        <a:avLst>
                          <a:gd name="adj1" fmla="val 75158"/>
                        </a:avLst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139952" y="784811"/>
                    <a:ext cx="4013234" cy="1852101"/>
                    <a:chOff x="3799126" y="784811"/>
                    <a:chExt cx="4013234" cy="1852101"/>
                  </a:xfrm>
                </p:grpSpPr>
                <p:cxnSp>
                  <p:nvCxnSpPr>
                    <p:cNvPr id="7194" name="Прямая со стрелкой 7193"/>
                    <p:cNvCxnSpPr/>
                    <p:nvPr/>
                  </p:nvCxnSpPr>
                  <p:spPr>
                    <a:xfrm>
                      <a:off x="5793864" y="807672"/>
                      <a:ext cx="0" cy="6051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" name="Группа 61"/>
                    <p:cNvGrpSpPr/>
                    <p:nvPr/>
                  </p:nvGrpSpPr>
                  <p:grpSpPr>
                    <a:xfrm>
                      <a:off x="3799126" y="784811"/>
                      <a:ext cx="4013234" cy="1852101"/>
                      <a:chOff x="3799126" y="784811"/>
                      <a:chExt cx="4013234" cy="1852101"/>
                    </a:xfrm>
                  </p:grpSpPr>
                  <p:grpSp>
                    <p:nvGrpSpPr>
                      <p:cNvPr id="14" name="Группа 13"/>
                      <p:cNvGrpSpPr/>
                      <p:nvPr/>
                    </p:nvGrpSpPr>
                    <p:grpSpPr>
                      <a:xfrm>
                        <a:off x="3799126" y="1412776"/>
                        <a:ext cx="4013234" cy="1224136"/>
                        <a:chOff x="3799126" y="1340768"/>
                        <a:chExt cx="4013234" cy="1224136"/>
                      </a:xfrm>
                    </p:grpSpPr>
                    <p:grpSp>
                      <p:nvGrpSpPr>
                        <p:cNvPr id="12" name="Группа 11"/>
                        <p:cNvGrpSpPr/>
                        <p:nvPr/>
                      </p:nvGrpSpPr>
                      <p:grpSpPr>
                        <a:xfrm>
                          <a:off x="3799126" y="1340768"/>
                          <a:ext cx="1204922" cy="1204409"/>
                          <a:chOff x="665683" y="241402"/>
                          <a:chExt cx="1551940" cy="1551940"/>
                        </a:xfrm>
                      </p:grpSpPr>
                      <p:sp>
                        <p:nvSpPr>
                          <p:cNvPr id="13" name="Прямоугольник 12"/>
                          <p:cNvSpPr/>
                          <p:nvPr/>
                        </p:nvSpPr>
                        <p:spPr>
                          <a:xfrm>
                            <a:off x="665683" y="241402"/>
                            <a:ext cx="1551940" cy="155194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18" name="Группа 17"/>
                          <p:cNvGrpSpPr/>
                          <p:nvPr/>
                        </p:nvGrpSpPr>
                        <p:grpSpPr>
                          <a:xfrm>
                            <a:off x="782726" y="336499"/>
                            <a:ext cx="507868" cy="448961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31" name="Прямоугольник 3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2" name="Прямоугольник 31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19" name="Группа 18"/>
                          <p:cNvGrpSpPr/>
                          <p:nvPr/>
                        </p:nvGrpSpPr>
                        <p:grpSpPr>
                          <a:xfrm>
                            <a:off x="797297" y="890232"/>
                            <a:ext cx="235704" cy="357924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28" name="Прямоугольник 27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9" name="Прямоугольник 28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0" name="Прямоугольник 29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1426464" y="716890"/>
                            <a:ext cx="365455" cy="365455"/>
                            <a:chOff x="0" y="0"/>
                            <a:chExt cx="365455" cy="365455"/>
                          </a:xfrm>
                        </p:grpSpPr>
                        <p:sp>
                          <p:nvSpPr>
                            <p:cNvPr id="24" name="Прямоугольник 23"/>
                            <p:cNvSpPr/>
                            <p:nvPr/>
                          </p:nvSpPr>
                          <p:spPr>
                            <a:xfrm>
                              <a:off x="1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5" name="Прямоугольник 24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6" name="Прямоугольник 25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7" name="Прямоугольник 26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1" name="Группа 20"/>
                          <p:cNvGrpSpPr/>
                          <p:nvPr/>
                        </p:nvGrpSpPr>
                        <p:grpSpPr>
                          <a:xfrm>
                            <a:off x="1258214" y="1309421"/>
                            <a:ext cx="800100" cy="321608"/>
                            <a:chOff x="0" y="0"/>
                            <a:chExt cx="800100" cy="321608"/>
                          </a:xfrm>
                        </p:grpSpPr>
                        <p:sp>
                          <p:nvSpPr>
                            <p:cNvPr id="22" name="Прямоугольник 21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3" name="Прямоугольник 22"/>
                            <p:cNvSpPr/>
                            <p:nvPr/>
                          </p:nvSpPr>
                          <p:spPr>
                            <a:xfrm>
                              <a:off x="0" y="153619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Группа 7"/>
                        <p:cNvGrpSpPr/>
                        <p:nvPr/>
                      </p:nvGrpSpPr>
                      <p:grpSpPr>
                        <a:xfrm>
                          <a:off x="6607438" y="1360494"/>
                          <a:ext cx="1204922" cy="1204410"/>
                          <a:chOff x="6247398" y="1360494"/>
                          <a:chExt cx="1204922" cy="1204410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6247398" y="1360494"/>
                            <a:ext cx="1204922" cy="120441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37" name="Группа 36"/>
                          <p:cNvGrpSpPr/>
                          <p:nvPr/>
                        </p:nvGrpSpPr>
                        <p:grpSpPr>
                          <a:xfrm>
                            <a:off x="6969839" y="2121808"/>
                            <a:ext cx="338465" cy="299080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50" name="Прямоугольник 4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51" name="Прямоугольник 50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8" name="Группа 37"/>
                          <p:cNvGrpSpPr/>
                          <p:nvPr/>
                        </p:nvGrpSpPr>
                        <p:grpSpPr>
                          <a:xfrm>
                            <a:off x="7125304" y="1772816"/>
                            <a:ext cx="183000" cy="277773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47" name="Прямоугольник 46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8" name="Прямоугольник 47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9" name="Прямоугольник 48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9" name="Группа 38"/>
                          <p:cNvGrpSpPr/>
                          <p:nvPr/>
                        </p:nvGrpSpPr>
                        <p:grpSpPr>
                          <a:xfrm>
                            <a:off x="6369953" y="1914799"/>
                            <a:ext cx="506303" cy="506089"/>
                            <a:chOff x="0" y="0"/>
                            <a:chExt cx="365455" cy="365456"/>
                          </a:xfrm>
                        </p:grpSpPr>
                        <p:sp>
                          <p:nvSpPr>
                            <p:cNvPr id="43" name="Прямоугольник 42"/>
                            <p:cNvSpPr/>
                            <p:nvPr/>
                          </p:nvSpPr>
                          <p:spPr>
                            <a:xfrm>
                              <a:off x="1" y="1468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4" name="Прямоугольник 43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5" name="Прямоугольник 44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6" name="Прямоугольник 45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40" name="Группа 39"/>
                          <p:cNvGrpSpPr/>
                          <p:nvPr/>
                        </p:nvGrpSpPr>
                        <p:grpSpPr>
                          <a:xfrm>
                            <a:off x="6399077" y="1484784"/>
                            <a:ext cx="621195" cy="249588"/>
                            <a:chOff x="-92759" y="-61315"/>
                            <a:chExt cx="800100" cy="321606"/>
                          </a:xfrm>
                        </p:grpSpPr>
                        <p:sp>
                          <p:nvSpPr>
                            <p:cNvPr id="41" name="Прямоугольник 40"/>
                            <p:cNvSpPr/>
                            <p:nvPr/>
                          </p:nvSpPr>
                          <p:spPr>
                            <a:xfrm>
                              <a:off x="-92759" y="-61315"/>
                              <a:ext cx="800100" cy="16798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2" name="Прямоугольник 41"/>
                            <p:cNvSpPr/>
                            <p:nvPr/>
                          </p:nvSpPr>
                          <p:spPr>
                            <a:xfrm>
                              <a:off x="-92759" y="92302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ru-RU" sz="30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oMath>
                                </m:oMathPara>
                              </a14:m>
                              <a:endParaRPr lang="ru-RU" sz="3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ru-RU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96" name="Овал 95"/>
                      <p:cNvSpPr/>
                      <p:nvPr/>
                    </p:nvSpPr>
                    <p:spPr>
                      <a:xfrm>
                        <a:off x="4378727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>
                        <a:off x="4378727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>
                        <a:off x="4378727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1" name="Овал 100"/>
                      <p:cNvSpPr/>
                      <p:nvPr/>
                    </p:nvSpPr>
                    <p:spPr>
                      <a:xfrm>
                        <a:off x="5771004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2" name="Овал 101"/>
                      <p:cNvSpPr/>
                      <p:nvPr/>
                    </p:nvSpPr>
                    <p:spPr>
                      <a:xfrm>
                        <a:off x="5771004" y="95760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3" name="Овал 102"/>
                      <p:cNvSpPr/>
                      <p:nvPr/>
                    </p:nvSpPr>
                    <p:spPr>
                      <a:xfrm>
                        <a:off x="5771003" y="110188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4" name="Овал 103"/>
                      <p:cNvSpPr/>
                      <p:nvPr/>
                    </p:nvSpPr>
                    <p:spPr>
                      <a:xfrm>
                        <a:off x="7187039" y="784811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5" name="Овал 104"/>
                      <p:cNvSpPr/>
                      <p:nvPr/>
                    </p:nvSpPr>
                    <p:spPr>
                      <a:xfrm>
                        <a:off x="7187038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6" name="Овал 105"/>
                      <p:cNvSpPr/>
                      <p:nvPr/>
                    </p:nvSpPr>
                    <p:spPr>
                      <a:xfrm>
                        <a:off x="7187039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07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12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Стрелка вниз 64"/>
                  <p:cNvSpPr/>
                  <p:nvPr/>
                </p:nvSpPr>
                <p:spPr>
                  <a:xfrm>
                    <a:off x="4633263" y="2708920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5" name="Стрелка вниз 114"/>
                  <p:cNvSpPr/>
                  <p:nvPr/>
                </p:nvSpPr>
                <p:spPr>
                  <a:xfrm>
                    <a:off x="7452320" y="2717921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ошибочной 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  <m:r>
                      <a:rPr lang="ru-RU" sz="1800" i="1">
                        <a:latin typeface="Cambria Math"/>
                      </a:rPr>
                      <m:t>∈</m:t>
                    </m:r>
                    <m:r>
                      <a:rPr lang="ru-RU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выборкам,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615" t="-3247" r="-61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C:\Users\Vlad\Desktop\ВУЗ\4 курс\8 семестр\Диплом\cv2\ВКР\detector\trees num\1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6444" r="5344"/>
          <a:stretch/>
        </p:blipFill>
        <p:spPr bwMode="auto">
          <a:xfrm>
            <a:off x="180240" y="2996952"/>
            <a:ext cx="4319752" cy="3343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7" y="2093947"/>
            <a:ext cx="4176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вероятности ошибочной классификации </a:t>
            </a:r>
            <a:r>
              <a:rPr lang="ru-RU" sz="1600" dirty="0" smtClean="0">
                <a:latin typeface="+mj-lt"/>
              </a:rPr>
              <a:t>от </a:t>
            </a:r>
            <a:r>
              <a:rPr lang="ru-RU" sz="1600" dirty="0">
                <a:latin typeface="+mj-lt"/>
              </a:rPr>
              <a:t>числа деревьев в ансамбле при обучении на однородных </a:t>
            </a:r>
            <a:r>
              <a:rPr lang="ru-RU" sz="1600" dirty="0" smtClean="0">
                <a:latin typeface="+mj-lt"/>
              </a:rPr>
              <a:t>примерах</a:t>
            </a:r>
            <a:endParaRPr lang="ru-RU" sz="1600" dirty="0">
              <a:latin typeface="+mj-lt"/>
            </a:endParaRPr>
          </a:p>
        </p:txBody>
      </p:sp>
      <p:pic>
        <p:nvPicPr>
          <p:cNvPr id="12" name="Рисунок 11" descr="C:\Users\Vlad\Desktop\ВУЗ\4 курс\8 семестр\Диплом\cv2\ВКР\detector\trees num\4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5489" r="6742"/>
          <a:stretch/>
        </p:blipFill>
        <p:spPr bwMode="auto">
          <a:xfrm>
            <a:off x="4572000" y="3004798"/>
            <a:ext cx="4311101" cy="3335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72000" y="23401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производительности алгоритма </a:t>
            </a:r>
            <a:r>
              <a:rPr lang="ru-RU" sz="1600" dirty="0" smtClean="0">
                <a:latin typeface="+mj-lt"/>
              </a:rPr>
              <a:t>классификации </a:t>
            </a:r>
            <a:r>
              <a:rPr lang="ru-RU" sz="1600" dirty="0">
                <a:latin typeface="+mj-lt"/>
              </a:rPr>
              <a:t>от числа деревьев в </a:t>
            </a:r>
            <a:r>
              <a:rPr lang="ru-RU" sz="1600" dirty="0" smtClean="0">
                <a:latin typeface="+mj-lt"/>
              </a:rPr>
              <a:t>ансамбле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1204</Words>
  <Application>Microsoft Office PowerPoint</Application>
  <PresentationFormat>Экран (4:3)</PresentationFormat>
  <Paragraphs>126</Paragraphs>
  <Slides>12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Актуальность.</vt:lpstr>
      <vt:lpstr>Цель работы.</vt:lpstr>
      <vt:lpstr>Сегментация на основе вычитания изображения фона.</vt:lpstr>
      <vt:lpstr>Использование порога фоновой части.</vt:lpstr>
      <vt:lpstr>Презентация PowerPoint</vt:lpstr>
      <vt:lpstr>Классификатор на основе случайного леса.</vt:lpstr>
      <vt:lpstr>Обучение в режиме реального времени.</vt:lpstr>
      <vt:lpstr>Вероятность ошибочной классификации.</vt:lpstr>
      <vt:lpstr>Результаты обучения классификатора.</vt:lpstr>
      <vt:lpstr>Результаты использования детектора, выводы.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315</cp:revision>
  <dcterms:created xsi:type="dcterms:W3CDTF">2010-04-20T03:17:27Z</dcterms:created>
  <dcterms:modified xsi:type="dcterms:W3CDTF">2017-05-22T15:15:54Z</dcterms:modified>
</cp:coreProperties>
</file>