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4"/>
  </p:notesMasterIdLst>
  <p:sldIdLst>
    <p:sldId id="256" r:id="rId2"/>
    <p:sldId id="273" r:id="rId3"/>
    <p:sldId id="274" r:id="rId4"/>
    <p:sldId id="259" r:id="rId5"/>
    <p:sldId id="263" r:id="rId6"/>
    <p:sldId id="262" r:id="rId7"/>
    <p:sldId id="265" r:id="rId8"/>
    <p:sldId id="267" r:id="rId9"/>
    <p:sldId id="266" r:id="rId10"/>
    <p:sldId id="268" r:id="rId11"/>
    <p:sldId id="270" r:id="rId12"/>
    <p:sldId id="272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9820" autoAdjust="0"/>
  </p:normalViewPr>
  <p:slideViewPr>
    <p:cSldViewPr>
      <p:cViewPr>
        <p:scale>
          <a:sx n="110" d="100"/>
          <a:sy n="110" d="100"/>
        </p:scale>
        <p:origin x="-2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74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05.06.2017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jpeg"/><Relationship Id="rId7" Type="http://schemas.openxmlformats.org/officeDocument/2006/relationships/image" Target="../media/image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5.jpe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0.png"/><Relationship Id="rId3" Type="http://schemas.openxmlformats.org/officeDocument/2006/relationships/image" Target="../media/image31.png"/><Relationship Id="rId21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24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19.png"/><Relationship Id="rId19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18.png"/><Relationship Id="rId14" Type="http://schemas.openxmlformats.org/officeDocument/2006/relationships/image" Target="../media/image42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2.png"/><Relationship Id="rId7" Type="http://schemas.openxmlformats.org/officeDocument/2006/relationships/image" Target="../media/image390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54.png"/><Relationship Id="rId10" Type="http://schemas.openxmlformats.org/officeDocument/2006/relationships/image" Target="../media/image28.jpe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smtClean="0">
                <a:latin typeface="+mj-lt"/>
                <a:cs typeface="Arial" pitchFamily="34" charset="0"/>
              </a:rPr>
              <a:t>Минобрнауки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179512" y="1420096"/>
            <a:ext cx="8928992" cy="4241152"/>
            <a:chOff x="179512" y="1340768"/>
            <a:chExt cx="8928992" cy="4241152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79512" y="1340768"/>
              <a:ext cx="4536504" cy="4241152"/>
              <a:chOff x="251520" y="1340768"/>
              <a:chExt cx="4536504" cy="4241152"/>
            </a:xfrm>
          </p:grpSpPr>
          <p:pic>
            <p:nvPicPr>
              <p:cNvPr id="11" name="Рисунок 10" descr="C:\Users\Vlad\Desktop\ВУЗ\4 курс\8 семестр\Диплом\cv2\ВКР\detector\trees num\2.emf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3" t="5251" r="6467"/>
              <a:stretch/>
            </p:blipFill>
            <p:spPr bwMode="auto">
              <a:xfrm>
                <a:off x="251520" y="2204864"/>
                <a:ext cx="4320480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395536" y="1340768"/>
                <a:ext cx="43924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Рост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изменении обстановки окружающей сцены, вызванной изменением </a:t>
                </a:r>
                <a:r>
                  <a:rPr lang="ru-RU" sz="1600" dirty="0" smtClean="0">
                    <a:latin typeface="+mj-lt"/>
                  </a:rPr>
                  <a:t>освещенности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4572000" y="1340768"/>
              <a:ext cx="4536504" cy="4233832"/>
              <a:chOff x="4556818" y="1340768"/>
              <a:chExt cx="4536504" cy="4233832"/>
            </a:xfrm>
          </p:grpSpPr>
          <p:pic>
            <p:nvPicPr>
              <p:cNvPr id="10" name="Рисунок 9" descr="C:\Users\Vlad\Desktop\ВУЗ\4 курс\8 семестр\Диплом\cv2\ВКР\detector\trees num\3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6" t="5489" r="6156"/>
              <a:stretch/>
            </p:blipFill>
            <p:spPr bwMode="auto">
              <a:xfrm>
                <a:off x="4556818" y="2197544"/>
                <a:ext cx="4364596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4737346" y="1340768"/>
                <a:ext cx="4355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Изменение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длительном </a:t>
                </a:r>
                <a:r>
                  <a:rPr lang="ru-RU" sz="1600" dirty="0" smtClean="0">
                    <a:latin typeface="+mj-lt"/>
                  </a:rPr>
                  <a:t>периоде </a:t>
                </a:r>
                <a:r>
                  <a:rPr lang="ru-RU" sz="1600" dirty="0">
                    <a:latin typeface="+mj-lt"/>
                  </a:rPr>
                  <a:t>работы </a:t>
                </a:r>
                <a:r>
                  <a:rPr lang="ru-RU" sz="1600" dirty="0" smtClean="0">
                    <a:latin typeface="+mj-lt"/>
                  </a:rPr>
                  <a:t>классификатора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Сравнительная характеристика</a:t>
            </a:r>
            <a:r>
              <a:rPr lang="ru-RU" sz="2800" dirty="0" smtClean="0"/>
              <a:t>, выводы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11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3140968"/>
            <a:ext cx="864096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/>
              <a:t>Разработанный </a:t>
            </a:r>
            <a:r>
              <a:rPr lang="ru-RU" sz="1800" dirty="0"/>
              <a:t>метод показал более высокую точность определения координат отслеживаемого объекта по сравнению </a:t>
            </a:r>
            <a:r>
              <a:rPr lang="ru-RU" sz="1800" dirty="0" smtClean="0"/>
              <a:t>с классическими методами </a:t>
            </a:r>
            <a:r>
              <a:rPr lang="ru-RU" sz="1800" dirty="0"/>
              <a:t>обнаружения и слежения.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377796"/>
                  </p:ext>
                </p:extLst>
              </p:nvPr>
            </p:nvGraphicFramePr>
            <p:xfrm>
              <a:off x="323528" y="908720"/>
              <a:ext cx="8496944" cy="1929892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Доля кадров с неверно определенными координатами цели, </a:t>
                          </a:r>
                          <a14:m>
                            <m:oMath xmlns:m="http://schemas.openxmlformats.org/officeDocument/2006/math">
                              <m:r>
                                <a:rPr lang="ru-RU" sz="17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%</m:t>
                              </m:r>
                            </m:oMath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56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48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377796"/>
                  </p:ext>
                </p:extLst>
              </p:nvPr>
            </p:nvGraphicFramePr>
            <p:xfrm>
              <a:off x="323528" y="908720"/>
              <a:ext cx="8496944" cy="1892174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314643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270" t="-7692" b="-5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91052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379630" r="-199713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379630" r="-100287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379630" b="-135185"/>
                          </a:stretch>
                        </a:blipFill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470909" r="-199713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470909" r="-100287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470909" b="-3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148367"/>
                <a:ext cx="756084" cy="80091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28" y="908720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реализация 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Объект 2"/>
          <p:cNvSpPr txBox="1">
            <a:spLocks/>
          </p:cNvSpPr>
          <p:nvPr/>
        </p:nvSpPr>
        <p:spPr bwMode="auto">
          <a:xfrm>
            <a:off x="251520" y="3284984"/>
            <a:ext cx="871296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Основная идея предлагаемого метода: </a:t>
            </a:r>
            <a:r>
              <a:rPr lang="ru-RU" sz="2000" dirty="0" smtClean="0"/>
              <a:t>интеграция детектора, основанного на самообучающемся классификаторе, в метод трекинга на основе вычитания фонового изображения.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Задачи трекера: </a:t>
            </a:r>
            <a:r>
              <a:rPr lang="ru-RU" sz="2000" dirty="0" smtClean="0"/>
              <a:t>сегментация кадров, вычисление пространственных параметров объектов и отслеживание траекторий их движения. </a:t>
            </a:r>
          </a:p>
          <a:p>
            <a:pPr marL="0" indent="0" algn="just">
              <a:spcBef>
                <a:spcPts val="600"/>
              </a:spcBef>
              <a:spcAft>
                <a:spcPts val="0"/>
              </a:spcAft>
              <a:buFont typeface="Arial" charset="0"/>
              <a:buNone/>
            </a:pPr>
            <a:r>
              <a:rPr lang="ru-RU" sz="2000" b="1" dirty="0" smtClean="0"/>
              <a:t>Задача детектора: </a:t>
            </a:r>
            <a:r>
              <a:rPr lang="ru-RU" sz="2000" dirty="0" smtClean="0"/>
              <a:t>поиск отслеживаемого объекта в случае сбоя трекера.</a:t>
            </a:r>
            <a:endParaRPr lang="en-US" sz="2000" b="1" dirty="0" smtClean="0"/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endParaRPr lang="ru-RU" sz="2000" dirty="0" smtClean="0"/>
          </a:p>
          <a:p>
            <a:pPr marL="0" indent="0">
              <a:spcAft>
                <a:spcPts val="0"/>
              </a:spcAft>
              <a:buFont typeface="Arial" charset="0"/>
              <a:buNone/>
            </a:pPr>
            <a:endParaRPr lang="ru-RU" sz="20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5496" y="2420888"/>
            <a:ext cx="9145016" cy="648072"/>
            <a:chOff x="35496" y="2060848"/>
            <a:chExt cx="9145016" cy="648072"/>
          </a:xfrm>
        </p:grpSpPr>
        <p:sp>
          <p:nvSpPr>
            <p:cNvPr id="7" name="Заголовок 1"/>
            <p:cNvSpPr txBox="1">
              <a:spLocks/>
            </p:cNvSpPr>
            <p:nvPr/>
          </p:nvSpPr>
          <p:spPr bwMode="auto">
            <a:xfrm>
              <a:off x="36512" y="2060848"/>
              <a:ext cx="9144000" cy="63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2800" dirty="0" smtClean="0"/>
                <a:t>Предлагаемый метод долгосрочного слежения</a:t>
              </a:r>
              <a:endParaRPr lang="ru-RU" sz="2800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36512" y="2708920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5496" y="2060848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Сегментация на основе </a:t>
            </a:r>
            <a:r>
              <a:rPr lang="ru-RU" sz="2800" dirty="0"/>
              <a:t>вычитания изображения </a:t>
            </a:r>
            <a:r>
              <a:rPr lang="ru-RU" sz="2800" dirty="0" smtClean="0"/>
              <a:t>фона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700" dirty="0" smtClean="0"/>
                  <a:t>Среднее фоновое изображение:</a:t>
                </a:r>
                <a:r>
                  <a:rPr lang="en-US" sz="1700" dirty="0" smtClean="0"/>
                  <a:t> </a:t>
                </a:r>
                <a:endParaRPr lang="ru-RU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 smtClean="0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7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700" dirty="0" smtClean="0"/>
                  <a:t>Изображение </a:t>
                </a:r>
                <a:r>
                  <a:rPr lang="ru-RU" sz="1700" dirty="0"/>
                  <a:t>средних абсолютных </a:t>
                </a:r>
                <a:r>
                  <a:rPr lang="ru-RU" sz="1700" dirty="0" smtClean="0"/>
                  <a:t>отклонений:</a:t>
                </a:r>
                <a:endParaRPr lang="en-US" sz="17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7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7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7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7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7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7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в</m:t>
                              </m:r>
                              <m:r>
                                <m:rPr>
                                  <m:nor/>
                                </m:rPr>
                                <a:rPr lang="ru-RU" sz="17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/>
                                <m:t>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700" dirty="0"/>
                  <a:t>Бинарное изображение:</a:t>
                </a:r>
                <a:endParaRPr lang="en-US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𝑥</m:t>
                          </m:r>
                          <m:r>
                            <a:rPr lang="ru-RU" sz="1700" i="1">
                              <a:latin typeface="Cambria Math"/>
                            </a:rPr>
                            <m:t>,</m:t>
                          </m:r>
                          <m:r>
                            <a:rPr lang="ru-RU" sz="17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7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7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700" smtClean="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7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  <a:blipFill rotWithShape="1">
                <a:blip r:embed="rId2"/>
                <a:stretch>
                  <a:fillRect l="-478" t="-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442756"/>
            <a:ext cx="8581427" cy="2082588"/>
            <a:chOff x="251520" y="4715399"/>
            <a:chExt cx="8581427" cy="208258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82588"/>
              <a:chOff x="539552" y="4715399"/>
              <a:chExt cx="2100940" cy="2082588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82588"/>
              <a:chOff x="3319787" y="4715399"/>
              <a:chExt cx="2100707" cy="2082588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82588"/>
              <a:chOff x="6128099" y="4715399"/>
              <a:chExt cx="2100707" cy="2082588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81943"/>
              <a:chOff x="6732240" y="4716044"/>
              <a:chExt cx="2100707" cy="2081943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6817093" y="764704"/>
            <a:ext cx="2129293" cy="1800200"/>
            <a:chOff x="1534363" y="1143000"/>
            <a:chExt cx="2893621" cy="279005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34363" y="1143000"/>
              <a:ext cx="2883258" cy="27877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0" name="Picture 6" descr="C:\Users\Vlad\Desktop\ВУЗ\4 курс\8 семестр\Диплом\cv2\ВКР\tracker\Новая папка\current_frame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32" b="39026"/>
            <a:stretch/>
          </p:blipFill>
          <p:spPr bwMode="auto">
            <a:xfrm>
              <a:off x="1534363" y="1145323"/>
              <a:ext cx="2893621" cy="2787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6817093" y="2636912"/>
            <a:ext cx="2129293" cy="1798701"/>
            <a:chOff x="5039091" y="1124744"/>
            <a:chExt cx="2917285" cy="280598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5062755" y="1140031"/>
              <a:ext cx="2893621" cy="27877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151" name="Picture 7" descr="C:\Users\Vlad\Desktop\ВУЗ\4 курс\8 семестр\Диплом\cv2\ВКР\tracker\Новая папка\current_frame2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44" b="38627"/>
            <a:stretch/>
          </p:blipFill>
          <p:spPr bwMode="auto">
            <a:xfrm>
              <a:off x="5039091" y="1124744"/>
              <a:ext cx="2917285" cy="28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Объект 2"/>
          <p:cNvSpPr txBox="1">
            <a:spLocks/>
          </p:cNvSpPr>
          <p:nvPr/>
        </p:nvSpPr>
        <p:spPr bwMode="auto">
          <a:xfrm>
            <a:off x="3491880" y="2564904"/>
            <a:ext cx="24591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4581128"/>
            <a:ext cx="4320480" cy="1982260"/>
            <a:chOff x="-2069428" y="4611745"/>
            <a:chExt cx="4320480" cy="1982260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" y="4625815"/>
              <a:ext cx="2100939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9428" y="4611745"/>
              <a:ext cx="2119698" cy="1589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572000" y="4581128"/>
            <a:ext cx="4374387" cy="1968191"/>
            <a:chOff x="2780521" y="4625816"/>
            <a:chExt cx="4374387" cy="1968191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2780521" y="4625817"/>
              <a:ext cx="2144590" cy="15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6"/>
              <a:ext cx="2129293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Объект 2"/>
          <p:cNvSpPr txBox="1">
            <a:spLocks/>
          </p:cNvSpPr>
          <p:nvPr/>
        </p:nvSpPr>
        <p:spPr bwMode="auto">
          <a:xfrm>
            <a:off x="1043608" y="4149080"/>
            <a:ext cx="4824536" cy="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2000" dirty="0" smtClean="0"/>
              <a:t>Результат компенсации движений камеры</a:t>
            </a:r>
          </a:p>
        </p:txBody>
      </p:sp>
      <p:sp>
        <p:nvSpPr>
          <p:cNvPr id="37" name="Объект 2"/>
          <p:cNvSpPr txBox="1">
            <a:spLocks/>
          </p:cNvSpPr>
          <p:nvPr/>
        </p:nvSpPr>
        <p:spPr bwMode="auto">
          <a:xfrm>
            <a:off x="107504" y="836712"/>
            <a:ext cx="6048672" cy="16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осуществлялась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11" name="Развернутая стрелка 10"/>
          <p:cNvSpPr/>
          <p:nvPr/>
        </p:nvSpPr>
        <p:spPr>
          <a:xfrm rot="5400000" flipV="1">
            <a:off x="5598114" y="2726922"/>
            <a:ext cx="1548172" cy="720080"/>
          </a:xfrm>
          <a:prstGeom prst="uturnArrow">
            <a:avLst>
              <a:gd name="adj1" fmla="val 30076"/>
              <a:gd name="adj2" fmla="val 25000"/>
              <a:gd name="adj3" fmla="val 30416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</a:t>
            </a:r>
            <a:r>
              <a:rPr lang="ru-RU" sz="2800" dirty="0" smtClean="0"/>
              <a:t>части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928992" cy="7200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𝐵𝐼𝑁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r>
                        <a:rPr lang="en-US" sz="1800" i="1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ru-RU" sz="1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 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0,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в противном случае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928992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1331919" y="1884721"/>
            <a:ext cx="6480162" cy="4496607"/>
            <a:chOff x="1188182" y="1884721"/>
            <a:chExt cx="6480162" cy="4496607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88182" y="1884721"/>
              <a:ext cx="2447714" cy="2120343"/>
              <a:chOff x="612118" y="4572028"/>
              <a:chExt cx="2447714" cy="2120343"/>
            </a:xfrm>
          </p:grpSpPr>
          <p:pic>
            <p:nvPicPr>
              <p:cNvPr id="13" name="Рисунок 12" descr="C:\Users\Vlad\Desktop\ВУЗ\4 курс\8 семестр\Диплом\cv2\ВКР\detector\current_deviation_image.jpg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41" t="22321" r="39015" b="38839"/>
              <a:stretch/>
            </p:blipFill>
            <p:spPr bwMode="auto">
              <a:xfrm>
                <a:off x="612118" y="4572028"/>
                <a:ext cx="2447714" cy="1792596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338552" y="6338428"/>
                    <a:ext cx="1073766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b="0" i="1" smtClean="0"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552" y="6338428"/>
                    <a:ext cx="1073766" cy="3539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206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Группа 38"/>
            <p:cNvGrpSpPr/>
            <p:nvPr/>
          </p:nvGrpSpPr>
          <p:grpSpPr>
            <a:xfrm>
              <a:off x="5225953" y="1907540"/>
              <a:ext cx="2442391" cy="2169532"/>
              <a:chOff x="4271260" y="4571383"/>
              <a:chExt cx="2442391" cy="2169532"/>
            </a:xfrm>
          </p:grpSpPr>
          <p:pic>
            <p:nvPicPr>
              <p:cNvPr id="8" name="Рисунок 7" descr="C:\Users\Vlad\Desktop\ВУЗ\4 курс\8 семестр\Диплом\cv2\ВКР\detector\moving_target2.jpg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2320" r="39770" b="38840"/>
              <a:stretch/>
            </p:blipFill>
            <p:spPr bwMode="auto">
              <a:xfrm>
                <a:off x="4271260" y="4571383"/>
                <a:ext cx="2442391" cy="1806798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063348" y="6371583"/>
                    <a:ext cx="9361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348" y="6371583"/>
                    <a:ext cx="9361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Группа 39"/>
            <p:cNvGrpSpPr/>
            <p:nvPr/>
          </p:nvGrpSpPr>
          <p:grpSpPr>
            <a:xfrm>
              <a:off x="5220630" y="4233667"/>
              <a:ext cx="2447714" cy="2125506"/>
              <a:chOff x="6934140" y="4572617"/>
              <a:chExt cx="2736304" cy="237575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6934140" y="4572617"/>
                <a:ext cx="2736304" cy="2003647"/>
                <a:chOff x="2413017" y="2771290"/>
                <a:chExt cx="1543470" cy="1130200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 rot="1023694">
                  <a:off x="2725644" y="3384318"/>
                  <a:ext cx="216024" cy="720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pic>
              <p:nvPicPr>
                <p:cNvPr id="10" name="Рисунок 9" descr="C:\Users\Vlad\Desktop\ВУЗ\4 курс\8 семестр\Диплом\cv2\ВКР\detector\moving_target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90" t="22321" r="39039" b="38839"/>
                <a:stretch/>
              </p:blipFill>
              <p:spPr bwMode="auto">
                <a:xfrm>
                  <a:off x="2413017" y="2771290"/>
                  <a:ext cx="1543470" cy="1130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929985" y="6570703"/>
                    <a:ext cx="936104" cy="377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𝐵𝐼𝑁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9985" y="6570703"/>
                    <a:ext cx="936104" cy="37766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818" r="-18978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Группа 46"/>
            <p:cNvGrpSpPr/>
            <p:nvPr/>
          </p:nvGrpSpPr>
          <p:grpSpPr>
            <a:xfrm>
              <a:off x="1188182" y="4214410"/>
              <a:ext cx="2447714" cy="2166918"/>
              <a:chOff x="2411760" y="4572027"/>
              <a:chExt cx="2447714" cy="2166918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2411760" y="4572027"/>
                <a:ext cx="2447714" cy="2166918"/>
                <a:chOff x="2411760" y="4572027"/>
                <a:chExt cx="2447714" cy="2166918"/>
              </a:xfrm>
            </p:grpSpPr>
            <p:grpSp>
              <p:nvGrpSpPr>
                <p:cNvPr id="17" name="Группа 16"/>
                <p:cNvGrpSpPr/>
                <p:nvPr/>
              </p:nvGrpSpPr>
              <p:grpSpPr>
                <a:xfrm>
                  <a:off x="2411760" y="4572027"/>
                  <a:ext cx="2447714" cy="1792499"/>
                  <a:chOff x="3521530" y="2584893"/>
                  <a:chExt cx="2447714" cy="1792499"/>
                </a:xfrm>
              </p:grpSpPr>
              <p:grpSp>
                <p:nvGrpSpPr>
                  <p:cNvPr id="15" name="Группа 14"/>
                  <p:cNvGrpSpPr/>
                  <p:nvPr/>
                </p:nvGrpSpPr>
                <p:grpSpPr>
                  <a:xfrm>
                    <a:off x="3521530" y="2585481"/>
                    <a:ext cx="2447713" cy="1791911"/>
                    <a:chOff x="3260812" y="3842073"/>
                    <a:chExt cx="4818416" cy="3318031"/>
                  </a:xfrm>
                </p:grpSpPr>
                <p:pic>
                  <p:nvPicPr>
                    <p:cNvPr id="512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009" t="17567" r="9316" b="11073"/>
                    <a:stretch/>
                  </p:blipFill>
                  <p:spPr bwMode="auto">
                    <a:xfrm>
                      <a:off x="3332817" y="3842073"/>
                      <a:ext cx="4746411" cy="33180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260812" y="3842075"/>
                      <a:ext cx="144016" cy="1099094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3558108" y="2584893"/>
                    <a:ext cx="2411136" cy="178803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411760" y="6385002"/>
                      <a:ext cx="244771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ru-RU" sz="1700" dirty="0" smtClean="0"/>
                        <a:t>Гистограмма</a:t>
                      </a:r>
                      <a:r>
                        <a:rPr lang="en-US" sz="1700" dirty="0" smtClean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>
                              <a:latin typeface="Cambria Math"/>
                            </a:rPr>
                            <m:t>|</m:t>
                          </m:r>
                        </m:oMath>
                      </a14:m>
                      <a:endParaRPr lang="ru-RU" sz="17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1760" y="6385002"/>
                      <a:ext cx="2447714" cy="35394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5172" b="-224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Скругленная соединительная линия 44"/>
              <p:cNvCxnSpPr/>
              <p:nvPr/>
            </p:nvCxnSpPr>
            <p:spPr>
              <a:xfrm rot="5400000">
                <a:off x="2846962" y="5408511"/>
                <a:ext cx="971038" cy="546414"/>
              </a:xfrm>
              <a:prstGeom prst="curvedConnector3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347306" y="4861801"/>
                    <a:ext cx="576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1" i="1" smtClean="0">
                              <a:latin typeface="Cambria Math"/>
                            </a:rPr>
                            <m:t>𝝎</m:t>
                          </m:r>
                        </m:oMath>
                      </m:oMathPara>
                    </a14:m>
                    <a:endParaRPr lang="ru-RU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306" y="4861801"/>
                    <a:ext cx="57606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Классификатор на основе случайного леса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2682954" y="857159"/>
            <a:ext cx="3744416" cy="2202790"/>
            <a:chOff x="2627784" y="866170"/>
            <a:chExt cx="3744416" cy="2202790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2627784" y="866170"/>
              <a:ext cx="3744416" cy="2202790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01" name="Группа 100"/>
            <p:cNvGrpSpPr/>
            <p:nvPr/>
          </p:nvGrpSpPr>
          <p:grpSpPr>
            <a:xfrm>
              <a:off x="2747913" y="1422429"/>
              <a:ext cx="1147156" cy="1011382"/>
              <a:chOff x="1037623" y="1835532"/>
              <a:chExt cx="1318097" cy="1161420"/>
            </a:xfrm>
          </p:grpSpPr>
          <p:cxnSp>
            <p:nvCxnSpPr>
              <p:cNvPr id="20" name="Прямая со стрелкой 19"/>
              <p:cNvCxnSpPr>
                <a:stCxn id="10" idx="3"/>
                <a:endCxn id="29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Группа 57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33" name="Овал 32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57" name="Группа 56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35" name="Овал 34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56" name="Группа 55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" name="Овал 9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29" name="Овал 28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1" name="Овал 3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2" name="Овал 3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2" name="Прямая со стрелкой 11"/>
                    <p:cNvCxnSpPr>
                      <a:stCxn id="10" idx="5"/>
                      <a:endCxn id="35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Прямая со стрелкой 38"/>
                    <p:cNvCxnSpPr>
                      <a:stCxn id="35" idx="5"/>
                      <a:endCxn id="34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>
                      <a:stCxn id="35" idx="3"/>
                      <a:endCxn id="3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Прямая со стрелкой 42"/>
                    <p:cNvCxnSpPr>
                      <a:stCxn id="29" idx="3"/>
                      <a:endCxn id="33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Прямая со стрелкой 44"/>
                    <p:cNvCxnSpPr>
                      <a:stCxn id="29" idx="5"/>
                      <a:endCxn id="3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Прямая со стрелкой 46"/>
                    <p:cNvCxnSpPr>
                      <a:stCxn id="33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Прямая со стрелкой 48"/>
                    <p:cNvCxnSpPr>
                      <a:stCxn id="33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Прямая со стрелкой 50"/>
                    <p:cNvCxnSpPr>
                      <a:stCxn id="3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Прямая со стрелкой 52"/>
                    <p:cNvCxnSpPr>
                      <a:stCxn id="3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TextBox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02" name="Группа 101"/>
            <p:cNvGrpSpPr/>
            <p:nvPr/>
          </p:nvGrpSpPr>
          <p:grpSpPr>
            <a:xfrm>
              <a:off x="4072916" y="977458"/>
              <a:ext cx="1147156" cy="1011382"/>
              <a:chOff x="1037623" y="1835532"/>
              <a:chExt cx="1318097" cy="1161420"/>
            </a:xfrm>
          </p:grpSpPr>
          <p:cxnSp>
            <p:nvCxnSpPr>
              <p:cNvPr id="103" name="Прямая со стрелкой 102"/>
              <p:cNvCxnSpPr>
                <a:stCxn id="109" idx="3"/>
                <a:endCxn id="110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" name="Группа 103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05" name="Овал 104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06" name="Группа 105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07" name="Овал 106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08" name="Группа 107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09" name="Овал 108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0" name="Овал 109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1" name="Овал 110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2" name="Овал 111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3" name="Овал 112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14" name="Прямая со стрелкой 113"/>
                    <p:cNvCxnSpPr>
                      <a:stCxn id="109" idx="5"/>
                      <a:endCxn id="107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Прямая со стрелкой 114"/>
                    <p:cNvCxnSpPr>
                      <a:stCxn id="107" idx="5"/>
                      <a:endCxn id="113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Прямая со стрелкой 115"/>
                    <p:cNvCxnSpPr>
                      <a:stCxn id="107" idx="3"/>
                      <a:endCxn id="112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Прямая со стрелкой 116"/>
                    <p:cNvCxnSpPr>
                      <a:stCxn id="110" idx="3"/>
                      <a:endCxn id="105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Прямая со стрелкой 117"/>
                    <p:cNvCxnSpPr>
                      <a:stCxn id="110" idx="5"/>
                      <a:endCxn id="111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Прямая со стрелкой 118"/>
                    <p:cNvCxnSpPr>
                      <a:stCxn id="105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Прямая со стрелкой 119"/>
                    <p:cNvCxnSpPr>
                      <a:stCxn id="105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Прямая со стрелкой 120"/>
                    <p:cNvCxnSpPr>
                      <a:stCxn id="112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Прямая со стрелкой 121"/>
                    <p:cNvCxnSpPr>
                      <a:stCxn id="112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TextBox 122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3" name="TextBox 1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4" name="TextBox 123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24" name="TextBox 1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25" name="Группа 124"/>
            <p:cNvGrpSpPr/>
            <p:nvPr/>
          </p:nvGrpSpPr>
          <p:grpSpPr>
            <a:xfrm>
              <a:off x="3923928" y="2057578"/>
              <a:ext cx="1147156" cy="1011382"/>
              <a:chOff x="1037623" y="1835532"/>
              <a:chExt cx="1318097" cy="1161420"/>
            </a:xfrm>
          </p:grpSpPr>
          <p:cxnSp>
            <p:nvCxnSpPr>
              <p:cNvPr id="126" name="Прямая со стрелкой 125"/>
              <p:cNvCxnSpPr>
                <a:stCxn id="132" idx="3"/>
                <a:endCxn id="133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7" name="Группа 126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28" name="Овал 127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29" name="Группа 128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30" name="Овал 129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31" name="Группа 130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32" name="Овал 131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3" name="Овал 132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4" name="Овал 133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5" name="Овал 134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36" name="Овал 135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37" name="Прямая со стрелкой 136"/>
                    <p:cNvCxnSpPr>
                      <a:stCxn id="132" idx="5"/>
                      <a:endCxn id="130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Прямая со стрелкой 137"/>
                    <p:cNvCxnSpPr>
                      <a:stCxn id="130" idx="5"/>
                      <a:endCxn id="136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Прямая со стрелкой 138"/>
                    <p:cNvCxnSpPr>
                      <a:stCxn id="130" idx="3"/>
                      <a:endCxn id="135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Прямая со стрелкой 139"/>
                    <p:cNvCxnSpPr>
                      <a:stCxn id="133" idx="3"/>
                      <a:endCxn id="128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Прямая со стрелкой 140"/>
                    <p:cNvCxnSpPr>
                      <a:stCxn id="133" idx="5"/>
                      <a:endCxn id="134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Прямая со стрелкой 141"/>
                    <p:cNvCxnSpPr>
                      <a:stCxn id="128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Прямая со стрелкой 142"/>
                    <p:cNvCxnSpPr>
                      <a:stCxn id="128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Прямая со стрелкой 143"/>
                    <p:cNvCxnSpPr>
                      <a:stCxn id="135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Прямая со стрелкой 144"/>
                    <p:cNvCxnSpPr>
                      <a:stCxn id="135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8" name="Группа 147"/>
            <p:cNvGrpSpPr/>
            <p:nvPr/>
          </p:nvGrpSpPr>
          <p:grpSpPr>
            <a:xfrm>
              <a:off x="5153036" y="1504857"/>
              <a:ext cx="1147156" cy="1011382"/>
              <a:chOff x="1037623" y="1835532"/>
              <a:chExt cx="1318097" cy="1161420"/>
            </a:xfrm>
          </p:grpSpPr>
          <p:cxnSp>
            <p:nvCxnSpPr>
              <p:cNvPr id="149" name="Прямая со стрелкой 148"/>
              <p:cNvCxnSpPr>
                <a:stCxn id="155" idx="3"/>
                <a:endCxn id="156" idx="7"/>
              </p:cNvCxnSpPr>
              <p:nvPr/>
            </p:nvCxnSpPr>
            <p:spPr>
              <a:xfrm flipH="1">
                <a:off x="1473581" y="1927726"/>
                <a:ext cx="221140" cy="190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0" name="Группа 149"/>
              <p:cNvGrpSpPr/>
              <p:nvPr/>
            </p:nvGrpSpPr>
            <p:grpSpPr>
              <a:xfrm>
                <a:off x="1037623" y="1835532"/>
                <a:ext cx="1318097" cy="1161420"/>
                <a:chOff x="1115616" y="1547500"/>
                <a:chExt cx="1476164" cy="1161420"/>
              </a:xfrm>
            </p:grpSpPr>
            <p:sp>
              <p:nvSpPr>
                <p:cNvPr id="151" name="Овал 150"/>
                <p:cNvSpPr/>
                <p:nvPr/>
              </p:nvSpPr>
              <p:spPr>
                <a:xfrm>
                  <a:off x="1259632" y="2168860"/>
                  <a:ext cx="108012" cy="1080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pSp>
              <p:nvGrpSpPr>
                <p:cNvPr id="152" name="Группа 151"/>
                <p:cNvGrpSpPr/>
                <p:nvPr/>
              </p:nvGrpSpPr>
              <p:grpSpPr>
                <a:xfrm>
                  <a:off x="1115616" y="1547500"/>
                  <a:ext cx="1476164" cy="1161420"/>
                  <a:chOff x="1115616" y="1556792"/>
                  <a:chExt cx="1476164" cy="1161420"/>
                </a:xfrm>
              </p:grpSpPr>
              <p:sp>
                <p:nvSpPr>
                  <p:cNvPr id="153" name="Овал 152"/>
                  <p:cNvSpPr/>
                  <p:nvPr/>
                </p:nvSpPr>
                <p:spPr>
                  <a:xfrm>
                    <a:off x="2231740" y="1808820"/>
                    <a:ext cx="108012" cy="10801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grpSp>
                <p:nvGrpSpPr>
                  <p:cNvPr id="154" name="Группа 153"/>
                  <p:cNvGrpSpPr/>
                  <p:nvPr/>
                </p:nvGrpSpPr>
                <p:grpSpPr>
                  <a:xfrm>
                    <a:off x="1115616" y="1556792"/>
                    <a:ext cx="1476164" cy="1161420"/>
                    <a:chOff x="1115616" y="1556792"/>
                    <a:chExt cx="1476164" cy="1161420"/>
                  </a:xfrm>
                </p:grpSpPr>
                <p:sp>
                  <p:nvSpPr>
                    <p:cNvPr id="155" name="Овал 154"/>
                    <p:cNvSpPr/>
                    <p:nvPr/>
                  </p:nvSpPr>
                  <p:spPr>
                    <a:xfrm>
                      <a:off x="1835696" y="1556792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6" name="Овал 155"/>
                    <p:cNvSpPr/>
                    <p:nvPr/>
                  </p:nvSpPr>
                  <p:spPr>
                    <a:xfrm>
                      <a:off x="1511660" y="1823377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7" name="Овал 156"/>
                    <p:cNvSpPr/>
                    <p:nvPr/>
                  </p:nvSpPr>
                  <p:spPr>
                    <a:xfrm>
                      <a:off x="1706245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8" name="Овал 157"/>
                    <p:cNvSpPr/>
                    <p:nvPr/>
                  </p:nvSpPr>
                  <p:spPr>
                    <a:xfrm>
                      <a:off x="2051720" y="216886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59" name="Овал 158"/>
                    <p:cNvSpPr/>
                    <p:nvPr/>
                  </p:nvSpPr>
                  <p:spPr>
                    <a:xfrm>
                      <a:off x="2483768" y="2171950"/>
                      <a:ext cx="108012" cy="1080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cxnSp>
                  <p:nvCxnSpPr>
                    <p:cNvPr id="160" name="Прямая со стрелкой 159"/>
                    <p:cNvCxnSpPr>
                      <a:stCxn id="155" idx="5"/>
                      <a:endCxn id="153" idx="1"/>
                    </p:cNvCxnSpPr>
                    <p:nvPr/>
                  </p:nvCxnSpPr>
                  <p:spPr>
                    <a:xfrm>
                      <a:off x="1927890" y="1648986"/>
                      <a:ext cx="319668" cy="17565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Прямая со стрелкой 160"/>
                    <p:cNvCxnSpPr>
                      <a:stCxn id="153" idx="5"/>
                      <a:endCxn id="159" idx="0"/>
                    </p:cNvCxnSpPr>
                    <p:nvPr/>
                  </p:nvCxnSpPr>
                  <p:spPr>
                    <a:xfrm>
                      <a:off x="2323934" y="1901014"/>
                      <a:ext cx="213840" cy="27093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Прямая со стрелкой 161"/>
                    <p:cNvCxnSpPr>
                      <a:stCxn id="153" idx="3"/>
                      <a:endCxn id="158" idx="0"/>
                    </p:cNvCxnSpPr>
                    <p:nvPr/>
                  </p:nvCxnSpPr>
                  <p:spPr>
                    <a:xfrm flipH="1">
                      <a:off x="2105726" y="1901014"/>
                      <a:ext cx="141832" cy="26784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Прямая со стрелкой 162"/>
                    <p:cNvCxnSpPr>
                      <a:stCxn id="156" idx="3"/>
                      <a:endCxn id="151" idx="0"/>
                    </p:cNvCxnSpPr>
                    <p:nvPr/>
                  </p:nvCxnSpPr>
                  <p:spPr>
                    <a:xfrm flipH="1">
                      <a:off x="1313638" y="1915571"/>
                      <a:ext cx="213840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Прямая со стрелкой 163"/>
                    <p:cNvCxnSpPr>
                      <a:stCxn id="156" idx="5"/>
                      <a:endCxn id="157" idx="0"/>
                    </p:cNvCxnSpPr>
                    <p:nvPr/>
                  </p:nvCxnSpPr>
                  <p:spPr>
                    <a:xfrm>
                      <a:off x="1603854" y="1915571"/>
                      <a:ext cx="156397" cy="25328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Прямая со стрелкой 164"/>
                    <p:cNvCxnSpPr>
                      <a:stCxn id="151" idx="3"/>
                    </p:cNvCxnSpPr>
                    <p:nvPr/>
                  </p:nvCxnSpPr>
                  <p:spPr>
                    <a:xfrm flipH="1">
                      <a:off x="111561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Прямая со стрелкой 165"/>
                    <p:cNvCxnSpPr>
                      <a:stCxn id="151" idx="5"/>
                    </p:cNvCxnSpPr>
                    <p:nvPr/>
                  </p:nvCxnSpPr>
                  <p:spPr>
                    <a:xfrm>
                      <a:off x="1351826" y="2261054"/>
                      <a:ext cx="159834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Прямая со стрелкой 166"/>
                    <p:cNvCxnSpPr>
                      <a:stCxn id="158" idx="3"/>
                    </p:cNvCxnSpPr>
                    <p:nvPr/>
                  </p:nvCxnSpPr>
                  <p:spPr>
                    <a:xfrm flipH="1">
                      <a:off x="1943708" y="2261054"/>
                      <a:ext cx="123830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Прямая со стрелкой 167"/>
                    <p:cNvCxnSpPr>
                      <a:stCxn id="158" idx="5"/>
                    </p:cNvCxnSpPr>
                    <p:nvPr/>
                  </p:nvCxnSpPr>
                  <p:spPr>
                    <a:xfrm>
                      <a:off x="2143914" y="2261054"/>
                      <a:ext cx="141832" cy="30385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TextBox 168"/>
                        <p:cNvSpPr txBox="1"/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TextBox 16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2319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r="-3529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TextBox 169"/>
                        <p:cNvSpPr txBox="1"/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 xmlns="">
                    <p:sp>
                      <p:nvSpPr>
                        <p:cNvPr id="170" name="TextBox 16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25706" y="2348880"/>
                          <a:ext cx="270030" cy="369332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 r="-3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Объект 2"/>
              <p:cNvSpPr txBox="1">
                <a:spLocks/>
              </p:cNvSpPr>
              <p:nvPr/>
            </p:nvSpPr>
            <p:spPr bwMode="auto">
              <a:xfrm>
                <a:off x="30843" y="836712"/>
                <a:ext cx="2308909" cy="665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700" dirty="0" smtClean="0"/>
                  <a:t>Обучающая выборка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/>
                        </a:rPr>
                        <m:t>𝐷</m:t>
                      </m:r>
                      <m:r>
                        <a:rPr lang="ru-RU" sz="17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sz="1700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b="1" i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700" i="1">
                              <a:latin typeface="Cambria Math"/>
                            </a:rPr>
                            <m:t>𝑖</m:t>
                          </m:r>
                          <m:r>
                            <a:rPr lang="ru-RU" sz="17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1700" i="1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1700" dirty="0" smtClean="0"/>
              </a:p>
            </p:txBody>
          </p:sp>
        </mc:Choice>
        <mc:Fallback>
          <p:sp>
            <p:nvSpPr>
              <p:cNvPr id="17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3" y="836712"/>
                <a:ext cx="2308909" cy="665134"/>
              </a:xfrm>
              <a:prstGeom prst="rect">
                <a:avLst/>
              </a:prstGeom>
              <a:blipFill rotWithShape="1">
                <a:blip r:embed="rId9"/>
                <a:stretch>
                  <a:fillRect t="-2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Объект 2"/>
              <p:cNvSpPr txBox="1">
                <a:spLocks/>
              </p:cNvSpPr>
              <p:nvPr/>
            </p:nvSpPr>
            <p:spPr bwMode="auto">
              <a:xfrm>
                <a:off x="113489" y="2276872"/>
                <a:ext cx="2154255" cy="558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700" dirty="0" smtClean="0"/>
                  <a:t>Новый пример</a:t>
                </a:r>
                <a:endParaRPr lang="ru-RU" sz="17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700">
                          <a:latin typeface="Cambria Math"/>
                        </a:rPr>
                        <m:t>∉</m:t>
                      </m:r>
                      <m:r>
                        <a:rPr lang="en-US" sz="17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ru-RU" sz="1700" dirty="0" smtClean="0"/>
              </a:p>
            </p:txBody>
          </p:sp>
        </mc:Choice>
        <mc:Fallback>
          <p:sp>
            <p:nvSpPr>
              <p:cNvPr id="17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89" y="2276872"/>
                <a:ext cx="2154255" cy="558062"/>
              </a:xfrm>
              <a:prstGeom prst="rect">
                <a:avLst/>
              </a:prstGeom>
              <a:blipFill rotWithShape="1">
                <a:blip r:embed="rId10"/>
                <a:stretch>
                  <a:fillRect t="-3297" b="-9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Стрелка вправо 174"/>
          <p:cNvSpPr/>
          <p:nvPr/>
        </p:nvSpPr>
        <p:spPr>
          <a:xfrm>
            <a:off x="2195736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Стрелка вправо 178"/>
          <p:cNvSpPr/>
          <p:nvPr/>
        </p:nvSpPr>
        <p:spPr>
          <a:xfrm>
            <a:off x="2195736" y="2554010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Стрелка вправо 179"/>
          <p:cNvSpPr/>
          <p:nvPr/>
        </p:nvSpPr>
        <p:spPr>
          <a:xfrm>
            <a:off x="6516216" y="1113850"/>
            <a:ext cx="360040" cy="22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Стрелка вправо 180"/>
          <p:cNvSpPr/>
          <p:nvPr/>
        </p:nvSpPr>
        <p:spPr>
          <a:xfrm>
            <a:off x="6516216" y="2492896"/>
            <a:ext cx="360040" cy="2269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бъект 2"/>
          <p:cNvSpPr txBox="1">
            <a:spLocks/>
          </p:cNvSpPr>
          <p:nvPr/>
        </p:nvSpPr>
        <p:spPr bwMode="auto">
          <a:xfrm>
            <a:off x="6666217" y="926722"/>
            <a:ext cx="2154255" cy="55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ru-RU" sz="1700" dirty="0" smtClean="0"/>
              <a:t>Обученный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Объект 2"/>
              <p:cNvSpPr txBox="1">
                <a:spLocks/>
              </p:cNvSpPr>
              <p:nvPr/>
            </p:nvSpPr>
            <p:spPr bwMode="auto">
              <a:xfrm>
                <a:off x="6807980" y="2284100"/>
                <a:ext cx="2372532" cy="640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ru-RU" sz="1700" dirty="0" smtClean="0"/>
                  <a:t>Классифицированный пример</a:t>
                </a:r>
                <a:r>
                  <a:rPr lang="en-US" sz="17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7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700" b="1" i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7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u-RU" sz="1700" dirty="0" smtClean="0"/>
              </a:p>
            </p:txBody>
          </p:sp>
        </mc:Choice>
        <mc:Fallback>
          <p:sp>
            <p:nvSpPr>
              <p:cNvPr id="18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980" y="2284100"/>
                <a:ext cx="2372532" cy="640844"/>
              </a:xfrm>
              <a:prstGeom prst="rect">
                <a:avLst/>
              </a:prstGeom>
              <a:blipFill rotWithShape="1">
                <a:blip r:embed="rId11"/>
                <a:stretch>
                  <a:fillRect t="-2857" r="-1028" b="-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323528" y="3374994"/>
            <a:ext cx="8568952" cy="1926214"/>
            <a:chOff x="656333" y="3230978"/>
            <a:chExt cx="8568952" cy="19262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Объект 2"/>
                <p:cNvSpPr txBox="1">
                  <a:spLocks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6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: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  <m:r>
                          <a:rPr lang="ru-RU" sz="1800" i="1"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>
                    <a:spcAft>
                      <a:spcPts val="600"/>
                    </a:spcAft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ru-RU" sz="1800" dirty="0"/>
                    <a:t> выбирается так, чтобы </a:t>
                  </a:r>
                  <a:r>
                    <a:rPr lang="ru-RU" sz="1800" dirty="0" smtClean="0"/>
                    <a:t>обеспечить в каждой подвыборке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sz="1800" dirty="0" smtClean="0"/>
                    <a:t> </a:t>
                  </a:r>
                  <a:r>
                    <a:rPr lang="ru-RU" sz="1800" dirty="0" smtClean="0"/>
                    <a:t>максимальное число прецедентов одного класса. 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</p:txBody>
            </p:sp>
          </mc:Choice>
          <mc:Fallback>
            <p:sp>
              <p:nvSpPr>
                <p:cNvPr id="213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2877" y="3553621"/>
                  <a:ext cx="3672408" cy="15832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327" b="-88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Группа 242"/>
            <p:cNvGrpSpPr/>
            <p:nvPr/>
          </p:nvGrpSpPr>
          <p:grpSpPr>
            <a:xfrm>
              <a:off x="3501059" y="3341581"/>
              <a:ext cx="1863029" cy="1815611"/>
              <a:chOff x="3275856" y="3989653"/>
              <a:chExt cx="1863029" cy="1815611"/>
            </a:xfrm>
          </p:grpSpPr>
          <p:sp>
            <p:nvSpPr>
              <p:cNvPr id="188" name="Овал 187"/>
              <p:cNvSpPr/>
              <p:nvPr/>
            </p:nvSpPr>
            <p:spPr>
              <a:xfrm>
                <a:off x="3565836" y="3989653"/>
                <a:ext cx="412966" cy="412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Овал 190"/>
                  <p:cNvSpPr/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91" name="Овал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405" y="4737062"/>
                    <a:ext cx="447458" cy="447458"/>
                  </a:xfrm>
                  <a:prstGeom prst="ellipse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428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106" y="4331516"/>
                    <a:ext cx="209846" cy="32162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35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Прямая соединительная линия 216"/>
              <p:cNvCxnSpPr>
                <a:stCxn id="188" idx="5"/>
              </p:cNvCxnSpPr>
              <p:nvPr/>
            </p:nvCxnSpPr>
            <p:spPr>
              <a:xfrm>
                <a:off x="3918325" y="4342142"/>
                <a:ext cx="88456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>
                <a:stCxn id="188" idx="3"/>
              </p:cNvCxnSpPr>
              <p:nvPr/>
            </p:nvCxnSpPr>
            <p:spPr>
              <a:xfrm flipH="1">
                <a:off x="3494191" y="4342142"/>
                <a:ext cx="132122" cy="1158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Овал 219"/>
                  <p:cNvSpPr/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0" name="Овал 2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5373216"/>
                    <a:ext cx="432048" cy="432048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Овал 220"/>
                  <p:cNvSpPr/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21" name="Овал 2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6016" y="5382395"/>
                    <a:ext cx="422869" cy="422869"/>
                  </a:xfrm>
                  <a:prstGeom prst="ellipse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Прямая со стрелкой 222"/>
              <p:cNvCxnSpPr>
                <a:stCxn id="191" idx="5"/>
                <a:endCxn id="221" idx="1"/>
              </p:cNvCxnSpPr>
              <p:nvPr/>
            </p:nvCxnSpPr>
            <p:spPr>
              <a:xfrm>
                <a:off x="4654334" y="5118991"/>
                <a:ext cx="123610" cy="3253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191" idx="3"/>
                <a:endCxn id="220" idx="7"/>
              </p:cNvCxnSpPr>
              <p:nvPr/>
            </p:nvCxnSpPr>
            <p:spPr>
              <a:xfrm flipH="1">
                <a:off x="4292704" y="5118991"/>
                <a:ext cx="45230" cy="3174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 стрелкой 238"/>
              <p:cNvCxnSpPr>
                <a:endCxn id="191" idx="1"/>
              </p:cNvCxnSpPr>
              <p:nvPr/>
            </p:nvCxnSpPr>
            <p:spPr>
              <a:xfrm>
                <a:off x="4190344" y="4653136"/>
                <a:ext cx="147590" cy="1494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Объект 2"/>
                <p:cNvSpPr txBox="1">
                  <a:spLocks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⊂</m:t>
                        </m:r>
                        <m:r>
                          <a:rPr lang="ru-RU" sz="1800" i="1"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sz="1800" dirty="0"/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1800" i="1" dirty="0" smtClean="0">
                    <a:latin typeface="Cambria Math"/>
                  </a:endParaRPr>
                </a:p>
                <a:p>
                  <a:pPr marL="0" indent="0" algn="just">
                    <a:spcAft>
                      <a:spcPts val="4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1800" i="1">
                            <a:latin typeface="Cambria Math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b="1" i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800" i="1">
                                <a:latin typeface="Cambria Math"/>
                              </a:rPr>
                              <m:t>∈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</p:txBody>
            </p:sp>
          </mc:Choice>
          <mc:Fallback xmlns="">
            <p:sp>
              <p:nvSpPr>
                <p:cNvPr id="241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349" y="4077974"/>
                  <a:ext cx="3329358" cy="10589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1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Группа 248"/>
            <p:cNvGrpSpPr/>
            <p:nvPr/>
          </p:nvGrpSpPr>
          <p:grpSpPr>
            <a:xfrm>
              <a:off x="656333" y="3230978"/>
              <a:ext cx="3024336" cy="558062"/>
              <a:chOff x="368301" y="3933056"/>
              <a:chExt cx="3024336" cy="5580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800" i="1"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5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8301" y="3967382"/>
                    <a:ext cx="603299" cy="43143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Объект 2"/>
                  <p:cNvSpPr txBox="1">
                    <a:spLocks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ru-RU" sz="1800" i="1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ru-RU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8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sz="1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latin typeface="Cambria Math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ru-RU" sz="1800" dirty="0" smtClean="0"/>
                  </a:p>
                </p:txBody>
              </p:sp>
            </mc:Choice>
            <mc:Fallback xmlns="">
              <p:sp>
                <p:nvSpPr>
                  <p:cNvPr id="186" name="Объект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05162" y="3933056"/>
                    <a:ext cx="1827435" cy="5580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Стрелка вправо 186"/>
              <p:cNvSpPr/>
              <p:nvPr/>
            </p:nvSpPr>
            <p:spPr>
              <a:xfrm>
                <a:off x="87235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4" name="Стрелка вправо 243"/>
              <p:cNvSpPr/>
              <p:nvPr/>
            </p:nvSpPr>
            <p:spPr>
              <a:xfrm>
                <a:off x="3032597" y="4038773"/>
                <a:ext cx="360040" cy="2269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Объект 2"/>
              <p:cNvSpPr txBox="1">
                <a:spLocks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800" dirty="0" smtClean="0"/>
                  <a:t>На каждом шаге рекурсивного разбиения выборки используются 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признаков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8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u-RU" sz="1800" dirty="0" smtClean="0"/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25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589240"/>
                <a:ext cx="8325693" cy="936104"/>
              </a:xfrm>
              <a:prstGeom prst="rect">
                <a:avLst/>
              </a:prstGeom>
              <a:blipFill rotWithShape="1">
                <a:blip r:embed="rId21"/>
                <a:stretch>
                  <a:fillRect l="-659" t="-3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13489" y="1628800"/>
                <a:ext cx="2154255" cy="420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b="1" i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sz="17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700" i="1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sz="1700" dirty="0"/>
              </a:p>
            </p:txBody>
          </p:sp>
        </mc:Choice>
        <mc:Fallback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89" y="1628800"/>
                <a:ext cx="2154255" cy="42068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1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Обучение в режиме реального </a:t>
            </a:r>
            <a:r>
              <a:rPr lang="ru-RU" sz="2800" dirty="0" smtClean="0"/>
              <a:t>времени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1743776"/>
            <a:ext cx="0" cy="60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1743776"/>
            <a:ext cx="0" cy="6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Объект 2"/>
          <p:cNvSpPr txBox="1">
            <a:spLocks/>
          </p:cNvSpPr>
          <p:nvPr/>
        </p:nvSpPr>
        <p:spPr bwMode="auto">
          <a:xfrm>
            <a:off x="107504" y="764704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1800" dirty="0" smtClean="0"/>
              <a:t>При обучении в режиме реального времени последовательно поступающие данные моделируются при помощи </a:t>
            </a:r>
            <a:r>
              <a:rPr lang="ru-RU" sz="1800" smtClean="0"/>
              <a:t>распределения Пуассона.</a:t>
            </a:r>
            <a:endParaRPr lang="ru-RU" sz="1800" dirty="0" smtClean="0"/>
          </a:p>
        </p:txBody>
      </p:sp>
      <p:grpSp>
        <p:nvGrpSpPr>
          <p:cNvPr id="84" name="Группа 83"/>
          <p:cNvGrpSpPr/>
          <p:nvPr/>
        </p:nvGrpSpPr>
        <p:grpSpPr>
          <a:xfrm>
            <a:off x="179512" y="1720915"/>
            <a:ext cx="8809900" cy="4372381"/>
            <a:chOff x="107504" y="2348880"/>
            <a:chExt cx="8809900" cy="4372381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79512" y="2348880"/>
              <a:ext cx="8737892" cy="4372381"/>
              <a:chOff x="323528" y="856819"/>
              <a:chExt cx="8737892" cy="4372381"/>
            </a:xfrm>
          </p:grpSpPr>
          <p:grpSp>
            <p:nvGrpSpPr>
              <p:cNvPr id="80" name="Группа 79"/>
              <p:cNvGrpSpPr/>
              <p:nvPr/>
            </p:nvGrpSpPr>
            <p:grpSpPr>
              <a:xfrm>
                <a:off x="4036147" y="3491716"/>
                <a:ext cx="4346254" cy="1737484"/>
                <a:chOff x="4036147" y="3491716"/>
                <a:chExt cx="4346254" cy="1737484"/>
              </a:xfrm>
            </p:grpSpPr>
            <p:grpSp>
              <p:nvGrpSpPr>
                <p:cNvPr id="76" name="Группа 75"/>
                <p:cNvGrpSpPr/>
                <p:nvPr/>
              </p:nvGrpSpPr>
              <p:grpSpPr>
                <a:xfrm>
                  <a:off x="4036147" y="3582017"/>
                  <a:ext cx="1537942" cy="1647183"/>
                  <a:chOff x="4036147" y="3582017"/>
                  <a:chExt cx="1537942" cy="1647183"/>
                </a:xfrm>
              </p:grpSpPr>
              <p:grpSp>
                <p:nvGrpSpPr>
                  <p:cNvPr id="121" name="Группа 120"/>
                  <p:cNvGrpSpPr/>
                  <p:nvPr/>
                </p:nvGrpSpPr>
                <p:grpSpPr>
                  <a:xfrm>
                    <a:off x="4139952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22" name="Прямая со стрелкой 121"/>
                    <p:cNvCxnSpPr>
                      <a:stCxn id="128" idx="3"/>
                      <a:endCxn id="129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3" name="Группа 122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24" name="Овал 123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25" name="Группа 124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26" name="Овал 125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7" name="Группа 126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8" name="Овал 127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29" name="Овал 128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0" name="Овал 129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1" name="Овал 130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32" name="Овал 131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33" name="Прямая со стрелкой 132"/>
                          <p:cNvCxnSpPr>
                            <a:stCxn id="128" idx="5"/>
                            <a:endCxn id="126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" name="Прямая со стрелкой 133"/>
                          <p:cNvCxnSpPr>
                            <a:stCxn id="126" idx="5"/>
                            <a:endCxn id="132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Прямая со стрелкой 134"/>
                          <p:cNvCxnSpPr>
                            <a:stCxn id="126" idx="3"/>
                            <a:endCxn id="131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Прямая со стрелкой 135"/>
                          <p:cNvCxnSpPr>
                            <a:stCxn id="129" idx="3"/>
                            <a:endCxn id="124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Прямая со стрелкой 136"/>
                          <p:cNvCxnSpPr>
                            <a:stCxn id="129" idx="5"/>
                            <a:endCxn id="130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8" name="Прямая со стрелкой 137"/>
                          <p:cNvCxnSpPr>
                            <a:stCxn id="124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" name="Прямая со стрелкой 138"/>
                          <p:cNvCxnSpPr>
                            <a:stCxn id="124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0" name="Прямая со стрелкой 139"/>
                          <p:cNvCxnSpPr>
                            <a:stCxn id="131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1" name="Прямая со стрелкой 140"/>
                          <p:cNvCxnSpPr>
                            <a:stCxn id="131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2" name="TextBox 141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" name="TextBox 142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0" name="Стрелка вниз 189"/>
                  <p:cNvSpPr/>
                  <p:nvPr/>
                </p:nvSpPr>
                <p:spPr>
                  <a:xfrm>
                    <a:off x="4788024" y="3582017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147" y="3779748"/>
                        <a:ext cx="463845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Группа 77"/>
                <p:cNvGrpSpPr/>
                <p:nvPr/>
              </p:nvGrpSpPr>
              <p:grpSpPr>
                <a:xfrm>
                  <a:off x="6948264" y="3510009"/>
                  <a:ext cx="1434137" cy="1719191"/>
                  <a:chOff x="6948264" y="3510009"/>
                  <a:chExt cx="1434137" cy="1719191"/>
                </a:xfrm>
              </p:grpSpPr>
              <p:grpSp>
                <p:nvGrpSpPr>
                  <p:cNvPr id="167" name="Группа 166"/>
                  <p:cNvGrpSpPr/>
                  <p:nvPr/>
                </p:nvGrpSpPr>
                <p:grpSpPr>
                  <a:xfrm>
                    <a:off x="6948264" y="3964803"/>
                    <a:ext cx="1434137" cy="1264397"/>
                    <a:chOff x="1037623" y="1835532"/>
                    <a:chExt cx="1318097" cy="1161420"/>
                  </a:xfrm>
                </p:grpSpPr>
                <p:cxnSp>
                  <p:nvCxnSpPr>
                    <p:cNvPr id="168" name="Прямая со стрелкой 167"/>
                    <p:cNvCxnSpPr>
                      <a:stCxn id="174" idx="3"/>
                      <a:endCxn id="175" idx="7"/>
                    </p:cNvCxnSpPr>
                    <p:nvPr/>
                  </p:nvCxnSpPr>
                  <p:spPr>
                    <a:xfrm flipH="1">
                      <a:off x="1473581" y="1927726"/>
                      <a:ext cx="221140" cy="1902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Группа 168"/>
                    <p:cNvGrpSpPr/>
                    <p:nvPr/>
                  </p:nvGrpSpPr>
                  <p:grpSpPr>
                    <a:xfrm>
                      <a:off x="1037623" y="1835532"/>
                      <a:ext cx="1318097" cy="1161420"/>
                      <a:chOff x="1115616" y="1547500"/>
                      <a:chExt cx="1476164" cy="1161420"/>
                    </a:xfrm>
                  </p:grpSpPr>
                  <p:sp>
                    <p:nvSpPr>
                      <p:cNvPr id="170" name="Овал 169"/>
                      <p:cNvSpPr/>
                      <p:nvPr/>
                    </p:nvSpPr>
                    <p:spPr>
                      <a:xfrm>
                        <a:off x="1259632" y="2168860"/>
                        <a:ext cx="108012" cy="10801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grpSp>
                    <p:nvGrpSpPr>
                      <p:cNvPr id="171" name="Группа 170"/>
                      <p:cNvGrpSpPr/>
                      <p:nvPr/>
                    </p:nvGrpSpPr>
                    <p:grpSpPr>
                      <a:xfrm>
                        <a:off x="1115616" y="1547500"/>
                        <a:ext cx="1476164" cy="1161420"/>
                        <a:chOff x="1115616" y="1556792"/>
                        <a:chExt cx="1476164" cy="1161420"/>
                      </a:xfrm>
                    </p:grpSpPr>
                    <p:sp>
                      <p:nvSpPr>
                        <p:cNvPr id="172" name="Овал 171"/>
                        <p:cNvSpPr/>
                        <p:nvPr/>
                      </p:nvSpPr>
                      <p:spPr>
                        <a:xfrm>
                          <a:off x="2231740" y="180882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3" name="Группа 172"/>
                        <p:cNvGrpSpPr/>
                        <p:nvPr/>
                      </p:nvGrpSpPr>
                      <p:grpSpPr>
                        <a:xfrm>
                          <a:off x="1115616" y="1556792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4" name="Овал 173"/>
                          <p:cNvSpPr/>
                          <p:nvPr/>
                        </p:nvSpPr>
                        <p:spPr>
                          <a:xfrm>
                            <a:off x="1835696" y="1556792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5" name="Овал 174"/>
                          <p:cNvSpPr/>
                          <p:nvPr/>
                        </p:nvSpPr>
                        <p:spPr>
                          <a:xfrm>
                            <a:off x="1511660" y="1823377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6" name="Овал 175"/>
                          <p:cNvSpPr/>
                          <p:nvPr/>
                        </p:nvSpPr>
                        <p:spPr>
                          <a:xfrm>
                            <a:off x="1706245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7" name="Овал 176"/>
                          <p:cNvSpPr/>
                          <p:nvPr/>
                        </p:nvSpPr>
                        <p:spPr>
                          <a:xfrm>
                            <a:off x="2051720" y="216886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sp>
                        <p:nvSpPr>
                          <p:cNvPr id="178" name="Овал 177"/>
                          <p:cNvSpPr/>
                          <p:nvPr/>
                        </p:nvSpPr>
                        <p:spPr>
                          <a:xfrm>
                            <a:off x="2483768" y="217195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cxnSp>
                        <p:nvCxnSpPr>
                          <p:cNvPr id="179" name="Прямая со стрелкой 178"/>
                          <p:cNvCxnSpPr>
                            <a:stCxn id="174" idx="5"/>
                            <a:endCxn id="172" idx="1"/>
                          </p:cNvCxnSpPr>
                          <p:nvPr/>
                        </p:nvCxnSpPr>
                        <p:spPr>
                          <a:xfrm>
                            <a:off x="1927890" y="1648986"/>
                            <a:ext cx="319668" cy="175652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0" name="Прямая со стрелкой 179"/>
                          <p:cNvCxnSpPr>
                            <a:stCxn id="172" idx="5"/>
                            <a:endCxn id="178" idx="0"/>
                          </p:cNvCxnSpPr>
                          <p:nvPr/>
                        </p:nvCxnSpPr>
                        <p:spPr>
                          <a:xfrm>
                            <a:off x="2323934" y="1901014"/>
                            <a:ext cx="213840" cy="27093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1" name="Прямая со стрелкой 180"/>
                          <p:cNvCxnSpPr>
                            <a:stCxn id="172" idx="3"/>
                            <a:endCxn id="177" idx="0"/>
                          </p:cNvCxnSpPr>
                          <p:nvPr/>
                        </p:nvCxnSpPr>
                        <p:spPr>
                          <a:xfrm flipH="1">
                            <a:off x="2105726" y="1901014"/>
                            <a:ext cx="141832" cy="267846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2" name="Прямая со стрелкой 181"/>
                          <p:cNvCxnSpPr>
                            <a:stCxn id="175" idx="3"/>
                            <a:endCxn id="170" idx="0"/>
                          </p:cNvCxnSpPr>
                          <p:nvPr/>
                        </p:nvCxnSpPr>
                        <p:spPr>
                          <a:xfrm flipH="1">
                            <a:off x="1313638" y="1915571"/>
                            <a:ext cx="213840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3" name="Прямая со стрелкой 182"/>
                          <p:cNvCxnSpPr>
                            <a:stCxn id="175" idx="5"/>
                            <a:endCxn id="176" idx="0"/>
                          </p:cNvCxnSpPr>
                          <p:nvPr/>
                        </p:nvCxnSpPr>
                        <p:spPr>
                          <a:xfrm>
                            <a:off x="1603854" y="1915571"/>
                            <a:ext cx="156397" cy="253289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4" name="Прямая со стрелкой 183"/>
                          <p:cNvCxnSpPr>
                            <a:stCxn id="170" idx="3"/>
                          </p:cNvCxnSpPr>
                          <p:nvPr/>
                        </p:nvCxnSpPr>
                        <p:spPr>
                          <a:xfrm flipH="1">
                            <a:off x="111561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5" name="Прямая со стрелкой 184"/>
                          <p:cNvCxnSpPr>
                            <a:stCxn id="170" idx="5"/>
                          </p:cNvCxnSpPr>
                          <p:nvPr/>
                        </p:nvCxnSpPr>
                        <p:spPr>
                          <a:xfrm>
                            <a:off x="1351826" y="2261054"/>
                            <a:ext cx="159834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6" name="Прямая со стрелкой 185"/>
                          <p:cNvCxnSpPr>
                            <a:stCxn id="177" idx="3"/>
                          </p:cNvCxnSpPr>
                          <p:nvPr/>
                        </p:nvCxnSpPr>
                        <p:spPr>
                          <a:xfrm flipH="1">
                            <a:off x="1943708" y="2261054"/>
                            <a:ext cx="123830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7" name="Прямая со стрелкой 186"/>
                          <p:cNvCxnSpPr>
                            <a:stCxn id="177" idx="5"/>
                          </p:cNvCxnSpPr>
                          <p:nvPr/>
                        </p:nvCxnSpPr>
                        <p:spPr>
                          <a:xfrm>
                            <a:off x="2143914" y="2261054"/>
                            <a:ext cx="141832" cy="303850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8" name="TextBox 187"/>
                              <p:cNvSpPr txBox="1"/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3" name="TextBox 12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22319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 r="-3428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9" name="TextBox 188"/>
                              <p:cNvSpPr txBox="1"/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4" name="TextBox 12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925706" y="2348880"/>
                                <a:ext cx="270030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 r="-3529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sp>
                <p:nvSpPr>
                  <p:cNvPr id="191" name="Стрелка вниз 190"/>
                  <p:cNvSpPr/>
                  <p:nvPr/>
                </p:nvSpPr>
                <p:spPr>
                  <a:xfrm>
                    <a:off x="7596336" y="3510009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264" y="3789040"/>
                        <a:ext cx="501932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Группа 78"/>
                <p:cNvGrpSpPr/>
                <p:nvPr/>
              </p:nvGrpSpPr>
              <p:grpSpPr>
                <a:xfrm>
                  <a:off x="5868144" y="3491716"/>
                  <a:ext cx="729687" cy="1139354"/>
                  <a:chOff x="5868144" y="3491716"/>
                  <a:chExt cx="729687" cy="11393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ru-RU" sz="3000" b="0" i="1" smtClean="0">
                                  <a:latin typeface="Cambria Math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ru-RU" sz="3000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8400" y="4077072"/>
                        <a:ext cx="580608" cy="553998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oMath>
                        </a14:m>
                        <a:r>
                          <a:rPr lang="en-US" dirty="0" smtClean="0">
                            <a:latin typeface="+mj-lt"/>
                          </a:rPr>
                          <a:t> </a:t>
                        </a:r>
                        <a:r>
                          <a:rPr lang="ru-RU" dirty="0" smtClean="0">
                            <a:latin typeface="+mj-lt"/>
                          </a:rPr>
                          <a:t>раз</a:t>
                        </a:r>
                        <a:endParaRPr lang="ru-RU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TextBox 1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44" y="3491716"/>
                        <a:ext cx="729687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333" r="-5833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323528" y="856819"/>
                <a:ext cx="8737892" cy="2788205"/>
                <a:chOff x="323528" y="856819"/>
                <a:chExt cx="8737892" cy="2788205"/>
              </a:xfrm>
            </p:grpSpPr>
            <p:grpSp>
              <p:nvGrpSpPr>
                <p:cNvPr id="70" name="Группа 69"/>
                <p:cNvGrpSpPr/>
                <p:nvPr/>
              </p:nvGrpSpPr>
              <p:grpSpPr>
                <a:xfrm>
                  <a:off x="323528" y="856819"/>
                  <a:ext cx="8737892" cy="2788205"/>
                  <a:chOff x="179512" y="784811"/>
                  <a:chExt cx="8737892" cy="2788205"/>
                </a:xfrm>
              </p:grpSpPr>
              <p:grpSp>
                <p:nvGrpSpPr>
                  <p:cNvPr id="69" name="Группа 68"/>
                  <p:cNvGrpSpPr/>
                  <p:nvPr/>
                </p:nvGrpSpPr>
                <p:grpSpPr>
                  <a:xfrm>
                    <a:off x="179512" y="807671"/>
                    <a:ext cx="7348353" cy="2333297"/>
                    <a:chOff x="179512" y="807671"/>
                    <a:chExt cx="7348353" cy="2333297"/>
                  </a:xfrm>
                </p:grpSpPr>
                <p:grpSp>
                  <p:nvGrpSpPr>
                    <p:cNvPr id="11" name="Группа 10"/>
                    <p:cNvGrpSpPr/>
                    <p:nvPr/>
                  </p:nvGrpSpPr>
                  <p:grpSpPr>
                    <a:xfrm>
                      <a:off x="179512" y="807672"/>
                      <a:ext cx="2538248" cy="2333296"/>
                      <a:chOff x="179512" y="807672"/>
                      <a:chExt cx="2538248" cy="2333296"/>
                    </a:xfrm>
                  </p:grpSpPr>
                  <p:pic>
                    <p:nvPicPr>
                      <p:cNvPr id="7170" name="Picture 2" descr="C:\Users\Vlad\Desktop\ВУЗ\4 курс\8 семестр\Диплом\cv2\ВКР\tracker\test1\test2\current_frame.jp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30" t="9483" r="55432" b="39483"/>
                      <a:stretch/>
                    </p:blipFill>
                    <p:spPr bwMode="auto">
                      <a:xfrm>
                        <a:off x="179512" y="807672"/>
                        <a:ext cx="2538248" cy="23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" name="Прямоугольник 4"/>
                      <p:cNvSpPr/>
                      <p:nvPr/>
                    </p:nvSpPr>
                    <p:spPr>
                      <a:xfrm>
                        <a:off x="1115616" y="2146274"/>
                        <a:ext cx="432048" cy="418630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390252" y="980728"/>
                        <a:ext cx="365323" cy="792088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36" name="Прямоугольник 35"/>
                      <p:cNvSpPr/>
                      <p:nvPr/>
                    </p:nvSpPr>
                    <p:spPr>
                      <a:xfrm>
                        <a:off x="1448636" y="1556792"/>
                        <a:ext cx="1035132" cy="340785"/>
                      </a:xfrm>
                      <a:prstGeom prst="rect">
                        <a:avLst/>
                      </a:prstGeom>
                      <a:noFill/>
                      <a:ln w="38100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  <p:grpSp>
                  <p:nvGrpSpPr>
                    <p:cNvPr id="56" name="Группа 55"/>
                    <p:cNvGrpSpPr/>
                    <p:nvPr/>
                  </p:nvGrpSpPr>
                  <p:grpSpPr>
                    <a:xfrm>
                      <a:off x="755575" y="807671"/>
                      <a:ext cx="6772290" cy="569101"/>
                      <a:chOff x="755575" y="807671"/>
                      <a:chExt cx="6772290" cy="569101"/>
                    </a:xfrm>
                  </p:grpSpPr>
                  <p:cxnSp>
                    <p:nvCxnSpPr>
                      <p:cNvPr id="7187" name="Прямая соединительная линия 7186"/>
                      <p:cNvCxnSpPr>
                        <a:endCxn id="104" idx="2"/>
                      </p:cNvCxnSpPr>
                      <p:nvPr/>
                    </p:nvCxnSpPr>
                    <p:spPr>
                      <a:xfrm flipV="1">
                        <a:off x="2987824" y="807671"/>
                        <a:ext cx="4540041" cy="1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6" name="Скругленная соединительная линия 7195"/>
                      <p:cNvCxnSpPr>
                        <a:stCxn id="35" idx="3"/>
                      </p:cNvCxnSpPr>
                      <p:nvPr/>
                    </p:nvCxnSpPr>
                    <p:spPr>
                      <a:xfrm flipV="1">
                        <a:off x="755575" y="807672"/>
                        <a:ext cx="2232249" cy="569100"/>
                      </a:xfrm>
                      <a:prstGeom prst="curvedConnector3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Группа 54"/>
                    <p:cNvGrpSpPr/>
                    <p:nvPr/>
                  </p:nvGrpSpPr>
                  <p:grpSpPr>
                    <a:xfrm>
                      <a:off x="1966202" y="980728"/>
                      <a:ext cx="5561662" cy="576064"/>
                      <a:chOff x="1966202" y="980728"/>
                      <a:chExt cx="5561662" cy="576064"/>
                    </a:xfrm>
                  </p:grpSpPr>
                  <p:cxnSp>
                    <p:nvCxnSpPr>
                      <p:cNvPr id="72" name="Прямая соединительная линия 71"/>
                      <p:cNvCxnSpPr>
                        <a:endCxn id="105" idx="2"/>
                      </p:cNvCxnSpPr>
                      <p:nvPr/>
                    </p:nvCxnSpPr>
                    <p:spPr>
                      <a:xfrm>
                        <a:off x="2987824" y="980728"/>
                        <a:ext cx="4540040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8" name="Скругленная соединительная линия 7197"/>
                      <p:cNvCxnSpPr>
                        <a:stCxn id="36" idx="0"/>
                      </p:cNvCxnSpPr>
                      <p:nvPr/>
                    </p:nvCxnSpPr>
                    <p:spPr>
                      <a:xfrm rot="5400000" flipH="1" flipV="1">
                        <a:off x="2188981" y="757949"/>
                        <a:ext cx="576064" cy="1021622"/>
                      </a:xfrm>
                      <a:prstGeom prst="curvedConnector2">
                        <a:avLst/>
                      </a:prstGeom>
                      <a:ln/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" name="Группа 53"/>
                    <p:cNvGrpSpPr/>
                    <p:nvPr/>
                  </p:nvGrpSpPr>
                  <p:grpSpPr>
                    <a:xfrm>
                      <a:off x="1547664" y="1120087"/>
                      <a:ext cx="5980201" cy="1235502"/>
                      <a:chOff x="1547664" y="1120087"/>
                      <a:chExt cx="5980201" cy="1235502"/>
                    </a:xfrm>
                  </p:grpSpPr>
                  <p:cxnSp>
                    <p:nvCxnSpPr>
                      <p:cNvPr id="73" name="Прямая соединительная линия 72"/>
                      <p:cNvCxnSpPr>
                        <a:endCxn id="106" idx="2"/>
                      </p:cNvCxnSpPr>
                      <p:nvPr/>
                    </p:nvCxnSpPr>
                    <p:spPr>
                      <a:xfrm flipV="1">
                        <a:off x="2987824" y="1120087"/>
                        <a:ext cx="4540041" cy="4657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Скругленная соединительная линия 51"/>
                      <p:cNvCxnSpPr>
                        <a:stCxn id="5" idx="3"/>
                      </p:cNvCxnSpPr>
                      <p:nvPr/>
                    </p:nvCxnSpPr>
                    <p:spPr>
                      <a:xfrm flipV="1">
                        <a:off x="1547664" y="1124744"/>
                        <a:ext cx="1440160" cy="1230845"/>
                      </a:xfrm>
                      <a:prstGeom prst="curvedConnector3">
                        <a:avLst>
                          <a:gd name="adj1" fmla="val 75158"/>
                        </a:avLst>
                      </a:prstGeom>
                      <a:ln/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139952" y="784811"/>
                    <a:ext cx="4013234" cy="1852101"/>
                    <a:chOff x="3799126" y="784811"/>
                    <a:chExt cx="4013234" cy="1852101"/>
                  </a:xfrm>
                </p:grpSpPr>
                <p:cxnSp>
                  <p:nvCxnSpPr>
                    <p:cNvPr id="7194" name="Прямая со стрелкой 7193"/>
                    <p:cNvCxnSpPr/>
                    <p:nvPr/>
                  </p:nvCxnSpPr>
                  <p:spPr>
                    <a:xfrm>
                      <a:off x="5793864" y="807672"/>
                      <a:ext cx="0" cy="60510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" name="Группа 61"/>
                    <p:cNvGrpSpPr/>
                    <p:nvPr/>
                  </p:nvGrpSpPr>
                  <p:grpSpPr>
                    <a:xfrm>
                      <a:off x="3799126" y="784811"/>
                      <a:ext cx="4013234" cy="1852101"/>
                      <a:chOff x="3799126" y="784811"/>
                      <a:chExt cx="4013234" cy="1852101"/>
                    </a:xfrm>
                  </p:grpSpPr>
                  <p:grpSp>
                    <p:nvGrpSpPr>
                      <p:cNvPr id="14" name="Группа 13"/>
                      <p:cNvGrpSpPr/>
                      <p:nvPr/>
                    </p:nvGrpSpPr>
                    <p:grpSpPr>
                      <a:xfrm>
                        <a:off x="3799126" y="1412776"/>
                        <a:ext cx="4013234" cy="1224136"/>
                        <a:chOff x="3799126" y="1340768"/>
                        <a:chExt cx="4013234" cy="1224136"/>
                      </a:xfrm>
                    </p:grpSpPr>
                    <p:grpSp>
                      <p:nvGrpSpPr>
                        <p:cNvPr id="12" name="Группа 11"/>
                        <p:cNvGrpSpPr/>
                        <p:nvPr/>
                      </p:nvGrpSpPr>
                      <p:grpSpPr>
                        <a:xfrm>
                          <a:off x="3799126" y="1340768"/>
                          <a:ext cx="1204922" cy="1204409"/>
                          <a:chOff x="665683" y="241402"/>
                          <a:chExt cx="1551940" cy="1551940"/>
                        </a:xfrm>
                      </p:grpSpPr>
                      <p:sp>
                        <p:nvSpPr>
                          <p:cNvPr id="13" name="Прямоугольник 12"/>
                          <p:cNvSpPr/>
                          <p:nvPr/>
                        </p:nvSpPr>
                        <p:spPr>
                          <a:xfrm>
                            <a:off x="665683" y="241402"/>
                            <a:ext cx="1551940" cy="155194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18" name="Группа 17"/>
                          <p:cNvGrpSpPr/>
                          <p:nvPr/>
                        </p:nvGrpSpPr>
                        <p:grpSpPr>
                          <a:xfrm>
                            <a:off x="782726" y="336499"/>
                            <a:ext cx="507868" cy="448961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31" name="Прямоугольник 3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2" name="Прямоугольник 31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19" name="Группа 18"/>
                          <p:cNvGrpSpPr/>
                          <p:nvPr/>
                        </p:nvGrpSpPr>
                        <p:grpSpPr>
                          <a:xfrm>
                            <a:off x="797297" y="890232"/>
                            <a:ext cx="235704" cy="357924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28" name="Прямоугольник 27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9" name="Прямоугольник 28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30" name="Прямоугольник 29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0" name="Группа 19"/>
                          <p:cNvGrpSpPr/>
                          <p:nvPr/>
                        </p:nvGrpSpPr>
                        <p:grpSpPr>
                          <a:xfrm>
                            <a:off x="1426464" y="716890"/>
                            <a:ext cx="365455" cy="365455"/>
                            <a:chOff x="0" y="0"/>
                            <a:chExt cx="365455" cy="365455"/>
                          </a:xfrm>
                        </p:grpSpPr>
                        <p:sp>
                          <p:nvSpPr>
                            <p:cNvPr id="24" name="Прямоугольник 23"/>
                            <p:cNvSpPr/>
                            <p:nvPr/>
                          </p:nvSpPr>
                          <p:spPr>
                            <a:xfrm>
                              <a:off x="1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5" name="Прямоугольник 24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6" name="Прямоугольник 25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7" name="Прямоугольник 26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21" name="Группа 20"/>
                          <p:cNvGrpSpPr/>
                          <p:nvPr/>
                        </p:nvGrpSpPr>
                        <p:grpSpPr>
                          <a:xfrm>
                            <a:off x="1258214" y="1309421"/>
                            <a:ext cx="800100" cy="321608"/>
                            <a:chOff x="0" y="0"/>
                            <a:chExt cx="800100" cy="321608"/>
                          </a:xfrm>
                        </p:grpSpPr>
                        <p:sp>
                          <p:nvSpPr>
                            <p:cNvPr id="22" name="Прямоугольник 21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23" name="Прямоугольник 22"/>
                            <p:cNvSpPr/>
                            <p:nvPr/>
                          </p:nvSpPr>
                          <p:spPr>
                            <a:xfrm>
                              <a:off x="0" y="153619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8" name="Группа 7"/>
                        <p:cNvGrpSpPr/>
                        <p:nvPr/>
                      </p:nvGrpSpPr>
                      <p:grpSpPr>
                        <a:xfrm>
                          <a:off x="6607438" y="1360494"/>
                          <a:ext cx="1204922" cy="1204410"/>
                          <a:chOff x="6247398" y="1360494"/>
                          <a:chExt cx="1204922" cy="1204410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6247398" y="1360494"/>
                            <a:ext cx="1204922" cy="1204410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 dirty="0"/>
                          </a:p>
                        </p:txBody>
                      </p:sp>
                      <p:grpSp>
                        <p:nvGrpSpPr>
                          <p:cNvPr id="37" name="Группа 36"/>
                          <p:cNvGrpSpPr/>
                          <p:nvPr/>
                        </p:nvGrpSpPr>
                        <p:grpSpPr>
                          <a:xfrm>
                            <a:off x="6969839" y="2121808"/>
                            <a:ext cx="338465" cy="299080"/>
                            <a:chOff x="0" y="-1"/>
                            <a:chExt cx="507868" cy="448961"/>
                          </a:xfrm>
                        </p:grpSpPr>
                        <p:sp>
                          <p:nvSpPr>
                            <p:cNvPr id="50" name="Прямоугольник 4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51" name="Прямоугольник 50"/>
                            <p:cNvSpPr/>
                            <p:nvPr/>
                          </p:nvSpPr>
                          <p:spPr>
                            <a:xfrm>
                              <a:off x="257589" y="-1"/>
                              <a:ext cx="250279" cy="44896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8" name="Группа 37"/>
                          <p:cNvGrpSpPr/>
                          <p:nvPr/>
                        </p:nvGrpSpPr>
                        <p:grpSpPr>
                          <a:xfrm>
                            <a:off x="7125304" y="1772816"/>
                            <a:ext cx="183000" cy="277773"/>
                            <a:chOff x="-60" y="-9538"/>
                            <a:chExt cx="235704" cy="357924"/>
                          </a:xfrm>
                        </p:grpSpPr>
                        <p:sp>
                          <p:nvSpPr>
                            <p:cNvPr id="47" name="Прямоугольник 46"/>
                            <p:cNvSpPr/>
                            <p:nvPr/>
                          </p:nvSpPr>
                          <p:spPr>
                            <a:xfrm>
                              <a:off x="-60" y="-9538"/>
                              <a:ext cx="235627" cy="126437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8" name="Прямоугольник 47"/>
                            <p:cNvSpPr/>
                            <p:nvPr/>
                          </p:nvSpPr>
                          <p:spPr>
                            <a:xfrm>
                              <a:off x="0" y="117043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9" name="Прямоугольник 48"/>
                            <p:cNvSpPr/>
                            <p:nvPr/>
                          </p:nvSpPr>
                          <p:spPr>
                            <a:xfrm>
                              <a:off x="0" y="234086"/>
                              <a:ext cx="235644" cy="114300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39" name="Группа 38"/>
                          <p:cNvGrpSpPr/>
                          <p:nvPr/>
                        </p:nvGrpSpPr>
                        <p:grpSpPr>
                          <a:xfrm>
                            <a:off x="6369953" y="1914799"/>
                            <a:ext cx="506303" cy="506089"/>
                            <a:chOff x="0" y="0"/>
                            <a:chExt cx="365455" cy="365456"/>
                          </a:xfrm>
                        </p:grpSpPr>
                        <p:sp>
                          <p:nvSpPr>
                            <p:cNvPr id="43" name="Прямоугольник 42"/>
                            <p:cNvSpPr/>
                            <p:nvPr/>
                          </p:nvSpPr>
                          <p:spPr>
                            <a:xfrm>
                              <a:off x="1" y="1468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4" name="Прямоугольник 43"/>
                            <p:cNvSpPr/>
                            <p:nvPr/>
                          </p:nvSpPr>
                          <p:spPr>
                            <a:xfrm>
                              <a:off x="190195" y="0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5" name="Прямоугольник 44"/>
                            <p:cNvSpPr/>
                            <p:nvPr/>
                          </p:nvSpPr>
                          <p:spPr>
                            <a:xfrm>
                              <a:off x="190195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6" name="Прямоугольник 45"/>
                            <p:cNvSpPr/>
                            <p:nvPr/>
                          </p:nvSpPr>
                          <p:spPr>
                            <a:xfrm>
                              <a:off x="0" y="190195"/>
                              <a:ext cx="175260" cy="17526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  <p:grpSp>
                        <p:nvGrpSpPr>
                          <p:cNvPr id="40" name="Группа 39"/>
                          <p:cNvGrpSpPr/>
                          <p:nvPr/>
                        </p:nvGrpSpPr>
                        <p:grpSpPr>
                          <a:xfrm>
                            <a:off x="6399077" y="1484784"/>
                            <a:ext cx="621195" cy="249588"/>
                            <a:chOff x="-92759" y="-61315"/>
                            <a:chExt cx="800100" cy="321606"/>
                          </a:xfrm>
                        </p:grpSpPr>
                        <p:sp>
                          <p:nvSpPr>
                            <p:cNvPr id="41" name="Прямоугольник 40"/>
                            <p:cNvSpPr/>
                            <p:nvPr/>
                          </p:nvSpPr>
                          <p:spPr>
                            <a:xfrm>
                              <a:off x="-92759" y="-61315"/>
                              <a:ext cx="800100" cy="167988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42" name="Прямоугольник 41"/>
                            <p:cNvSpPr/>
                            <p:nvPr/>
                          </p:nvSpPr>
                          <p:spPr>
                            <a:xfrm>
                              <a:off x="-92759" y="92302"/>
                              <a:ext cx="800100" cy="167989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</p:grp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ru-RU" sz="30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oMath>
                                </m:oMathPara>
                              </a14:m>
                              <a:endParaRPr lang="ru-RU" sz="3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03560" y="1556792"/>
                              <a:ext cx="580608" cy="553998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ru-RU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96" name="Овал 95"/>
                      <p:cNvSpPr/>
                      <p:nvPr/>
                    </p:nvSpPr>
                    <p:spPr>
                      <a:xfrm>
                        <a:off x="4378727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99" name="Овал 98"/>
                      <p:cNvSpPr/>
                      <p:nvPr/>
                    </p:nvSpPr>
                    <p:spPr>
                      <a:xfrm>
                        <a:off x="4378727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0" name="Овал 99"/>
                      <p:cNvSpPr/>
                      <p:nvPr/>
                    </p:nvSpPr>
                    <p:spPr>
                      <a:xfrm>
                        <a:off x="4378727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1" name="Овал 100"/>
                      <p:cNvSpPr/>
                      <p:nvPr/>
                    </p:nvSpPr>
                    <p:spPr>
                      <a:xfrm>
                        <a:off x="5771004" y="784812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2" name="Овал 101"/>
                      <p:cNvSpPr/>
                      <p:nvPr/>
                    </p:nvSpPr>
                    <p:spPr>
                      <a:xfrm>
                        <a:off x="5771004" y="95760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3" name="Овал 102"/>
                      <p:cNvSpPr/>
                      <p:nvPr/>
                    </p:nvSpPr>
                    <p:spPr>
                      <a:xfrm>
                        <a:off x="5771003" y="110188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4" name="Овал 103"/>
                      <p:cNvSpPr/>
                      <p:nvPr/>
                    </p:nvSpPr>
                    <p:spPr>
                      <a:xfrm>
                        <a:off x="7187039" y="784811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5" name="Овал 104"/>
                      <p:cNvSpPr/>
                      <p:nvPr/>
                    </p:nvSpPr>
                    <p:spPr>
                      <a:xfrm>
                        <a:off x="7187038" y="957868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sp>
                    <p:nvSpPr>
                      <p:cNvPr id="106" name="Овал 105"/>
                      <p:cNvSpPr/>
                      <p:nvPr/>
                    </p:nvSpPr>
                    <p:spPr>
                      <a:xfrm>
                        <a:off x="7187039" y="1097227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07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347864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Объект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lvl1pPr marL="342900" indent="-3429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rtl="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 algn="just"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ru-RU" sz="180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/>
                                </a:rPr>
                                <m:t>,…}</m:t>
                              </m:r>
                            </m:oMath>
                          </m:oMathPara>
                        </a14:m>
                        <a:endParaRPr lang="ru-RU" sz="1800" dirty="0" smtClean="0"/>
                      </a:p>
                    </p:txBody>
                  </p:sp>
                </mc:Choice>
                <mc:Fallback xmlns="">
                  <p:sp>
                    <p:nvSpPr>
                      <p:cNvPr id="112" name="Объект 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156176" y="3014954"/>
                        <a:ext cx="2761228" cy="558062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Стрелка вниз 64"/>
                  <p:cNvSpPr/>
                  <p:nvPr/>
                </p:nvSpPr>
                <p:spPr>
                  <a:xfrm>
                    <a:off x="4633263" y="2708920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5" name="Стрелка вниз 114"/>
                  <p:cNvSpPr/>
                  <p:nvPr/>
                </p:nvSpPr>
                <p:spPr>
                  <a:xfrm>
                    <a:off x="7452320" y="2717921"/>
                    <a:ext cx="226769" cy="279031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904" y="1907540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216" y="1916832"/>
                      <a:ext cx="616275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04" y="5415128"/>
                  <a:ext cx="3240360" cy="94609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4714893"/>
                  <a:ext cx="72008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/12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79512" y="836712"/>
                <a:ext cx="8784976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метод оценки вероятности ошибочной классификации, основанный на классификации некоторого вектора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  <m:r>
                      <a:rPr lang="ru-RU" sz="1800" i="1">
                        <a:latin typeface="Cambria Math"/>
                      </a:rPr>
                      <m:t>∈</m:t>
                    </m:r>
                    <m:r>
                      <a:rPr lang="ru-RU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ru-RU" sz="1800" dirty="0" smtClean="0"/>
                  <a:t>, используя только те деревья случайного леса, которые строились по выборкам, не содержащим </a:t>
                </a:r>
                <a14:m>
                  <m:oMath xmlns:m="http://schemas.openxmlformats.org/officeDocument/2006/math">
                    <m:r>
                      <a:rPr lang="ru-RU" sz="1800" b="1" i="1">
                        <a:latin typeface="Cambria Math"/>
                      </a:rPr>
                      <m:t>𝐱</m:t>
                    </m:r>
                  </m:oMath>
                </a14:m>
                <a:r>
                  <a:rPr lang="ru-RU" sz="1800" dirty="0" smtClean="0"/>
                  <a:t>.</a:t>
                </a:r>
              </a:p>
            </p:txBody>
          </p:sp>
        </mc:Choice>
        <mc:Fallback xmlns=""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2"/>
                <a:ext cx="8784976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555" t="-3247" r="-555" b="-7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52248" y="2062673"/>
            <a:ext cx="8891752" cy="4246647"/>
            <a:chOff x="252248" y="2060848"/>
            <a:chExt cx="8891752" cy="424664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52248" y="2060848"/>
              <a:ext cx="4391760" cy="4246647"/>
              <a:chOff x="180240" y="2093947"/>
              <a:chExt cx="4391760" cy="4246647"/>
            </a:xfrm>
          </p:grpSpPr>
          <p:pic>
            <p:nvPicPr>
              <p:cNvPr id="10" name="Рисунок 9" descr="C:\Users\Vlad\Desktop\ВУЗ\4 курс\8 семестр\Диплом\cv2\ВКР\detector\trees num\1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7" t="6444" r="5344"/>
              <a:stretch/>
            </p:blipFill>
            <p:spPr bwMode="auto">
              <a:xfrm>
                <a:off x="180240" y="2996952"/>
                <a:ext cx="4319752" cy="334364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95537" y="2093947"/>
                <a:ext cx="41764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от </a:t>
                </a:r>
                <a:r>
                  <a:rPr lang="ru-RU" sz="1600" dirty="0">
                    <a:latin typeface="+mj-lt"/>
                  </a:rPr>
                  <a:t>числа деревьев в ансамбле при обучении на однородных </a:t>
                </a:r>
                <a:r>
                  <a:rPr lang="ru-RU" sz="1600" dirty="0" smtClean="0">
                    <a:latin typeface="+mj-lt"/>
                  </a:rPr>
                  <a:t>примерах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572000" y="2276872"/>
              <a:ext cx="4572000" cy="3983868"/>
              <a:chOff x="4572000" y="2340169"/>
              <a:chExt cx="4572000" cy="3983868"/>
            </a:xfrm>
          </p:grpSpPr>
          <p:pic>
            <p:nvPicPr>
              <p:cNvPr id="12" name="Рисунок 11" descr="C:\Users\Vlad\Desktop\ВУЗ\4 курс\8 семестр\Диплом\cv2\ВКР\detector\trees num\4.emf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" t="5489" r="6742"/>
              <a:stretch/>
            </p:blipFill>
            <p:spPr bwMode="auto">
              <a:xfrm>
                <a:off x="4581379" y="2988241"/>
                <a:ext cx="4311101" cy="333579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4572000" y="2340169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производительности алгоритма </a:t>
                </a:r>
                <a:r>
                  <a:rPr lang="ru-RU" sz="1600" dirty="0" smtClean="0">
                    <a:latin typeface="+mj-lt"/>
                  </a:rPr>
                  <a:t>классификации </a:t>
                </a:r>
                <a:r>
                  <a:rPr lang="ru-RU" sz="1600" dirty="0">
                    <a:latin typeface="+mj-lt"/>
                  </a:rPr>
                  <a:t>от числа деревьев в </a:t>
                </a:r>
                <a:r>
                  <a:rPr lang="ru-RU" sz="1600" dirty="0" smtClean="0">
                    <a:latin typeface="+mj-lt"/>
                  </a:rPr>
                  <a:t>ансамбле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1117</Words>
  <Application>Microsoft Office PowerPoint</Application>
  <PresentationFormat>Экран (4:3)</PresentationFormat>
  <Paragraphs>133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Актуальность</vt:lpstr>
      <vt:lpstr>Цель работы</vt:lpstr>
      <vt:lpstr>Сегментация на основе вычитания изображения фона</vt:lpstr>
      <vt:lpstr>Презентация PowerPoint</vt:lpstr>
      <vt:lpstr>Использование порога фоновой части</vt:lpstr>
      <vt:lpstr>Классификатор на основе случайного леса</vt:lpstr>
      <vt:lpstr>Обучение в режиме реального времени</vt:lpstr>
      <vt:lpstr>Вероятность ошибочной классификации</vt:lpstr>
      <vt:lpstr>Результаты обучения классификатора</vt:lpstr>
      <vt:lpstr>Сравнительная характеристика, 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336</cp:revision>
  <dcterms:created xsi:type="dcterms:W3CDTF">2010-04-20T03:17:27Z</dcterms:created>
  <dcterms:modified xsi:type="dcterms:W3CDTF">2017-06-05T19:42:27Z</dcterms:modified>
</cp:coreProperties>
</file>