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1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7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28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7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0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1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84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6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63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97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46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864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МИНОБРНАУКИ РОССИИ </a:t>
            </a:r>
            <a:endParaRPr lang="ru-RU" sz="1600" dirty="0" smtClean="0"/>
          </a:p>
          <a:p>
            <a:pPr algn="ctr"/>
            <a:r>
              <a:rPr lang="ru-RU" sz="1600" dirty="0" smtClean="0"/>
              <a:t>Федеральное </a:t>
            </a:r>
            <a:r>
              <a:rPr lang="ru-RU" sz="1600" dirty="0"/>
              <a:t>государственное автономное  </a:t>
            </a:r>
            <a:r>
              <a:rPr lang="ru-RU" sz="1600" dirty="0" smtClean="0"/>
              <a:t>образовательное </a:t>
            </a:r>
            <a:r>
              <a:rPr lang="ru-RU" sz="1600" dirty="0"/>
              <a:t>учреждение высшего образования </a:t>
            </a:r>
            <a:endParaRPr lang="ru-RU" sz="1600" dirty="0" smtClean="0"/>
          </a:p>
          <a:p>
            <a:pPr algn="ctr"/>
            <a:r>
              <a:rPr lang="ru-RU" sz="1600" dirty="0" smtClean="0"/>
              <a:t>«</a:t>
            </a:r>
            <a:r>
              <a:rPr lang="ru-RU" sz="1600" dirty="0"/>
              <a:t>Национальный исследовательский университет </a:t>
            </a:r>
            <a:endParaRPr lang="ru-RU" sz="1600" dirty="0" smtClean="0"/>
          </a:p>
          <a:p>
            <a:pPr algn="ctr"/>
            <a:r>
              <a:rPr lang="ru-RU" sz="1600" dirty="0" smtClean="0"/>
              <a:t>«</a:t>
            </a:r>
            <a:r>
              <a:rPr lang="ru-RU" sz="1600" dirty="0"/>
              <a:t>Московский институт электронной техники» </a:t>
            </a:r>
            <a:endParaRPr lang="ru-RU" sz="1600" dirty="0" smtClean="0"/>
          </a:p>
          <a:p>
            <a:pPr algn="ctr"/>
            <a:endParaRPr lang="ru-RU" sz="1600" dirty="0" smtClean="0"/>
          </a:p>
          <a:p>
            <a:pPr algn="ctr"/>
            <a:r>
              <a:rPr lang="ru-RU" sz="1600" dirty="0" smtClean="0"/>
              <a:t>Факультет Микроприборов и технической кибернетики</a:t>
            </a:r>
          </a:p>
          <a:p>
            <a:pPr algn="ctr"/>
            <a:r>
              <a:rPr lang="ru-RU" sz="1600" dirty="0" smtClean="0"/>
              <a:t>Кафедра ВМ-1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46481" y="6453336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Москва 2017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86282" y="2483604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Демченко Владимир Андреевич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92796" y="3140968"/>
            <a:ext cx="5958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Ф</a:t>
            </a:r>
            <a:r>
              <a:rPr lang="ru-RU" sz="2000" b="1" dirty="0" smtClean="0"/>
              <a:t>ильтрация шумов на изображении методом вспомогательного изображения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84168" y="5807005"/>
            <a:ext cx="301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Научный руководитель: </a:t>
            </a:r>
            <a:endParaRPr lang="ru-RU" dirty="0" smtClean="0"/>
          </a:p>
          <a:p>
            <a:r>
              <a:rPr lang="ru-RU" dirty="0" smtClean="0"/>
              <a:t>к.ф</a:t>
            </a:r>
            <a:r>
              <a:rPr lang="ru-RU" dirty="0"/>
              <a:t>.-м.н., доцент </a:t>
            </a:r>
            <a:r>
              <a:rPr lang="ru-RU" dirty="0" smtClean="0"/>
              <a:t>Лесин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1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b="1" dirty="0"/>
              <a:t>Постановка задачи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332037"/>
            <a:ext cx="75963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Исследование метода фильтрации изображений </a:t>
            </a:r>
          </a:p>
          <a:p>
            <a:r>
              <a:rPr lang="ru-RU" sz="2800" dirty="0" smtClean="0"/>
              <a:t>«</a:t>
            </a:r>
            <a:r>
              <a:rPr lang="en-US" sz="2800" dirty="0" smtClean="0"/>
              <a:t>Guided image filtering</a:t>
            </a:r>
            <a:r>
              <a:rPr lang="ru-RU" sz="2800" dirty="0" smtClean="0"/>
              <a:t>»</a:t>
            </a:r>
            <a:r>
              <a:rPr lang="en-US" sz="2800" dirty="0" smtClean="0"/>
              <a:t> </a:t>
            </a:r>
            <a:r>
              <a:rPr lang="ru-RU" sz="2800" dirty="0" smtClean="0"/>
              <a:t>в области подавления шумов.</a:t>
            </a:r>
          </a:p>
          <a:p>
            <a:endParaRPr lang="ru-RU" sz="2800" dirty="0" smtClean="0"/>
          </a:p>
          <a:p>
            <a:r>
              <a:rPr lang="ru-RU" sz="2800" dirty="0" smtClean="0"/>
              <a:t>Программная реализация алгоритма «</a:t>
            </a:r>
            <a:r>
              <a:rPr lang="en-US" sz="2800" dirty="0" smtClean="0"/>
              <a:t>Guided image filtering</a:t>
            </a:r>
            <a:r>
              <a:rPr lang="ru-RU" sz="2800" dirty="0" smtClean="0"/>
              <a:t>»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651605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</a:t>
            </a:r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80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pPr algn="l"/>
            <a:r>
              <a:rPr lang="ru-RU" b="1" dirty="0" smtClean="0"/>
              <a:t>Алгоритм </a:t>
            </a:r>
            <a:r>
              <a:rPr lang="en-US" b="1" dirty="0" smtClean="0"/>
              <a:t>GIF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16221" y="2041684"/>
                <a:ext cx="3892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 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221" y="2041684"/>
                <a:ext cx="3892283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557087" y="2582101"/>
                <a:ext cx="2898486" cy="846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087" y="2582101"/>
                <a:ext cx="2898486" cy="8468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653360" y="3463439"/>
                <a:ext cx="1732910" cy="397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360" y="3463439"/>
                <a:ext cx="1732910" cy="3976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604448" y="651605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</a:t>
            </a:r>
            <a:r>
              <a:rPr lang="ru-RU" dirty="0"/>
              <a:t>9</a:t>
            </a:r>
          </a:p>
        </p:txBody>
      </p:sp>
      <p:pic>
        <p:nvPicPr>
          <p:cNvPr id="1026" name="Picture 2" descr="C:\Users\Vladi\Pictures\Безымянный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97"/>
          <a:stretch/>
        </p:blipFill>
        <p:spPr bwMode="auto">
          <a:xfrm>
            <a:off x="27087" y="1936656"/>
            <a:ext cx="5001583" cy="491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961598" y="4830434"/>
                <a:ext cx="5113954" cy="1660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ru-RU" i="1">
                          <a:latin typeface="Cambria Math"/>
                        </a:rPr>
                        <m:t>среднее значение 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−среднее квадратичное отклонение 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r>
                        <a:rPr lang="en-US" i="1">
                          <a:latin typeface="Cambria Math"/>
                        </a:rPr>
                        <m:t> в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ru-RU" i="1">
                          <a:latin typeface="Cambria Math"/>
                        </a:rPr>
                        <m:t>число пикселей в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ru-RU" i="1">
                          <a:latin typeface="Cambria Math"/>
                        </a:rPr>
                        <m:t>среднее значение 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 в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598" y="4830434"/>
                <a:ext cx="5113954" cy="16607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80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0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b="1" dirty="0" smtClean="0"/>
              <a:t>Базовые </a:t>
            </a:r>
            <a:r>
              <a:rPr lang="ru-RU" b="1" dirty="0"/>
              <a:t>алгоритмы фильтрации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671340"/>
            <a:ext cx="7565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Box blur</a:t>
            </a:r>
          </a:p>
          <a:p>
            <a:r>
              <a:rPr lang="ru-RU" sz="2400" dirty="0" smtClean="0"/>
              <a:t>Каждый пиксель выходного изображения представляет </a:t>
            </a:r>
          </a:p>
          <a:p>
            <a:r>
              <a:rPr lang="ru-RU" sz="2400" dirty="0" smtClean="0"/>
              <a:t>собой взвешенное среднее соседних пикселей </a:t>
            </a:r>
          </a:p>
          <a:p>
            <a:r>
              <a:rPr lang="ru-RU" sz="2400" dirty="0" smtClean="0"/>
              <a:t>на входном изображении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5562" y="3717031"/>
            <a:ext cx="86444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Gaussian blur</a:t>
            </a:r>
            <a:endParaRPr lang="en-US" sz="2400" b="1" dirty="0"/>
          </a:p>
          <a:p>
            <a:r>
              <a:rPr lang="ru-RU" sz="2400" dirty="0" smtClean="0"/>
              <a:t>Каждый пиксель выходного изображения представляет собой </a:t>
            </a:r>
          </a:p>
          <a:p>
            <a:r>
              <a:rPr lang="ru-RU" sz="2400" dirty="0" smtClean="0"/>
              <a:t>взвешенное среднее</a:t>
            </a:r>
            <a:r>
              <a:rPr lang="ru-RU" sz="2400" dirty="0"/>
              <a:t> </a:t>
            </a:r>
            <a:r>
              <a:rPr lang="ru-RU" sz="2400" dirty="0" smtClean="0"/>
              <a:t>с </a:t>
            </a:r>
            <a:r>
              <a:rPr lang="ru-RU" sz="2400" dirty="0"/>
              <a:t>учётом </a:t>
            </a:r>
            <a:r>
              <a:rPr lang="ru-RU" sz="2400" dirty="0" smtClean="0"/>
              <a:t>расстояния до соседних пикселей</a:t>
            </a:r>
            <a:r>
              <a:rPr lang="ru-RU" sz="2400" dirty="0"/>
              <a:t>.</a:t>
            </a:r>
            <a:endParaRPr lang="ru-RU" sz="2400" b="1" dirty="0"/>
          </a:p>
        </p:txBody>
      </p:sp>
      <p:pic>
        <p:nvPicPr>
          <p:cNvPr id="1026" name="Picture 2" descr="https://habrastorage.org/storage2/2e2/51e/145/2e251e14546301f95f086c025d860d4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2" t="21309" r="15637" b="16363"/>
          <a:stretch/>
        </p:blipFill>
        <p:spPr bwMode="auto">
          <a:xfrm>
            <a:off x="755576" y="4922598"/>
            <a:ext cx="1895218" cy="177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04448" y="651605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</a:t>
            </a:r>
            <a:r>
              <a:rPr lang="ru-RU" dirty="0" smtClean="0"/>
              <a:t>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95936" y="5199583"/>
                <a:ext cx="4862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</a:rPr>
                        <m:t>𝑗</m:t>
                      </m:r>
                      <m:r>
                        <a:rPr lang="en-US" sz="2400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𝐺𝑎𝑢𝑠𝑠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⋅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</a:rPr>
                        <m:t>𝑗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5199583"/>
                <a:ext cx="4862748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125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03295" y="5902041"/>
                <a:ext cx="3406958" cy="864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𝐺𝑎𝑢𝑠𝑠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295" y="5902041"/>
                <a:ext cx="3406958" cy="8647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45660" y="2852936"/>
                <a:ext cx="1913024" cy="106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660" y="2852936"/>
                <a:ext cx="1913024" cy="10665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00" y="3241000"/>
                <a:ext cx="1974771" cy="431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𝑜𝑢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𝑖𝑚𝑝𝑢𝑡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41000"/>
                <a:ext cx="1974771" cy="431593"/>
              </a:xfrm>
              <a:prstGeom prst="rect">
                <a:avLst/>
              </a:prstGeom>
              <a:blipFill rotWithShape="1"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80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0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b="1" dirty="0" smtClean="0"/>
              <a:t>Оценка качества изображения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5696" y="2734703"/>
                <a:ext cx="1776064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96" y="2734703"/>
                <a:ext cx="1776064" cy="4062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11560" y="3236971"/>
                <a:ext cx="3387722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𝑀𝑆𝐸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36971"/>
                <a:ext cx="3387722" cy="9025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2987824" y="4944785"/>
                <a:ext cx="3175100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𝑃𝑆𝑁𝑅</m:t>
                      </m:r>
                      <m:r>
                        <a:rPr lang="en-US" sz="2400" i="1" smtClean="0">
                          <a:latin typeface="Cambria Math"/>
                        </a:rPr>
                        <m:t>=20⋅</m:t>
                      </m:r>
                      <m:func>
                        <m:funcPr>
                          <m:ctrlPr>
                            <a:rPr lang="ru-RU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lg</m:t>
                          </m:r>
                        </m:fName>
                        <m:e>
                          <m:f>
                            <m:f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𝑀𝐴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𝐼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𝑀𝑆𝐸</m:t>
                                  </m:r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944785"/>
                <a:ext cx="3175100" cy="8552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611560" y="1815207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Критерий пикового соотношения сигнал-шум (</a:t>
            </a:r>
            <a:r>
              <a:rPr lang="en-US" sz="2400" dirty="0"/>
              <a:t>PSNR</a:t>
            </a:r>
            <a:r>
              <a:rPr lang="ru-RU" sz="2400" dirty="0"/>
              <a:t>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771800" y="2566645"/>
            <a:ext cx="5844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Максимальное значение, принимаемое пикселями изображения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111352" y="3508359"/>
            <a:ext cx="3221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Среднеквадратичная ошибка 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604448" y="651605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</a:t>
            </a:r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80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9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pPr algn="l"/>
            <a:r>
              <a:rPr lang="ru-RU" b="1" dirty="0" smtClean="0"/>
              <a:t>Результаты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4212953"/>
                  </p:ext>
                </p:extLst>
              </p:nvPr>
            </p:nvGraphicFramePr>
            <p:xfrm>
              <a:off x="1475657" y="1988840"/>
              <a:ext cx="7272807" cy="4299032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04056"/>
                    <a:gridCol w="2177092"/>
                    <a:gridCol w="1502209"/>
                    <a:gridCol w="1544725"/>
                    <a:gridCol w="1544725"/>
                  </a:tblGrid>
                  <a:tr h="979633">
                    <a:tc>
                      <a:txBody>
                        <a:bodyPr/>
                        <a:lstStyle/>
                        <a:p>
                          <a:pPr algn="l"/>
                          <a:endParaRPr lang="ru-RU" baseline="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aseline="0" dirty="0" smtClean="0"/>
                            <a:t>Уровень шума</a:t>
                          </a:r>
                          <a:r>
                            <a:rPr lang="en-US" baseline="0" dirty="0" smtClean="0"/>
                            <a:t>,</a:t>
                          </a:r>
                          <a:endParaRPr lang="ru-RU" baseline="0" dirty="0" smtClean="0"/>
                        </a:p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1" i="1" baseline="0" smtClean="0">
                                    <a:latin typeface="Cambria Math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baseline="0" dirty="0" smtClean="0"/>
                        </a:p>
                        <a:p>
                          <a:pPr algn="l"/>
                          <a:endParaRPr lang="ru-RU" baseline="0" dirty="0" smtClean="0"/>
                        </a:p>
                        <a:p>
                          <a:pPr algn="l"/>
                          <a:r>
                            <a:rPr lang="ru-RU" baseline="0" dirty="0" smtClean="0"/>
                            <a:t>Тип фильтра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lang="ru-RU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777578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PSNR,</a:t>
                          </a:r>
                          <a:r>
                            <a:rPr lang="ru-RU" b="1" dirty="0" smtClean="0"/>
                            <a:t> </a:t>
                          </a:r>
                          <a:r>
                            <a:rPr lang="en-US" b="1" baseline="0" dirty="0" smtClean="0"/>
                            <a:t> </a:t>
                          </a:r>
                          <a:r>
                            <a:rPr lang="ru-RU" b="1" baseline="0" dirty="0" smtClean="0"/>
                            <a:t>дБ</a:t>
                          </a:r>
                          <a:endParaRPr lang="ru-RU" b="1" dirty="0"/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Noise</a:t>
                          </a:r>
                          <a:r>
                            <a:rPr lang="en-US" b="1" baseline="0" dirty="0" smtClean="0"/>
                            <a:t> </a:t>
                          </a:r>
                          <a:endParaRPr lang="ru-RU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18.52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15.78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13.04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777578">
                    <a:tc vMerge="1">
                      <a:txBody>
                        <a:bodyPr/>
                        <a:lstStyle/>
                        <a:p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Box blur</a:t>
                          </a:r>
                          <a:endParaRPr lang="ru-RU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20.45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19.54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18.44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777578">
                    <a:tc vMerge="1">
                      <a:txBody>
                        <a:bodyPr/>
                        <a:lstStyle/>
                        <a:p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Gaussian</a:t>
                          </a:r>
                          <a:r>
                            <a:rPr lang="en-US" b="1" baseline="0" dirty="0" smtClean="0"/>
                            <a:t> blur</a:t>
                          </a:r>
                          <a:endParaRPr lang="ru-RU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21.65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20.16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18.72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777578">
                    <a:tc vMerge="1">
                      <a:txBody>
                        <a:bodyPr/>
                        <a:lstStyle/>
                        <a:p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GIF</a:t>
                          </a:r>
                          <a:endParaRPr lang="ru-RU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23.07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21.32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19.91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4212953"/>
                  </p:ext>
                </p:extLst>
              </p:nvPr>
            </p:nvGraphicFramePr>
            <p:xfrm>
              <a:off x="1475657" y="1988840"/>
              <a:ext cx="7272807" cy="4299032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04056"/>
                    <a:gridCol w="2177092"/>
                    <a:gridCol w="1502209"/>
                    <a:gridCol w="1544725"/>
                    <a:gridCol w="1544725"/>
                  </a:tblGrid>
                  <a:tr h="1188720">
                    <a:tc>
                      <a:txBody>
                        <a:bodyPr/>
                        <a:lstStyle/>
                        <a:p>
                          <a:pPr algn="l"/>
                          <a:endParaRPr lang="ru-RU" baseline="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2"/>
                          <a:stretch>
                            <a:fillRect l="-23249" t="-2564" r="-211204" b="-26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  <a:endParaRPr lang="ru-RU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777578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PSNR,</a:t>
                          </a:r>
                          <a:r>
                            <a:rPr lang="ru-RU" b="1" dirty="0" smtClean="0"/>
                            <a:t> </a:t>
                          </a:r>
                          <a:r>
                            <a:rPr lang="en-US" b="1" baseline="0" dirty="0" smtClean="0"/>
                            <a:t> </a:t>
                          </a:r>
                          <a:r>
                            <a:rPr lang="ru-RU" b="1" baseline="0" dirty="0" smtClean="0"/>
                            <a:t>дБ</a:t>
                          </a:r>
                          <a:endParaRPr lang="ru-RU" b="1" dirty="0"/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Noise</a:t>
                          </a:r>
                          <a:r>
                            <a:rPr lang="en-US" b="1" baseline="0" dirty="0" smtClean="0"/>
                            <a:t> </a:t>
                          </a:r>
                          <a:endParaRPr lang="ru-RU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18.52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15.78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13.04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777578">
                    <a:tc vMerge="1">
                      <a:txBody>
                        <a:bodyPr/>
                        <a:lstStyle/>
                        <a:p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Box blur</a:t>
                          </a:r>
                          <a:endParaRPr lang="ru-RU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20.45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19.54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18.44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777578">
                    <a:tc vMerge="1">
                      <a:txBody>
                        <a:bodyPr/>
                        <a:lstStyle/>
                        <a:p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Gaussian</a:t>
                          </a:r>
                          <a:r>
                            <a:rPr lang="en-US" b="1" baseline="0" dirty="0" smtClean="0"/>
                            <a:t> blur</a:t>
                          </a:r>
                          <a:endParaRPr lang="ru-RU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21.65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20.16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18.72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777578">
                    <a:tc vMerge="1">
                      <a:txBody>
                        <a:bodyPr/>
                        <a:lstStyle/>
                        <a:p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GIF</a:t>
                          </a:r>
                          <a:endParaRPr lang="ru-RU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23.07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21.32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19.91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604448" y="651605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</a:t>
            </a:r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80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4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pPr algn="l"/>
            <a:r>
              <a:rPr lang="ru-RU" b="1" dirty="0"/>
              <a:t>Результаты</a:t>
            </a:r>
          </a:p>
        </p:txBody>
      </p:sp>
      <p:pic>
        <p:nvPicPr>
          <p:cNvPr id="2050" name="Picture 2" descr="C:\Users\Vladi\Desktop\GIF\resMiet2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3" t="3780" r="8415" b="9919"/>
          <a:stretch/>
        </p:blipFill>
        <p:spPr bwMode="auto">
          <a:xfrm>
            <a:off x="2411760" y="1540729"/>
            <a:ext cx="4949252" cy="531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04448" y="651605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</a:t>
            </a:r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80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pPr algn="l"/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1402" y="2100912"/>
            <a:ext cx="8391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Программно реализован алгоритм </a:t>
            </a:r>
            <a:r>
              <a:rPr lang="ru-RU" sz="2400" dirty="0"/>
              <a:t>метода </a:t>
            </a:r>
            <a:r>
              <a:rPr lang="en-US" sz="2400" dirty="0" smtClean="0"/>
              <a:t>Guided image filtering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Произведено сравнительное компьютерное исследование реализованного алгоритма с известными эффективными </a:t>
            </a:r>
            <a:r>
              <a:rPr lang="ru-RU" sz="2400" dirty="0" smtClean="0"/>
              <a:t>алгоритмами</a:t>
            </a:r>
            <a:r>
              <a:rPr lang="en-US" sz="2400" dirty="0" smtClean="0"/>
              <a:t> </a:t>
            </a:r>
            <a:r>
              <a:rPr lang="ru-RU" sz="2400" dirty="0" smtClean="0"/>
              <a:t>в области подавления шумов.</a:t>
            </a:r>
          </a:p>
          <a:p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Показаны преимущества алгоритма </a:t>
            </a:r>
            <a:r>
              <a:rPr lang="en-US" sz="2400" dirty="0"/>
              <a:t>GIF </a:t>
            </a:r>
            <a:r>
              <a:rPr lang="ru-RU" sz="2400" dirty="0"/>
              <a:t>в разработанной реализации по сравнению с другими </a:t>
            </a:r>
            <a:r>
              <a:rPr lang="ru-RU" sz="2400" dirty="0" smtClean="0"/>
              <a:t>алгоритмами.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04448" y="651605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8/</a:t>
            </a:r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80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4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  <p:pic>
        <p:nvPicPr>
          <p:cNvPr id="1026" name="Picture 2" descr="https://www.miet.ru/bitrix/templates/.default/img/zer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iet.ru/bitrix/templates/.default/img/zer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80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3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550</Words>
  <Application>Microsoft Office PowerPoint</Application>
  <PresentationFormat>Экран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Постановка задачи</vt:lpstr>
      <vt:lpstr>Алгоритм GIF</vt:lpstr>
      <vt:lpstr>Базовые алгоритмы фильтрации </vt:lpstr>
      <vt:lpstr>Оценка качества изображения</vt:lpstr>
      <vt:lpstr>Результаты</vt:lpstr>
      <vt:lpstr>Результаты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Demchenko</dc:creator>
  <cp:lastModifiedBy>Vladimir Demchenko</cp:lastModifiedBy>
  <cp:revision>207</cp:revision>
  <dcterms:created xsi:type="dcterms:W3CDTF">2017-05-21T11:17:51Z</dcterms:created>
  <dcterms:modified xsi:type="dcterms:W3CDTF">2017-06-06T15:43:41Z</dcterms:modified>
</cp:coreProperties>
</file>