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80" d="100"/>
          <a:sy n="80" d="100"/>
        </p:scale>
        <p:origin x="-109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ru-RU" dirty="0" smtClean="0"/>
              <a:t>Курсовой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628728"/>
            <a:ext cx="7088832" cy="1752600"/>
          </a:xfrm>
        </p:spPr>
        <p:txBody>
          <a:bodyPr/>
          <a:lstStyle/>
          <a:p>
            <a:pPr algn="r"/>
            <a:r>
              <a:rPr lang="ru-RU" dirty="0" err="1" smtClean="0"/>
              <a:t>Димаков</a:t>
            </a:r>
            <a:r>
              <a:rPr lang="ru-RU" dirty="0" smtClean="0"/>
              <a:t> В.</a:t>
            </a:r>
          </a:p>
          <a:p>
            <a:pPr algn="r"/>
            <a:r>
              <a:rPr lang="ru-RU" dirty="0" smtClean="0"/>
              <a:t>Егоров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6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Трекинг и подсчет числа </a:t>
            </a:r>
            <a:r>
              <a:rPr lang="ru-RU" dirty="0" smtClean="0"/>
              <a:t>объектов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76"/>
          <a:stretch/>
        </p:blipFill>
        <p:spPr>
          <a:xfrm>
            <a:off x="1439652" y="1556792"/>
            <a:ext cx="6264696" cy="45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204" y="2420888"/>
            <a:ext cx="8229600" cy="2232248"/>
          </a:xfrm>
        </p:spPr>
        <p:txBody>
          <a:bodyPr>
            <a:normAutofit/>
          </a:bodyPr>
          <a:lstStyle/>
          <a:p>
            <a:r>
              <a:rPr lang="ru-RU" dirty="0" smtClean="0"/>
              <a:t>Всего найдено </a:t>
            </a:r>
            <a:r>
              <a:rPr lang="ru-RU" dirty="0" smtClean="0"/>
              <a:t>314/322 автомобилей. </a:t>
            </a:r>
            <a:endParaRPr lang="en-US" dirty="0"/>
          </a:p>
          <a:p>
            <a:r>
              <a:rPr lang="ru-RU" dirty="0"/>
              <a:t>Набрано </a:t>
            </a:r>
            <a:r>
              <a:rPr lang="en-US" dirty="0" smtClean="0"/>
              <a:t>1045/1611</a:t>
            </a:r>
            <a:r>
              <a:rPr lang="ru-RU" dirty="0" smtClean="0"/>
              <a:t> </a:t>
            </a:r>
            <a:r>
              <a:rPr lang="ru-RU" dirty="0" smtClean="0"/>
              <a:t>очков</a:t>
            </a:r>
            <a:r>
              <a:rPr lang="en-US" dirty="0" smtClean="0"/>
              <a:t> (</a:t>
            </a:r>
            <a:r>
              <a:rPr lang="ru-RU" dirty="0" smtClean="0"/>
              <a:t>окно </a:t>
            </a:r>
            <a:r>
              <a:rPr lang="ru-RU" dirty="0" smtClean="0"/>
              <a:t>200мс).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58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Предлагаемый алгоритм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Компенсация движений камеры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16016" y="2168860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бинарного изображения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52120" y="4401108"/>
            <a:ext cx="1944216" cy="111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Трекинг и подсчет числа объектов</a:t>
            </a:r>
          </a:p>
        </p:txBody>
      </p:sp>
      <p:cxnSp>
        <p:nvCxnSpPr>
          <p:cNvPr id="11" name="Соединительная линия уступом 10"/>
          <p:cNvCxnSpPr>
            <a:stCxn id="5" idx="3"/>
            <a:endCxn id="6" idx="1"/>
          </p:cNvCxnSpPr>
          <p:nvPr/>
        </p:nvCxnSpPr>
        <p:spPr>
          <a:xfrm flipH="1">
            <a:off x="2483768" y="2726922"/>
            <a:ext cx="4176464" cy="2232248"/>
          </a:xfrm>
          <a:prstGeom prst="bentConnector5">
            <a:avLst>
              <a:gd name="adj1" fmla="val -21729"/>
              <a:gd name="adj2" fmla="val 50000"/>
              <a:gd name="adj3" fmla="val 1220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3"/>
            <a:endCxn id="5" idx="1"/>
          </p:cNvCxnSpPr>
          <p:nvPr/>
        </p:nvCxnSpPr>
        <p:spPr>
          <a:xfrm>
            <a:off x="3491880" y="272692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  <a:endCxn id="7" idx="1"/>
          </p:cNvCxnSpPr>
          <p:nvPr/>
        </p:nvCxnSpPr>
        <p:spPr>
          <a:xfrm>
            <a:off x="4427984" y="495917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27584" y="272692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596336" y="495917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9" y="2267580"/>
                <a:ext cx="91332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03" y="2267580"/>
                <a:ext cx="101194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/>
                        </a:rPr>
                        <m:t>B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50" y="2267580"/>
                <a:ext cx="921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09120"/>
                <a:ext cx="101963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901" y="4509120"/>
                <a:ext cx="41152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4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Компенсация движений </a:t>
            </a:r>
            <a:r>
              <a:rPr lang="ru-RU" dirty="0" smtClean="0"/>
              <a:t>камеры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3000" b="1" dirty="0" smtClean="0"/>
              <a:t>Опорные элементы: </a:t>
            </a:r>
            <a:r>
              <a:rPr lang="ru-RU" sz="3000" dirty="0" smtClean="0"/>
              <a:t>особые точки, найденные детектором </a:t>
            </a:r>
            <a:r>
              <a:rPr lang="en-US" sz="3000" dirty="0" smtClean="0"/>
              <a:t>cv::</a:t>
            </a:r>
            <a:r>
              <a:rPr lang="en-US" sz="3000" dirty="0" err="1" smtClean="0"/>
              <a:t>goodFeaturesToTrack</a:t>
            </a:r>
            <a:r>
              <a:rPr lang="en-US" sz="3000" dirty="0" smtClean="0"/>
              <a:t>(</a:t>
            </a:r>
            <a:r>
              <a:rPr lang="ru-RU" sz="3000" dirty="0" smtClean="0"/>
              <a:t>).</a:t>
            </a:r>
          </a:p>
          <a:p>
            <a:pPr>
              <a:spcAft>
                <a:spcPts val="600"/>
              </a:spcAft>
            </a:pPr>
            <a:r>
              <a:rPr lang="ru-RU" sz="3000" b="1" dirty="0" smtClean="0"/>
              <a:t>Оценка смещений: </a:t>
            </a:r>
            <a:r>
              <a:rPr lang="ru-RU" sz="3000" dirty="0" smtClean="0"/>
              <a:t>медиана смещений опорных элементов, найденная с помощью </a:t>
            </a:r>
            <a:r>
              <a:rPr lang="en-US" sz="3000" dirty="0" smtClean="0"/>
              <a:t>cv::</a:t>
            </a:r>
            <a:r>
              <a:rPr lang="en-US" sz="3000" dirty="0" err="1" smtClean="0"/>
              <a:t>calcOpticalFlowPyrLK</a:t>
            </a:r>
            <a:r>
              <a:rPr lang="ru-RU" sz="3000" dirty="0" smtClean="0"/>
              <a:t>().</a:t>
            </a:r>
          </a:p>
          <a:p>
            <a:r>
              <a:rPr lang="ru-RU" sz="3000" b="1" dirty="0"/>
              <a:t>Компенсация </a:t>
            </a:r>
            <a:r>
              <a:rPr lang="ru-RU" sz="3000" b="1" dirty="0" smtClean="0"/>
              <a:t>движений: </a:t>
            </a:r>
            <a:r>
              <a:rPr lang="ru-RU" sz="3000" dirty="0" smtClean="0"/>
              <a:t>смещение кадра с использованием билинейной интерполяции.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833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Компенсация движений камеры</a:t>
            </a:r>
          </a:p>
        </p:txBody>
      </p:sp>
      <p:pic>
        <p:nvPicPr>
          <p:cNvPr id="1026" name="Picture 2" descr="D:\Vlad\ВУЗ\Мага\3 семестр\КЗ\cvclasses18\image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2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D:\Vlad\ВУЗ\Мага\3 семестр\КЗ\cvclasses18\images\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57192"/>
            <a:ext cx="3600000" cy="27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6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Вычитание </a:t>
            </a:r>
            <a:r>
              <a:rPr lang="ru-RU" dirty="0" smtClean="0"/>
              <a:t>фона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2600" b="1" dirty="0" smtClean="0"/>
                  <a:t>Среднее </a:t>
                </a:r>
                <a:r>
                  <a:rPr lang="ru-RU" sz="2600" b="1" dirty="0"/>
                  <a:t>фоновое </a:t>
                </a:r>
                <a:r>
                  <a:rPr lang="ru-RU" sz="2600" b="1" dirty="0" smtClean="0"/>
                  <a:t>изображение: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b="0" i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600" dirty="0" smtClean="0"/>
              </a:p>
              <a:p>
                <a:r>
                  <a:rPr lang="ru-RU" sz="2600" b="1" dirty="0" smtClean="0"/>
                  <a:t>Изображение </a:t>
                </a:r>
                <a:r>
                  <a:rPr lang="ru-RU" sz="2600" b="1" dirty="0"/>
                  <a:t>средних абсолютных </a:t>
                </a:r>
                <a:r>
                  <a:rPr lang="ru-RU" sz="2600" b="1" dirty="0" smtClean="0"/>
                  <a:t>отклонений</a:t>
                </a:r>
                <a:r>
                  <a:rPr lang="en-US" sz="2600" b="1" dirty="0" smtClean="0"/>
                  <a:t>:</a:t>
                </a:r>
                <a:endParaRPr lang="ru-RU" sz="26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6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buNone/>
                </a:pPr>
                <a:r>
                  <a:rPr lang="ru-RU" sz="2600" dirty="0" smtClean="0"/>
                  <a:t>Здесь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6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ru-RU" sz="2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b="0" i="1" smtClean="0">
                                  <a:latin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26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в противном случае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r>
                  <a:rPr lang="ru-RU" sz="2600" b="1" dirty="0" smtClean="0"/>
                  <a:t>Бинарное </a:t>
                </a:r>
                <a:r>
                  <a:rPr lang="ru-RU" sz="2600" b="1" dirty="0"/>
                  <a:t>изображение: </a:t>
                </a:r>
                <a:endParaRPr lang="en-US" sz="2600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 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ru-RU" sz="26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в противном с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  <m:t>лучае</m:t>
                              </m:r>
                            </m:e>
                          </m:eqArr>
                          <m:r>
                            <a:rPr lang="ru-RU" sz="2600" b="0" i="1" smtClean="0">
                              <a:latin typeface="Cambria Math"/>
                            </a:rPr>
                            <m:t>       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ru-RU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≥1</m:t>
                          </m:r>
                          <m:r>
                            <a:rPr lang="ru-RU" sz="2600" b="0" i="1" smtClean="0">
                              <a:latin typeface="Cambria Math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ru-RU" sz="26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0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lad\Desktop\ВУЗ\4 курс\8 семестр\Диплом\cv2\ВКР\tracker\test2\hist2.em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7511" r="9312" b="5065"/>
          <a:stretch/>
        </p:blipFill>
        <p:spPr bwMode="auto">
          <a:xfrm>
            <a:off x="683272" y="3212977"/>
            <a:ext cx="4032744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Порог фоновой части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2500" b="1" dirty="0" smtClean="0"/>
                  <a:t>Предположение: </a:t>
                </a:r>
                <a:r>
                  <a:rPr lang="ru-RU" sz="2500" dirty="0"/>
                  <a:t>изображение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ru-RU" sz="25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sz="2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5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500" dirty="0" smtClean="0"/>
                  <a:t> </a:t>
                </a:r>
                <a:r>
                  <a:rPr lang="ru-RU" sz="2500" dirty="0" smtClean="0"/>
                  <a:t>содержит </a:t>
                </a:r>
                <a:r>
                  <a:rPr lang="ru-RU" sz="2500" dirty="0"/>
                  <a:t>два относительно однородных по яркости класса точек, принадлежащих объекту и фону соответственно</a:t>
                </a:r>
                <a:r>
                  <a:rPr lang="ru-RU" sz="2500" dirty="0" smtClean="0"/>
                  <a:t>.</a:t>
                </a:r>
                <a:endParaRPr lang="en-US" sz="2500" dirty="0" smtClean="0"/>
              </a:p>
              <a:p>
                <a:pPr marL="0" indent="0" algn="ctr">
                  <a:buNone/>
                </a:pPr>
                <a:r>
                  <a:rPr lang="en-US" sz="2800" b="0" dirty="0" smtClean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6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ru-RU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                 </m:t>
                            </m:r>
                          </m:e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в противном случае</m:t>
                            </m:r>
                          </m:e>
                        </m:eqArr>
                      </m:e>
                    </m:d>
                  </m:oMath>
                </a14:m>
                <a:endParaRPr lang="ru-RU" sz="2600" dirty="0"/>
              </a:p>
              <a:p>
                <a:pPr marL="0" indent="0">
                  <a:buNone/>
                </a:pPr>
                <a:endParaRPr lang="ru-RU" sz="2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37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D:\Vlad\ВУЗ\Мага\3 семестр\КЗ\cvclasses18\imag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35274" r="57685" b="23342"/>
          <a:stretch/>
        </p:blipFill>
        <p:spPr bwMode="auto">
          <a:xfrm>
            <a:off x="6012160" y="4141283"/>
            <a:ext cx="2384462" cy="1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Порог фоновой </a:t>
            </a:r>
            <a:r>
              <a:rPr lang="ru-RU" dirty="0" smtClean="0"/>
              <a:t>части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 descr="D:\Vlad\ВУЗ\Мага\3 семестр\КЗ\cvclasses18\images\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71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Vlad\ВУЗ\Мага\3 семестр\КЗ\cvclasses18\ima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48" y="2456592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/>
          <p:cNvSpPr/>
          <p:nvPr/>
        </p:nvSpPr>
        <p:spPr>
          <a:xfrm>
            <a:off x="4211960" y="3629191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5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Обработка бинарного </a:t>
            </a:r>
            <a:r>
              <a:rPr lang="ru-RU" dirty="0" smtClean="0"/>
              <a:t>изображения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91895"/>
            <a:ext cx="3600000" cy="2697179"/>
          </a:xfrm>
        </p:spPr>
      </p:pic>
      <p:sp>
        <p:nvSpPr>
          <p:cNvPr id="5" name="Стрелка вправо 4"/>
          <p:cNvSpPr/>
          <p:nvPr/>
        </p:nvSpPr>
        <p:spPr>
          <a:xfrm>
            <a:off x="4234991" y="4562483"/>
            <a:ext cx="718721" cy="3560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79" y="3387672"/>
            <a:ext cx="3600000" cy="2705624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457200" y="1988840"/>
            <a:ext cx="8229600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Морфологическая </a:t>
            </a:r>
            <a:r>
              <a:rPr lang="ru-RU" sz="3000" dirty="0" smtClean="0"/>
              <a:t>обработка </a:t>
            </a:r>
            <a:endParaRPr lang="en-US" sz="3000" dirty="0" smtClean="0"/>
          </a:p>
          <a:p>
            <a:pPr>
              <a:spcBef>
                <a:spcPts val="0"/>
              </a:spcBef>
            </a:pPr>
            <a:r>
              <a:rPr lang="ru-RU" sz="3000" dirty="0" smtClean="0"/>
              <a:t>Вычисление выпуклых </a:t>
            </a:r>
            <a:r>
              <a:rPr lang="ru-RU" sz="3000" dirty="0" smtClean="0"/>
              <a:t>оболочек</a:t>
            </a:r>
            <a:endParaRPr lang="ru-RU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1484784"/>
            <a:ext cx="7242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Повышение связности масок </a:t>
            </a:r>
            <a:r>
              <a:rPr lang="ru-RU" sz="3200" b="1" dirty="0" smtClean="0"/>
              <a:t>объектов: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313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Трекинг и подсчет числа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6412"/>
            <a:ext cx="8229600" cy="38127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Начало слежения за </a:t>
            </a:r>
            <a:r>
              <a:rPr lang="ru-RU" dirty="0" smtClean="0"/>
              <a:t>объектом происходит </a:t>
            </a:r>
            <a:r>
              <a:rPr lang="ru-RU" dirty="0" smtClean="0"/>
              <a:t>только в узкой полосе, перед </a:t>
            </a:r>
            <a:r>
              <a:rPr lang="ru-RU" dirty="0" smtClean="0"/>
              <a:t>чертой.</a:t>
            </a:r>
            <a:endParaRPr lang="ru-RU" dirty="0" smtClean="0"/>
          </a:p>
          <a:p>
            <a:r>
              <a:rPr lang="ru-RU" dirty="0" smtClean="0"/>
              <a:t>Поиск объекта на новом кадре</a:t>
            </a:r>
            <a:r>
              <a:rPr lang="en-US" dirty="0" smtClean="0"/>
              <a:t> </a:t>
            </a:r>
            <a:r>
              <a:rPr lang="ru-RU" dirty="0" smtClean="0"/>
              <a:t>выполняется по ближайшему </a:t>
            </a:r>
            <a:r>
              <a:rPr lang="ru-RU" dirty="0" smtClean="0"/>
              <a:t>соседу.</a:t>
            </a:r>
            <a:endParaRPr lang="ru-RU" dirty="0" smtClean="0"/>
          </a:p>
          <a:p>
            <a:r>
              <a:rPr lang="ru-RU" dirty="0" smtClean="0"/>
              <a:t>При пересечении объектом черты инкрементируется счетчик, слежение за этим объектом не </a:t>
            </a:r>
            <a:r>
              <a:rPr lang="ru-RU" dirty="0" smtClean="0"/>
              <a:t>продолжается.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431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Курсовой проект</vt:lpstr>
      <vt:lpstr>Предлагаемый алгоритм</vt:lpstr>
      <vt:lpstr>Компенсация движений камеры</vt:lpstr>
      <vt:lpstr>Компенсация движений камеры</vt:lpstr>
      <vt:lpstr>Вычитание фона</vt:lpstr>
      <vt:lpstr>Порог фоновой части </vt:lpstr>
      <vt:lpstr>Порог фоновой части</vt:lpstr>
      <vt:lpstr>Обработка бинарного изображения </vt:lpstr>
      <vt:lpstr>Трекинг и подсчет числа объектов</vt:lpstr>
      <vt:lpstr>Трекинг и подсчет числа объектов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Димаков</dc:creator>
  <cp:lastModifiedBy>Владислав Димаков</cp:lastModifiedBy>
  <cp:revision>36</cp:revision>
  <dcterms:created xsi:type="dcterms:W3CDTF">2018-12-20T17:41:47Z</dcterms:created>
  <dcterms:modified xsi:type="dcterms:W3CDTF">2018-12-23T18:01:35Z</dcterms:modified>
</cp:coreProperties>
</file>