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ru-RU" dirty="0" smtClean="0"/>
              <a:t>Курсовой 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628728"/>
            <a:ext cx="7088832" cy="1752600"/>
          </a:xfrm>
        </p:spPr>
        <p:txBody>
          <a:bodyPr/>
          <a:lstStyle/>
          <a:p>
            <a:pPr algn="r"/>
            <a:r>
              <a:rPr lang="ru-RU" dirty="0" err="1" smtClean="0"/>
              <a:t>Димаков</a:t>
            </a:r>
            <a:r>
              <a:rPr lang="ru-RU" dirty="0" smtClean="0"/>
              <a:t> В.</a:t>
            </a:r>
          </a:p>
          <a:p>
            <a:pPr algn="r"/>
            <a:r>
              <a:rPr lang="ru-RU" dirty="0" smtClean="0"/>
              <a:t>Егоров 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6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58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Предлагаемый алгоритм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47664" y="2168860"/>
            <a:ext cx="1944216" cy="1116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Компенсация движений камеры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716016" y="2168860"/>
            <a:ext cx="1944216" cy="1116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Вычитание </a:t>
            </a:r>
            <a:r>
              <a:rPr lang="ru-RU" dirty="0" smtClean="0"/>
              <a:t>фона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83768" y="4401108"/>
            <a:ext cx="1944216" cy="1116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Обработка бинарного изображения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652120" y="4401108"/>
            <a:ext cx="1944216" cy="1116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Трекинг и подсчет числа объектов</a:t>
            </a:r>
          </a:p>
        </p:txBody>
      </p:sp>
      <p:cxnSp>
        <p:nvCxnSpPr>
          <p:cNvPr id="11" name="Соединительная линия уступом 10"/>
          <p:cNvCxnSpPr>
            <a:stCxn id="5" idx="3"/>
            <a:endCxn id="6" idx="1"/>
          </p:cNvCxnSpPr>
          <p:nvPr/>
        </p:nvCxnSpPr>
        <p:spPr>
          <a:xfrm flipH="1">
            <a:off x="2483768" y="2726922"/>
            <a:ext cx="4176464" cy="2232248"/>
          </a:xfrm>
          <a:prstGeom prst="bentConnector5">
            <a:avLst>
              <a:gd name="adj1" fmla="val -21729"/>
              <a:gd name="adj2" fmla="val 50000"/>
              <a:gd name="adj3" fmla="val 12206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3"/>
            <a:endCxn id="5" idx="1"/>
          </p:cNvCxnSpPr>
          <p:nvPr/>
        </p:nvCxnSpPr>
        <p:spPr>
          <a:xfrm>
            <a:off x="3491880" y="272692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6" idx="3"/>
            <a:endCxn id="7" idx="1"/>
          </p:cNvCxnSpPr>
          <p:nvPr/>
        </p:nvCxnSpPr>
        <p:spPr>
          <a:xfrm>
            <a:off x="4427984" y="4959170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827584" y="272692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7596336" y="495917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62329" y="2267580"/>
                <a:ext cx="913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29" y="2267580"/>
                <a:ext cx="913327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647003" y="2267580"/>
                <a:ext cx="1011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003" y="2267580"/>
                <a:ext cx="101194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6750850" y="2267580"/>
                <a:ext cx="921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/>
                        </a:rPr>
                        <m:t>B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850" y="2267580"/>
                <a:ext cx="92102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499992" y="4509120"/>
                <a:ext cx="1019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/>
                            </a:rPr>
                            <m:t>B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4509120"/>
                <a:ext cx="1019638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7976901" y="4509120"/>
                <a:ext cx="411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901" y="4509120"/>
                <a:ext cx="41152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47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Компенсация движений </a:t>
            </a:r>
            <a:r>
              <a:rPr lang="ru-RU" dirty="0" smtClean="0"/>
              <a:t>камеры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sz="3000" b="1" dirty="0" smtClean="0"/>
              <a:t>Опорные элементы: </a:t>
            </a:r>
            <a:r>
              <a:rPr lang="ru-RU" sz="3000" dirty="0" smtClean="0"/>
              <a:t>особые точки, найденные детектором </a:t>
            </a:r>
            <a:r>
              <a:rPr lang="en-US" sz="3000" dirty="0" smtClean="0"/>
              <a:t>cv::</a:t>
            </a:r>
            <a:r>
              <a:rPr lang="en-US" sz="3000" dirty="0" err="1" smtClean="0"/>
              <a:t>goodFeaturesToTrack</a:t>
            </a:r>
            <a:r>
              <a:rPr lang="en-US" sz="3000" dirty="0" smtClean="0"/>
              <a:t>(</a:t>
            </a:r>
            <a:r>
              <a:rPr lang="ru-RU" sz="3000" dirty="0" smtClean="0"/>
              <a:t>).</a:t>
            </a:r>
          </a:p>
          <a:p>
            <a:pPr>
              <a:spcAft>
                <a:spcPts val="600"/>
              </a:spcAft>
            </a:pPr>
            <a:r>
              <a:rPr lang="ru-RU" sz="3000" b="1" dirty="0" smtClean="0"/>
              <a:t>Оценка смещений: </a:t>
            </a:r>
            <a:r>
              <a:rPr lang="ru-RU" sz="3000" dirty="0" smtClean="0"/>
              <a:t>медиана смещений опорных элементов, найденная с помощью </a:t>
            </a:r>
            <a:r>
              <a:rPr lang="en-US" sz="3000" dirty="0" smtClean="0"/>
              <a:t>cv::</a:t>
            </a:r>
            <a:r>
              <a:rPr lang="en-US" sz="3000" dirty="0" err="1" smtClean="0"/>
              <a:t>calcOpticalFlowPyrLK</a:t>
            </a:r>
            <a:r>
              <a:rPr lang="ru-RU" sz="3000" dirty="0" smtClean="0"/>
              <a:t>().</a:t>
            </a:r>
          </a:p>
          <a:p>
            <a:r>
              <a:rPr lang="ru-RU" sz="3000" b="1" dirty="0"/>
              <a:t>Компенсация </a:t>
            </a:r>
            <a:r>
              <a:rPr lang="ru-RU" sz="3000" b="1" dirty="0" smtClean="0"/>
              <a:t>движений: </a:t>
            </a:r>
            <a:r>
              <a:rPr lang="ru-RU" sz="3000" dirty="0" smtClean="0"/>
              <a:t>смещение кадра с использованием билинейной интерполяции.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8332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Компенсация движений камеры</a:t>
            </a:r>
          </a:p>
        </p:txBody>
      </p:sp>
      <p:pic>
        <p:nvPicPr>
          <p:cNvPr id="1026" name="Picture 2" descr="D:\Vlad\ВУЗ\Мага\3 семестр\КЗ\cvclasses18\images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52" y="2457192"/>
            <a:ext cx="3600000" cy="27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4211960" y="3629191"/>
            <a:ext cx="718721" cy="3560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7" name="Picture 3" descr="D:\Vlad\ВУЗ\Мага\3 семестр\КЗ\cvclasses18\images\2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57192"/>
            <a:ext cx="3600000" cy="27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6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Вычитание </a:t>
            </a:r>
            <a:r>
              <a:rPr lang="ru-RU" dirty="0" smtClean="0"/>
              <a:t>фона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sz="2600" b="1" dirty="0" smtClean="0"/>
                  <a:t>Среднее </a:t>
                </a:r>
                <a:r>
                  <a:rPr lang="ru-RU" sz="2600" b="1" dirty="0"/>
                  <a:t>фоновое </a:t>
                </a:r>
                <a:r>
                  <a:rPr lang="ru-RU" sz="2600" b="1" dirty="0" smtClean="0"/>
                  <a:t>изображение: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600" i="1"/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ru-RU" sz="2600" i="1"/>
                            <m:t>𝑡</m:t>
                          </m:r>
                        </m:sub>
                      </m:sSub>
                      <m:r>
                        <a:rPr lang="ru-RU" sz="2600" i="1"/>
                        <m:t>=</m:t>
                      </m:r>
                      <m:d>
                        <m:dPr>
                          <m:ctrlPr>
                            <a:rPr lang="ru-RU" sz="2600" i="1"/>
                          </m:ctrlPr>
                        </m:dPr>
                        <m:e>
                          <m:r>
                            <a:rPr lang="ru-RU" sz="2600" i="1"/>
                            <m:t>1−</m:t>
                          </m:r>
                          <m:r>
                            <a:rPr lang="ru-RU" sz="2600" i="1"/>
                            <m:t>𝛼</m:t>
                          </m:r>
                        </m:e>
                      </m:d>
                      <m:r>
                        <a:rPr lang="ru-RU" sz="2600" i="1"/>
                        <m:t>∙</m:t>
                      </m:r>
                      <m:sSub>
                        <m:sSubPr>
                          <m:ctrlPr>
                            <a:rPr lang="ru-RU" sz="2600" i="1"/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ru-RU" sz="2600" i="1"/>
                            <m:t>𝑡</m:t>
                          </m:r>
                          <m:r>
                            <a:rPr lang="ru-RU" sz="2600" i="1"/>
                            <m:t>−1</m:t>
                          </m:r>
                        </m:sub>
                      </m:sSub>
                      <m:r>
                        <a:rPr lang="ru-RU" sz="2600" i="1"/>
                        <m:t>+</m:t>
                      </m:r>
                      <m:r>
                        <a:rPr lang="ru-RU" sz="2600" i="1"/>
                        <m:t>𝛼</m:t>
                      </m:r>
                      <m:r>
                        <a:rPr lang="ru-RU" sz="2600" i="1"/>
                        <m:t>∙</m:t>
                      </m:r>
                      <m:r>
                        <a:rPr lang="ru-RU" sz="2600" i="1"/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600" i="1"/>
                          </m:ctrlPr>
                        </m:dPr>
                        <m:e>
                          <m:sSub>
                            <m:sSubPr>
                              <m:ctrlPr>
                                <a:rPr lang="ru-RU" sz="2600" i="1" smtClean="0"/>
                              </m:ctrlPr>
                            </m:sSubPr>
                            <m:e>
                              <m:r>
                                <a:rPr lang="ru-RU" sz="2600" i="1"/>
                                <m:t>𝐼</m:t>
                              </m:r>
                            </m:e>
                            <m:sub>
                              <m:r>
                                <a:rPr lang="ru-RU" sz="2600" i="1"/>
                                <m:t>𝑡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6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ru-RU" sz="26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ru-RU" sz="2600" b="0" i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sz="2600" dirty="0" smtClean="0"/>
              </a:p>
              <a:p>
                <a:r>
                  <a:rPr lang="ru-RU" sz="2600" b="1" dirty="0" smtClean="0"/>
                  <a:t>Изображение </a:t>
                </a:r>
                <a:r>
                  <a:rPr lang="ru-RU" sz="2600" b="1" dirty="0"/>
                  <a:t>средних абсолютных </a:t>
                </a:r>
                <a:r>
                  <a:rPr lang="ru-RU" sz="2600" b="1" dirty="0" smtClean="0"/>
                  <a:t>отклонений</a:t>
                </a:r>
                <a:r>
                  <a:rPr lang="en-US" sz="2600" b="1" dirty="0" smtClean="0"/>
                  <a:t>:</a:t>
                </a:r>
                <a:endParaRPr lang="ru-RU" sz="2600" b="1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600" i="1"/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ru-RU" sz="2600" i="1"/>
                            <m:t>𝑡</m:t>
                          </m:r>
                        </m:sub>
                      </m:sSub>
                      <m:r>
                        <a:rPr lang="ru-RU" sz="2600" i="1"/>
                        <m:t>=</m:t>
                      </m:r>
                      <m:d>
                        <m:dPr>
                          <m:ctrlPr>
                            <a:rPr lang="ru-RU" sz="2600" i="1"/>
                          </m:ctrlPr>
                        </m:dPr>
                        <m:e>
                          <m:r>
                            <a:rPr lang="ru-RU" sz="2600" i="1"/>
                            <m:t>1−</m:t>
                          </m:r>
                          <m:r>
                            <a:rPr lang="ru-RU" sz="2600" i="1"/>
                            <m:t>𝛼</m:t>
                          </m:r>
                        </m:e>
                      </m:d>
                      <m:r>
                        <a:rPr lang="ru-RU" sz="2600" i="1"/>
                        <m:t>∙</m:t>
                      </m:r>
                      <m:sSub>
                        <m:sSubPr>
                          <m:ctrlPr>
                            <a:rPr lang="ru-RU" sz="2600" i="1"/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ru-RU" sz="2600" i="1"/>
                            <m:t>𝑡</m:t>
                          </m:r>
                          <m:r>
                            <a:rPr lang="ru-RU" sz="2600" i="1"/>
                            <m:t>−1</m:t>
                          </m:r>
                        </m:sub>
                      </m:sSub>
                      <m:r>
                        <a:rPr lang="ru-RU" sz="2600" i="1"/>
                        <m:t>+</m:t>
                      </m:r>
                      <m:r>
                        <a:rPr lang="ru-RU" sz="2600" i="1"/>
                        <m:t>𝛼</m:t>
                      </m:r>
                      <m:r>
                        <a:rPr lang="ru-RU" sz="2600" i="1"/>
                        <m:t>∙</m:t>
                      </m:r>
                      <m:r>
                        <a:rPr lang="ru-RU" sz="2600" i="1"/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600" i="1"/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6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600" i="1"/>
                                  </m:ctrlPr>
                                </m:sSubPr>
                                <m:e>
                                  <m:r>
                                    <a:rPr lang="ru-RU" sz="2600" i="1"/>
                                    <m:t>𝐼</m:t>
                                  </m:r>
                                </m:e>
                                <m:sub>
                                  <m:r>
                                    <a:rPr lang="ru-RU" sz="2600" i="1"/>
                                    <m:t>𝑡</m:t>
                                  </m:r>
                                </m:sub>
                              </m:sSub>
                              <m:r>
                                <a:rPr lang="ru-RU" sz="2600" i="1"/>
                                <m:t>−</m:t>
                              </m:r>
                              <m:sSub>
                                <m:sSubPr>
                                  <m:ctrlPr>
                                    <a:rPr lang="ru-RU" sz="2600" i="1"/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600" i="1"/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600" i="1" smtClean="0"/>
                            <m:t>, </m:t>
                          </m:r>
                          <m:sSub>
                            <m:sSubPr>
                              <m:ctrlPr>
                                <a:rPr lang="ru-RU" sz="2600" i="1" smtClean="0"/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600" i="1"/>
                                <m:t>𝑡</m:t>
                              </m:r>
                              <m:r>
                                <a:rPr lang="ru-RU" sz="2600" i="1"/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600" dirty="0" smtClean="0"/>
              </a:p>
              <a:p>
                <a:pPr marL="0" indent="0">
                  <a:buNone/>
                </a:pPr>
                <a:r>
                  <a:rPr lang="ru-RU" sz="2600" dirty="0" smtClean="0"/>
                  <a:t>Здесь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600" i="1"/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600" i="1"/>
                          </m:ctrlPr>
                        </m:dPr>
                        <m:e>
                          <m:sSub>
                            <m:sSubPr>
                              <m:ctrlPr>
                                <a:rPr lang="ru-RU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6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6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6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ru-RU" sz="26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ru-RU" sz="2600" i="1"/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600" i="1"/>
                          </m:ctrlPr>
                        </m:dPr>
                        <m:e>
                          <m:r>
                            <a:rPr lang="ru-RU" sz="2600" i="1"/>
                            <m:t> </m:t>
                          </m:r>
                          <m:eqArr>
                            <m:eqArrPr>
                              <m:ctrlPr>
                                <a:rPr lang="ru-RU" sz="2600" i="1"/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6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600" i="1"/>
                                <m:t>, </m:t>
                              </m:r>
                              <m:r>
                                <a:rPr lang="ru-RU" sz="2600" b="0" i="1" smtClean="0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6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ru-RU" sz="26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ru-RU" sz="26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ru-RU" sz="2600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b="0" i="1" smtClean="0">
                                  <a:latin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26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ru-RU" sz="26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26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ru-RU" sz="26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ru-RU" sz="2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600" i="1"/>
                                <m:t>в противном случае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600" i="1"/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600" dirty="0" smtClean="0"/>
              </a:p>
              <a:p>
                <a:r>
                  <a:rPr lang="ru-RU" sz="2600" b="1" dirty="0" smtClean="0"/>
                  <a:t>Бинарное </a:t>
                </a:r>
                <a:r>
                  <a:rPr lang="ru-RU" sz="2600" b="1" dirty="0"/>
                  <a:t>изображение: </a:t>
                </a:r>
                <a:endParaRPr lang="en-US" sz="26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600" i="1"/>
                          </m:ctrlPr>
                        </m:sSubPr>
                        <m:e>
                          <m:r>
                            <a:rPr lang="en-US" sz="2600" i="1"/>
                            <m:t>𝐵</m:t>
                          </m:r>
                        </m:e>
                        <m:sub>
                          <m:r>
                            <a:rPr lang="ru-RU" sz="2600" i="1"/>
                            <m:t>𝑡</m:t>
                          </m:r>
                        </m:sub>
                      </m:sSub>
                      <m:r>
                        <a:rPr lang="ru-RU" sz="2600" i="1"/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600" i="1"/>
                          </m:ctrlPr>
                        </m:dPr>
                        <m:e>
                          <m:eqArr>
                            <m:eqArrPr>
                              <m:ctrlPr>
                                <a:rPr lang="ru-RU" sz="2600" i="1"/>
                              </m:ctrlPr>
                            </m:eqArrPr>
                            <m:e>
                              <m:r>
                                <a:rPr lang="ru-RU" sz="2600" i="1"/>
                                <m:t> 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6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600" i="1"/>
                                      </m:ctrlPr>
                                    </m:sSubPr>
                                    <m:e>
                                      <m:r>
                                        <a:rPr lang="en-US" sz="2600" i="1"/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600" i="1"/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ru-RU" sz="2600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600" i="1" smtClean="0"/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ru-RU" sz="2600" i="1"/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/>
                                <m:t>&gt;</m:t>
                              </m:r>
                              <m:sSub>
                                <m:sSubPr>
                                  <m:ctrlPr>
                                    <a:rPr lang="ru-RU" sz="2600" i="1"/>
                                  </m:ctrlPr>
                                </m:sSubPr>
                                <m:e>
                                  <m:r>
                                    <a:rPr lang="en-US" sz="2600" i="1"/>
                                    <m:t>𝑘</m:t>
                                  </m:r>
                                </m:e>
                                <m:sub>
                                  <m:r>
                                    <a:rPr lang="en-US" sz="2600" i="1"/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600" i="1"/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2600" i="1"/>
                                    <m:t>𝑡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ru-RU" sz="2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       </m:t>
                              </m:r>
                            </m:e>
                            <m:e>
                              <m:r>
                                <a:rPr lang="ru-RU" sz="2600" i="1"/>
                                <m:t>0,  </m:t>
                              </m:r>
                              <m:r>
                                <a:rPr lang="en-US" sz="2600" i="1"/>
                                <m:t>в противном с</m:t>
                              </m:r>
                              <m:r>
                                <a:rPr lang="en-US" sz="2600" i="1" smtClean="0"/>
                                <m:t>лучае</m:t>
                              </m:r>
                            </m:e>
                          </m:eqArr>
                          <m:r>
                            <a:rPr lang="ru-RU" sz="2600" b="0" i="1" smtClean="0">
                              <a:latin typeface="Cambria Math"/>
                            </a:rPr>
                            <m:t>       </m:t>
                          </m:r>
                          <m:sSub>
                            <m:sSubPr>
                              <m:ctrlPr>
                                <a:rPr lang="ru-RU" sz="2600" i="1"/>
                              </m:ctrlPr>
                            </m:sSubPr>
                            <m:e>
                              <m:r>
                                <a:rPr lang="ru-RU" sz="2600" i="1"/>
                                <m:t>𝑘</m:t>
                              </m:r>
                            </m:e>
                            <m:sub>
                              <m:r>
                                <a:rPr lang="ru-RU" sz="2600" i="1"/>
                                <m:t>2</m:t>
                              </m:r>
                            </m:sub>
                          </m:sSub>
                          <m:r>
                            <a:rPr lang="ru-RU" sz="2600" i="1"/>
                            <m:t>&gt;</m:t>
                          </m:r>
                          <m:sSub>
                            <m:sSubPr>
                              <m:ctrlPr>
                                <a:rPr lang="ru-RU" sz="2600" i="1"/>
                              </m:ctrlPr>
                            </m:sSubPr>
                            <m:e>
                              <m:r>
                                <a:rPr lang="ru-RU" sz="2600" i="1"/>
                                <m:t>𝑘</m:t>
                              </m:r>
                            </m:e>
                            <m:sub>
                              <m:r>
                                <a:rPr lang="ru-RU" sz="2600" i="1"/>
                                <m:t>1</m:t>
                              </m:r>
                            </m:sub>
                          </m:sSub>
                          <m:r>
                            <a:rPr lang="ru-RU" sz="2600" i="1"/>
                            <m:t>≥1</m:t>
                          </m:r>
                          <m:r>
                            <a:rPr lang="ru-RU" sz="2600" b="0" i="1" smtClean="0">
                              <a:latin typeface="Cambria Math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ru-RU" sz="2600" dirty="0"/>
              </a:p>
              <a:p>
                <a:endParaRPr lang="ru-RU" sz="20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20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0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lad\Desktop\ВУЗ\4 курс\8 семестр\Диплом\cv2\ВКР\tracker\test2\hist2.em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4" t="7511" r="9312" b="5065"/>
          <a:stretch/>
        </p:blipFill>
        <p:spPr bwMode="auto">
          <a:xfrm>
            <a:off x="683272" y="3212977"/>
            <a:ext cx="4032744" cy="30243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Порог фоновой части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500" b="1" dirty="0" smtClean="0"/>
                  <a:t>Предположение: </a:t>
                </a:r>
                <a:r>
                  <a:rPr lang="ru-RU" sz="2500" dirty="0"/>
                  <a:t>изображение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5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ru-RU" sz="25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ru-RU" sz="2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ru-RU" sz="25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500" dirty="0" smtClean="0"/>
                  <a:t> </a:t>
                </a:r>
                <a:r>
                  <a:rPr lang="ru-RU" sz="2500" dirty="0" smtClean="0"/>
                  <a:t>содержит </a:t>
                </a:r>
                <a:r>
                  <a:rPr lang="ru-RU" sz="2500" dirty="0"/>
                  <a:t>два относительно однородных по яркости класса точек, принадлежащих объекту и фону соответственно</a:t>
                </a:r>
                <a:r>
                  <a:rPr lang="ru-RU" sz="2500" dirty="0" smtClean="0"/>
                  <a:t>.</a:t>
                </a:r>
                <a:endParaRPr lang="en-US" sz="2500" dirty="0" smtClean="0"/>
              </a:p>
              <a:p>
                <a:pPr marL="0" indent="0" algn="ctr">
                  <a:buNone/>
                </a:pPr>
                <a:r>
                  <a:rPr lang="en-US" sz="2800" b="0" dirty="0" smtClean="0"/>
                  <a:t>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600" i="1"/>
                          <m:t>𝐵</m:t>
                        </m:r>
                      </m:e>
                      <m:sub>
                        <m:r>
                          <a:rPr lang="en-US" sz="2600" i="1"/>
                          <m:t>𝑡</m:t>
                        </m:r>
                      </m:sub>
                      <m:sup>
                        <m:r>
                          <a:rPr lang="en-US" sz="2600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ru-RU" sz="2600" i="1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sz="2600" i="1"/>
                        </m:ctrlPr>
                      </m:dPr>
                      <m:e>
                        <m:r>
                          <a:rPr lang="ru-RU" sz="2600" i="1"/>
                          <m:t> </m:t>
                        </m:r>
                        <m:eqArr>
                          <m:eqArrPr>
                            <m:ctrlPr>
                              <a:rPr lang="ru-RU" sz="2600" i="1"/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600" i="1"/>
                                </m:ctrlPr>
                              </m:sSubPr>
                              <m:e>
                                <m:r>
                                  <a:rPr lang="ru-RU" sz="2600" i="1"/>
                                  <m:t>𝐵</m:t>
                                </m:r>
                              </m:e>
                              <m:sub>
                                <m:r>
                                  <a:rPr lang="ru-RU" sz="2600" i="1"/>
                                  <m:t>𝑡</m:t>
                                </m:r>
                              </m:sub>
                            </m:sSub>
                            <m:r>
                              <a:rPr lang="ru-RU" sz="2600" i="1"/>
                              <m:t>, 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ru-RU" sz="2600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600" i="1"/>
                                    </m:ctrlPr>
                                  </m:sSubPr>
                                  <m:e>
                                    <m:r>
                                      <a:rPr lang="en-US" sz="2600" i="1"/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600" i="1"/>
                                      <m:t>𝑡</m:t>
                                    </m:r>
                                  </m:sub>
                                </m:sSub>
                                <m:r>
                                  <a:rPr lang="ru-RU" sz="26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2600" i="1"/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2600" i="1"/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sz="2600" i="1"/>
                              <m:t>≥</m:t>
                            </m:r>
                            <m:r>
                              <a:rPr lang="ru-RU" sz="2600" i="1"/>
                              <m:t>𝜔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                 </m:t>
                            </m:r>
                          </m:e>
                          <m:e>
                            <m:r>
                              <a:rPr lang="ru-RU" sz="2600" i="1"/>
                              <m:t>0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600" i="1"/>
                              <m:t>в противном случае</m:t>
                            </m:r>
                          </m:e>
                        </m:eqArr>
                      </m:e>
                    </m:d>
                  </m:oMath>
                </a14:m>
                <a:endParaRPr lang="ru-RU" sz="2600" dirty="0"/>
              </a:p>
              <a:p>
                <a:pPr marL="0" indent="0">
                  <a:buNone/>
                </a:pPr>
                <a:endParaRPr lang="ru-RU" sz="26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37" t="-9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D:\Vlad\ВУЗ\Мага\3 семестр\КЗ\cvclasses18\images\5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" t="35274" r="57685" b="23342"/>
          <a:stretch/>
        </p:blipFill>
        <p:spPr bwMode="auto">
          <a:xfrm>
            <a:off x="6012160" y="4141283"/>
            <a:ext cx="2384462" cy="195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48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Порог фоновой </a:t>
            </a:r>
            <a:r>
              <a:rPr lang="ru-RU" dirty="0" smtClean="0"/>
              <a:t>части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1" name="Picture 3" descr="D:\Vlad\ВУЗ\Мага\3 семестр\КЗ\cvclasses18\images\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57192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Vlad\ВУЗ\Мага\3 семестр\КЗ\cvclasses18\images\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448" y="2456592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Стрелка вправо 7"/>
          <p:cNvSpPr/>
          <p:nvPr/>
        </p:nvSpPr>
        <p:spPr>
          <a:xfrm>
            <a:off x="4211960" y="3629191"/>
            <a:ext cx="718721" cy="3560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2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Обработка бинарного </a:t>
            </a:r>
            <a:r>
              <a:rPr lang="ru-RU" dirty="0" smtClean="0"/>
              <a:t>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32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Трекинг и подсчет числа </a:t>
            </a:r>
            <a:r>
              <a:rPr lang="ru-RU" dirty="0" smtClean="0"/>
              <a:t>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3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373</Words>
  <Application>Microsoft Office PowerPoint</Application>
  <PresentationFormat>Экран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Курсовой проект</vt:lpstr>
      <vt:lpstr>Предлагаемый алгоритм</vt:lpstr>
      <vt:lpstr>Компенсация движений камеры</vt:lpstr>
      <vt:lpstr>Компенсация движений камеры</vt:lpstr>
      <vt:lpstr>Вычитание фона</vt:lpstr>
      <vt:lpstr>Порог фоновой части </vt:lpstr>
      <vt:lpstr>Порог фоновой части</vt:lpstr>
      <vt:lpstr>Обработка бинарного изображения</vt:lpstr>
      <vt:lpstr>Трекинг и подсчет числа объектов</vt:lpstr>
      <vt:lpstr>Результаты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Димаков</dc:creator>
  <cp:lastModifiedBy>Владислав Димаков</cp:lastModifiedBy>
  <cp:revision>20</cp:revision>
  <dcterms:created xsi:type="dcterms:W3CDTF">2018-12-20T17:41:47Z</dcterms:created>
  <dcterms:modified xsi:type="dcterms:W3CDTF">2018-12-20T20:22:36Z</dcterms:modified>
</cp:coreProperties>
</file>