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3ccf6a86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3ccf6a86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3ccf6a86c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13ccf6a86c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3ccf6a86c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13ccf6a86c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orbe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24000" y="3996250"/>
            <a:ext cx="9144000" cy="13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09601" y="513622"/>
            <a:ext cx="4011084" cy="9214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Calibri"/>
              <a:buNone/>
              <a:defRPr b="1" sz="2000">
                <a:solidFill>
                  <a:srgbClr val="9494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751851" y="1916833"/>
            <a:ext cx="6815667" cy="4353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949494"/>
              </a:buClr>
              <a:buSzPts val="3200"/>
              <a:buChar char="•"/>
              <a:defRPr sz="3200">
                <a:solidFill>
                  <a:srgbClr val="949494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949494"/>
              </a:buClr>
              <a:buSzPts val="2800"/>
              <a:buChar char="–"/>
              <a:defRPr sz="2800">
                <a:solidFill>
                  <a:srgbClr val="949494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49494"/>
              </a:buClr>
              <a:buSzPts val="2400"/>
              <a:buChar char="•"/>
              <a:defRPr sz="2400">
                <a:solidFill>
                  <a:srgbClr val="949494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Char char="–"/>
              <a:defRPr sz="2000">
                <a:solidFill>
                  <a:srgbClr val="949494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Char char="»"/>
              <a:defRPr sz="2000">
                <a:solidFill>
                  <a:srgbClr val="949494"/>
                </a:solidFill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949494"/>
              </a:buClr>
              <a:buSzPts val="1400"/>
              <a:buNone/>
              <a:defRPr sz="1400">
                <a:solidFill>
                  <a:srgbClr val="949494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Calibri"/>
              <a:buNone/>
              <a:defRPr b="1" sz="2000">
                <a:solidFill>
                  <a:srgbClr val="9494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949494"/>
              </a:buClr>
              <a:buSzPts val="1400"/>
              <a:buNone/>
              <a:defRPr sz="1400">
                <a:solidFill>
                  <a:srgbClr val="949494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39350" y="279284"/>
            <a:ext cx="10031861" cy="104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4400"/>
              <a:buFont typeface="Calibri"/>
              <a:buNone/>
              <a:defRPr>
                <a:solidFill>
                  <a:srgbClr val="6E6E6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 rot="5400000">
            <a:off x="3935761" y="-1875589"/>
            <a:ext cx="4320480" cy="1190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949494"/>
              </a:buClr>
              <a:buSzPts val="3200"/>
              <a:buChar char="•"/>
              <a:defRPr>
                <a:solidFill>
                  <a:srgbClr val="949494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949494"/>
              </a:buClr>
              <a:buSzPts val="2800"/>
              <a:buChar char="–"/>
              <a:defRPr>
                <a:solidFill>
                  <a:srgbClr val="949494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49494"/>
              </a:buClr>
              <a:buSzPts val="2400"/>
              <a:buChar char="•"/>
              <a:defRPr>
                <a:solidFill>
                  <a:srgbClr val="949494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Char char="–"/>
              <a:defRPr>
                <a:solidFill>
                  <a:srgbClr val="949494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Char char="»"/>
              <a:defRPr>
                <a:solidFill>
                  <a:srgbClr val="94949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SzPts val="4400"/>
              <a:buFont typeface="Calibri"/>
              <a:buNone/>
              <a:defRPr>
                <a:solidFill>
                  <a:srgbClr val="9494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949494"/>
              </a:buClr>
              <a:buSzPts val="3200"/>
              <a:buChar char="•"/>
              <a:defRPr>
                <a:solidFill>
                  <a:srgbClr val="949494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949494"/>
              </a:buClr>
              <a:buSzPts val="2800"/>
              <a:buChar char="–"/>
              <a:defRPr>
                <a:solidFill>
                  <a:srgbClr val="949494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49494"/>
              </a:buClr>
              <a:buSzPts val="2400"/>
              <a:buChar char="•"/>
              <a:defRPr>
                <a:solidFill>
                  <a:srgbClr val="949494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Char char="–"/>
              <a:defRPr>
                <a:solidFill>
                  <a:srgbClr val="949494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Char char="»"/>
              <a:defRPr>
                <a:solidFill>
                  <a:srgbClr val="94949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8940800" y="65087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239350" y="279284"/>
            <a:ext cx="10031861" cy="104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43339" y="1916832"/>
            <a:ext cx="11905323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239350" y="279284"/>
            <a:ext cx="10031861" cy="104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4400"/>
              <a:buFont typeface="Calibri"/>
              <a:buNone/>
              <a:defRPr>
                <a:solidFill>
                  <a:srgbClr val="6E6E6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ctrTitle"/>
          </p:nvPr>
        </p:nvSpPr>
        <p:spPr>
          <a:xfrm>
            <a:off x="0" y="1988840"/>
            <a:ext cx="9360363" cy="122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  <a:defRPr b="1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95733" y="4406901"/>
            <a:ext cx="763055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C7C7C"/>
              </a:buClr>
              <a:buSzPts val="4000"/>
              <a:buFont typeface="Calibri"/>
              <a:buNone/>
              <a:defRPr b="1" sz="4000" cap="none">
                <a:solidFill>
                  <a:srgbClr val="7C7C7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695733" y="2906713"/>
            <a:ext cx="76305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2000"/>
              <a:buNone/>
              <a:defRPr sz="2000">
                <a:solidFill>
                  <a:srgbClr val="7C7C7C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C7C7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C7C7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239350" y="279284"/>
            <a:ext cx="10031861" cy="104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  <a:defRPr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239349" y="2060848"/>
            <a:ext cx="5760640" cy="409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F2F2F2"/>
              </a:buClr>
              <a:buSzPts val="2800"/>
              <a:buChar char="•"/>
              <a:defRPr sz="2800">
                <a:solidFill>
                  <a:srgbClr val="F2F2F2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F2F2F2"/>
              </a:buClr>
              <a:buSzPts val="2400"/>
              <a:buChar char="–"/>
              <a:defRPr sz="2400">
                <a:solidFill>
                  <a:srgbClr val="F2F2F2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2F2F2"/>
              </a:buClr>
              <a:buSzPts val="2000"/>
              <a:buChar char="•"/>
              <a:defRPr sz="2000">
                <a:solidFill>
                  <a:srgbClr val="F2F2F2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1800"/>
              <a:buChar char="–"/>
              <a:defRPr sz="1800">
                <a:solidFill>
                  <a:srgbClr val="F2F2F2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1800"/>
              <a:buChar char="»"/>
              <a:defRPr sz="1800">
                <a:solidFill>
                  <a:srgbClr val="F2F2F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6192011" y="2071390"/>
            <a:ext cx="5760640" cy="409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F2F2F2"/>
              </a:buClr>
              <a:buSzPts val="2800"/>
              <a:buChar char="•"/>
              <a:defRPr sz="2800">
                <a:solidFill>
                  <a:srgbClr val="F2F2F2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F2F2F2"/>
              </a:buClr>
              <a:buSzPts val="2400"/>
              <a:buChar char="–"/>
              <a:defRPr sz="2400">
                <a:solidFill>
                  <a:srgbClr val="F2F2F2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2F2F2"/>
              </a:buClr>
              <a:buSzPts val="2000"/>
              <a:buChar char="•"/>
              <a:defRPr sz="2000">
                <a:solidFill>
                  <a:srgbClr val="F2F2F2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1800"/>
              <a:buChar char="–"/>
              <a:defRPr sz="1800">
                <a:solidFill>
                  <a:srgbClr val="F2F2F2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1800"/>
              <a:buChar char="»"/>
              <a:defRPr sz="1800">
                <a:solidFill>
                  <a:srgbClr val="F2F2F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239350" y="279284"/>
            <a:ext cx="10031861" cy="104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4400"/>
              <a:buFont typeface="Calibri"/>
              <a:buNone/>
              <a:defRPr>
                <a:solidFill>
                  <a:srgbClr val="6E6E6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35360" y="1916832"/>
            <a:ext cx="556861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949494"/>
              </a:buClr>
              <a:buSzPts val="2400"/>
              <a:buNone/>
              <a:defRPr b="1" sz="2400">
                <a:solidFill>
                  <a:srgbClr val="94949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335360" y="2556594"/>
            <a:ext cx="556861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949494"/>
              </a:buClr>
              <a:buSzPts val="2400"/>
              <a:buChar char="•"/>
              <a:defRPr sz="2400">
                <a:solidFill>
                  <a:srgbClr val="94949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Char char="–"/>
              <a:defRPr sz="2000">
                <a:solidFill>
                  <a:srgbClr val="94949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49494"/>
              </a:buClr>
              <a:buSzPts val="1800"/>
              <a:buChar char="•"/>
              <a:defRPr sz="1800">
                <a:solidFill>
                  <a:srgbClr val="94949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949494"/>
              </a:buClr>
              <a:buSzPts val="1600"/>
              <a:buChar char="–"/>
              <a:defRPr sz="1600">
                <a:solidFill>
                  <a:srgbClr val="94949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949494"/>
              </a:buClr>
              <a:buSzPts val="1600"/>
              <a:buChar char="»"/>
              <a:defRPr sz="1600">
                <a:solidFill>
                  <a:srgbClr val="94949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0"/>
          <p:cNvSpPr txBox="1"/>
          <p:nvPr>
            <p:ph idx="3" type="body"/>
          </p:nvPr>
        </p:nvSpPr>
        <p:spPr>
          <a:xfrm>
            <a:off x="6288022" y="1934294"/>
            <a:ext cx="566462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949494"/>
              </a:buClr>
              <a:buSzPts val="2400"/>
              <a:buNone/>
              <a:defRPr b="1" sz="2400">
                <a:solidFill>
                  <a:srgbClr val="94949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4" type="body"/>
          </p:nvPr>
        </p:nvSpPr>
        <p:spPr>
          <a:xfrm>
            <a:off x="6288022" y="2574056"/>
            <a:ext cx="566462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949494"/>
              </a:buClr>
              <a:buSzPts val="2400"/>
              <a:buChar char="•"/>
              <a:defRPr sz="2400">
                <a:solidFill>
                  <a:srgbClr val="94949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Char char="–"/>
              <a:defRPr sz="2000">
                <a:solidFill>
                  <a:srgbClr val="94949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49494"/>
              </a:buClr>
              <a:buSzPts val="1800"/>
              <a:buChar char="•"/>
              <a:defRPr sz="1800">
                <a:solidFill>
                  <a:srgbClr val="94949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949494"/>
              </a:buClr>
              <a:buSzPts val="1600"/>
              <a:buChar char="–"/>
              <a:defRPr sz="1600">
                <a:solidFill>
                  <a:srgbClr val="94949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949494"/>
              </a:buClr>
              <a:buSzPts val="1600"/>
              <a:buChar char="»"/>
              <a:defRPr sz="1600">
                <a:solidFill>
                  <a:srgbClr val="94949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833747" y="6410897"/>
            <a:ext cx="16206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538912" y="6356351"/>
            <a:ext cx="2199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9961747" y="6356351"/>
            <a:ext cx="16206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4949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9494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hyperlink" Target="https://presentation-creation.ru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239350" y="279284"/>
            <a:ext cx="10031861" cy="104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43339" y="1916832"/>
            <a:ext cx="11905323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5" name="Google Shape;35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60917" y="45855"/>
            <a:ext cx="1010349" cy="7577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26644"/>
            <a:ext cx="12191980" cy="6857990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  <p:sp>
        <p:nvSpPr>
          <p:cNvPr id="111" name="Google Shape;111;p16"/>
          <p:cNvSpPr/>
          <p:nvPr/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dk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2" name="Google Shape;112;p16"/>
          <p:cNvSpPr txBox="1"/>
          <p:nvPr>
            <p:ph type="ctrTitle"/>
          </p:nvPr>
        </p:nvSpPr>
        <p:spPr>
          <a:xfrm>
            <a:off x="365759" y="2166364"/>
            <a:ext cx="11471565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lang="ru-RU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ПРОЕКТ НА ТЕМУ: </a:t>
            </a:r>
            <a:br>
              <a:rPr b="1" lang="ru-RU" sz="3400">
                <a:latin typeface="Arial"/>
                <a:ea typeface="Arial"/>
                <a:cs typeface="Arial"/>
                <a:sym typeface="Arial"/>
              </a:rPr>
            </a:br>
            <a:r>
              <a:rPr b="1" lang="ru-RU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1" lang="ru-RU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TELEGRAM-БОТ ДЛЯ ВЫДЕЛЕНИЯ КЛЮЧЕВЫХ СЛОВ ИЗ НОВОСТЕЙ</a:t>
            </a:r>
            <a:r>
              <a:rPr b="1" lang="ru-RU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lt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018421" y="4345012"/>
            <a:ext cx="5173579" cy="2512988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7018425" y="4345001"/>
            <a:ext cx="51735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>
                <a:solidFill>
                  <a:schemeClr val="lt1"/>
                </a:solidFill>
              </a:rPr>
              <a:t>Владимиров Илья Сергеевич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>
                <a:solidFill>
                  <a:schemeClr val="lt1"/>
                </a:solidFill>
              </a:rPr>
              <a:t>10 класс «Б» “Школа №1492”.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>
                <a:solidFill>
                  <a:schemeClr val="lt1"/>
                </a:solidFill>
              </a:rPr>
              <a:t>Руководитель: Русаков Алексей Михайлович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>
                <a:solidFill>
                  <a:schemeClr val="lt1"/>
                </a:solidFill>
              </a:rPr>
              <a:t>Преподаватель детского технопарка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>
                <a:solidFill>
                  <a:schemeClr val="lt1"/>
                </a:solidFill>
              </a:rPr>
              <a:t>“Альтаир” РТУ МИРЭА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ru-RU">
                <a:solidFill>
                  <a:schemeClr val="lt1"/>
                </a:solidFill>
              </a:rPr>
              <a:t>2022 год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168230" y="279285"/>
            <a:ext cx="11790090" cy="104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ru-RU"/>
              <a:t>Перспективы</a:t>
            </a:r>
            <a:endParaRPr/>
          </a:p>
        </p:txBody>
      </p:sp>
      <p:cxnSp>
        <p:nvCxnSpPr>
          <p:cNvPr id="261" name="Google Shape;261;p25"/>
          <p:cNvCxnSpPr/>
          <p:nvPr/>
        </p:nvCxnSpPr>
        <p:spPr>
          <a:xfrm>
            <a:off x="1695698" y="2048511"/>
            <a:ext cx="57798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262" name="Google Shape;262;p25"/>
          <p:cNvSpPr/>
          <p:nvPr/>
        </p:nvSpPr>
        <p:spPr>
          <a:xfrm rot="3419336">
            <a:off x="1304494" y="1489766"/>
            <a:ext cx="479425" cy="520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B9B9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1370755" y="1532628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1969475" y="1519275"/>
            <a:ext cx="57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95959"/>
                </a:solidFill>
              </a:rPr>
              <a:t>Конвертирование бота в приложение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25"/>
          <p:cNvCxnSpPr/>
          <p:nvPr/>
        </p:nvCxnSpPr>
        <p:spPr>
          <a:xfrm>
            <a:off x="1713214" y="2871821"/>
            <a:ext cx="49548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266" name="Google Shape;266;p25"/>
          <p:cNvSpPr/>
          <p:nvPr/>
        </p:nvSpPr>
        <p:spPr>
          <a:xfrm rot="3419336">
            <a:off x="1322010" y="2313076"/>
            <a:ext cx="479425" cy="520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B9B9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1387183" y="2355937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1973700" y="2362075"/>
            <a:ext cx="48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Добавить новых функци</a:t>
            </a:r>
            <a:r>
              <a:rPr lang="ru-RU" sz="2400">
                <a:solidFill>
                  <a:srgbClr val="595959"/>
                </a:solidFill>
              </a:rPr>
              <a:t>й бота</a:t>
            </a: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5"/>
          <p:cNvCxnSpPr/>
          <p:nvPr/>
        </p:nvCxnSpPr>
        <p:spPr>
          <a:xfrm>
            <a:off x="1713215" y="3712648"/>
            <a:ext cx="100557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270" name="Google Shape;270;p25"/>
          <p:cNvSpPr/>
          <p:nvPr/>
        </p:nvSpPr>
        <p:spPr>
          <a:xfrm rot="3419336">
            <a:off x="1339528" y="3153903"/>
            <a:ext cx="479425" cy="520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B9B9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1404701" y="3196765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1969475" y="3204875"/>
            <a:ext cx="96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Провести консультацию со специалистом для улучшения проекта.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/>
        </p:nvSpPr>
        <p:spPr>
          <a:xfrm>
            <a:off x="1677955" y="2567226"/>
            <a:ext cx="883609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 amt="40000"/>
          </a:blip>
          <a:srcRect b="0" l="0" r="0"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  <p:sp>
        <p:nvSpPr>
          <p:cNvPr id="122" name="Google Shape;122;p17"/>
          <p:cNvSpPr/>
          <p:nvPr/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rial"/>
              <a:buNone/>
            </a:pPr>
            <a:r>
              <a:rPr b="1" lang="ru-RU" sz="3400">
                <a:latin typeface="Arial"/>
                <a:ea typeface="Arial"/>
                <a:cs typeface="Arial"/>
                <a:sym typeface="Arial"/>
              </a:rPr>
              <a:t>ЦЕЛЬ ПРОЕКТА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048" y="3100137"/>
            <a:ext cx="12189000" cy="657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Разработать </a:t>
            </a:r>
            <a:r>
              <a:rPr lang="ru-RU" sz="2400">
                <a:solidFill>
                  <a:schemeClr val="lt1"/>
                </a:solidFill>
              </a:rPr>
              <a:t>Telegram-бота для выделения ключевых слов из новостей с удобным и понятным интерфейсом</a:t>
            </a: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74384" y="165422"/>
            <a:ext cx="10904105" cy="1048666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ru-RU"/>
              <a:t>                              </a:t>
            </a:r>
            <a:r>
              <a:rPr lang="ru-RU"/>
              <a:t>Задачи проекта</a:t>
            </a:r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>
            <a:off x="633789" y="4238416"/>
            <a:ext cx="66801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32" name="Google Shape;132;p18"/>
          <p:cNvSpPr/>
          <p:nvPr/>
        </p:nvSpPr>
        <p:spPr>
          <a:xfrm rot="3419336">
            <a:off x="349628" y="3662154"/>
            <a:ext cx="479425" cy="5207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rgbClr val="6666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405191" y="3705016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rot="3419336">
            <a:off x="349628" y="1385192"/>
            <a:ext cx="479425" cy="520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B9B9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175031" y="1428055"/>
            <a:ext cx="67836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Получить первый опыт в создании </a:t>
            </a:r>
            <a:r>
              <a:rPr lang="ru-RU" sz="2400">
                <a:solidFill>
                  <a:schemeClr val="accent6"/>
                </a:solidFill>
              </a:rPr>
              <a:t>бота</a:t>
            </a:r>
            <a:r>
              <a:rPr b="0" i="0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77199" y="1428054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37" name="Google Shape;137;p18"/>
          <p:cNvCxnSpPr/>
          <p:nvPr/>
        </p:nvCxnSpPr>
        <p:spPr>
          <a:xfrm flipH="1" rot="10800000">
            <a:off x="644226" y="2683733"/>
            <a:ext cx="6576050" cy="10439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38" name="Google Shape;138;p18"/>
          <p:cNvSpPr/>
          <p:nvPr/>
        </p:nvSpPr>
        <p:spPr>
          <a:xfrm rot="3419336">
            <a:off x="349627" y="2138786"/>
            <a:ext cx="479425" cy="520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7D7D7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05190" y="2181648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40" name="Google Shape;140;p18"/>
          <p:cNvCxnSpPr/>
          <p:nvPr/>
        </p:nvCxnSpPr>
        <p:spPr>
          <a:xfrm>
            <a:off x="635377" y="3479763"/>
            <a:ext cx="73245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41" name="Google Shape;141;p18"/>
          <p:cNvSpPr/>
          <p:nvPr/>
        </p:nvSpPr>
        <p:spPr>
          <a:xfrm rot="3419336">
            <a:off x="349627" y="2905086"/>
            <a:ext cx="479425" cy="520700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rgbClr val="42424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05190" y="2947948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>
            <a:off x="669246" y="5069247"/>
            <a:ext cx="72432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44" name="Google Shape;144;p18"/>
          <p:cNvSpPr txBox="1"/>
          <p:nvPr/>
        </p:nvSpPr>
        <p:spPr>
          <a:xfrm>
            <a:off x="471963" y="4589187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1082147" y="2181005"/>
            <a:ext cx="62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>
                <a:solidFill>
                  <a:schemeClr val="accent6"/>
                </a:solidFill>
              </a:rPr>
              <a:t>Изучить технологии для создания бота.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938250" y="2947950"/>
            <a:ext cx="708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ru-RU" sz="2400">
                <a:solidFill>
                  <a:schemeClr val="accent6"/>
                </a:solidFill>
              </a:rPr>
              <a:t>Разработать понятный и удобный интерфейс.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1103026" y="3725475"/>
            <a:ext cx="667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accent6"/>
                </a:solidFill>
              </a:rPr>
              <a:t>Изучить конвертацию бота в приложение.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072151" y="4562225"/>
            <a:ext cx="68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ru-RU" sz="2400">
                <a:solidFill>
                  <a:schemeClr val="accent6"/>
                </a:solidFill>
              </a:rPr>
              <a:t>роработать минимальный рабочий прототип.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 rot="3419336">
            <a:off x="344392" y="4483668"/>
            <a:ext cx="479425" cy="520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B9B9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71963" y="452653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51" name="Google Shape;151;p18"/>
          <p:cNvCxnSpPr/>
          <p:nvPr/>
        </p:nvCxnSpPr>
        <p:spPr>
          <a:xfrm>
            <a:off x="701375" y="1934460"/>
            <a:ext cx="67740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239350" y="279284"/>
            <a:ext cx="11301862" cy="1039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ru-RU"/>
              <a:t>Ход работы</a:t>
            </a:r>
            <a:endParaRPr/>
          </a:p>
        </p:txBody>
      </p:sp>
      <p:cxnSp>
        <p:nvCxnSpPr>
          <p:cNvPr id="157" name="Google Shape;157;p19"/>
          <p:cNvCxnSpPr/>
          <p:nvPr/>
        </p:nvCxnSpPr>
        <p:spPr>
          <a:xfrm flipH="1" rot="10800000">
            <a:off x="845818" y="4329803"/>
            <a:ext cx="4406144" cy="17516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58" name="Google Shape;158;p19"/>
          <p:cNvSpPr/>
          <p:nvPr/>
        </p:nvSpPr>
        <p:spPr>
          <a:xfrm rot="3419336">
            <a:off x="587932" y="3771058"/>
            <a:ext cx="479425" cy="5207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rgbClr val="6666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25978" y="3805161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 flipH="1" rot="10800000">
            <a:off x="944102" y="1948367"/>
            <a:ext cx="5802169" cy="43792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61" name="Google Shape;161;p19"/>
          <p:cNvSpPr/>
          <p:nvPr/>
        </p:nvSpPr>
        <p:spPr>
          <a:xfrm rot="3419336">
            <a:off x="587933" y="1407139"/>
            <a:ext cx="479425" cy="520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B9B9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1248570" y="1464587"/>
            <a:ext cx="55327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Определить функционал программы.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15504" y="1450001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 flipH="1" rot="10800000">
            <a:off x="872094" y="2733645"/>
            <a:ext cx="6132065" cy="26276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65" name="Google Shape;165;p19"/>
          <p:cNvSpPr/>
          <p:nvPr/>
        </p:nvSpPr>
        <p:spPr>
          <a:xfrm rot="3419336">
            <a:off x="587932" y="2209934"/>
            <a:ext cx="479425" cy="520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7D7D7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643495" y="2252796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67" name="Google Shape;167;p19"/>
          <p:cNvCxnSpPr/>
          <p:nvPr/>
        </p:nvCxnSpPr>
        <p:spPr>
          <a:xfrm>
            <a:off x="873681" y="3564251"/>
            <a:ext cx="5219938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68" name="Google Shape;168;p19"/>
          <p:cNvSpPr/>
          <p:nvPr/>
        </p:nvSpPr>
        <p:spPr>
          <a:xfrm rot="3419336">
            <a:off x="587931" y="2989574"/>
            <a:ext cx="479425" cy="520700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rgbClr val="42424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643494" y="3032436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715502" y="4618648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1243950" y="2264268"/>
            <a:ext cx="58358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Выбрать информационные технологии.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280017" y="3056610"/>
            <a:ext cx="4712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Определить среду разработки. 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323811" y="3850679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413335" y="4619419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1262498" y="3871160"/>
            <a:ext cx="92286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Написать код для </a:t>
            </a:r>
            <a:r>
              <a:rPr lang="ru-RU" sz="2400">
                <a:solidFill>
                  <a:srgbClr val="595959"/>
                </a:solidFill>
              </a:rPr>
              <a:t>бота.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9"/>
          <p:cNvCxnSpPr/>
          <p:nvPr/>
        </p:nvCxnSpPr>
        <p:spPr>
          <a:xfrm>
            <a:off x="845817" y="5126835"/>
            <a:ext cx="40839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77" name="Google Shape;177;p19"/>
          <p:cNvSpPr/>
          <p:nvPr/>
        </p:nvSpPr>
        <p:spPr>
          <a:xfrm rot="3419336">
            <a:off x="605449" y="4541816"/>
            <a:ext cx="479425" cy="5207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rgbClr val="66666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642406" y="4575919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1341327" y="4621437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280019" y="4641925"/>
            <a:ext cx="39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Внедрение кода в </a:t>
            </a:r>
            <a:r>
              <a:rPr lang="ru-RU" sz="2400">
                <a:solidFill>
                  <a:srgbClr val="595959"/>
                </a:solidFill>
              </a:rPr>
              <a:t>бота.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1131" y="4453697"/>
            <a:ext cx="2432281" cy="2324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32104" y="271531"/>
            <a:ext cx="9704283" cy="104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ru-RU"/>
              <a:t>Использованные методы исследования</a:t>
            </a:r>
            <a:endParaRPr/>
          </a:p>
        </p:txBody>
      </p:sp>
      <p:cxnSp>
        <p:nvCxnSpPr>
          <p:cNvPr id="187" name="Google Shape;187;p20"/>
          <p:cNvCxnSpPr/>
          <p:nvPr/>
        </p:nvCxnSpPr>
        <p:spPr>
          <a:xfrm>
            <a:off x="1297322" y="2292367"/>
            <a:ext cx="34671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88" name="Google Shape;188;p20"/>
          <p:cNvSpPr/>
          <p:nvPr/>
        </p:nvSpPr>
        <p:spPr>
          <a:xfrm rot="3418568">
            <a:off x="941259" y="1733694"/>
            <a:ext cx="479460" cy="52064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B9B9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1068723" y="1776484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90" name="Google Shape;190;p20"/>
          <p:cNvCxnSpPr/>
          <p:nvPr/>
        </p:nvCxnSpPr>
        <p:spPr>
          <a:xfrm>
            <a:off x="1242831" y="3071596"/>
            <a:ext cx="72357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91" name="Google Shape;191;p20"/>
          <p:cNvSpPr/>
          <p:nvPr/>
        </p:nvSpPr>
        <p:spPr>
          <a:xfrm rot="3418568">
            <a:off x="941259" y="2512923"/>
            <a:ext cx="479460" cy="52064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7D7D7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996715" y="2555713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93" name="Google Shape;193;p20"/>
          <p:cNvCxnSpPr/>
          <p:nvPr/>
        </p:nvCxnSpPr>
        <p:spPr>
          <a:xfrm>
            <a:off x="1226901" y="3849993"/>
            <a:ext cx="7279500" cy="1740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194" name="Google Shape;194;p20"/>
          <p:cNvSpPr/>
          <p:nvPr/>
        </p:nvSpPr>
        <p:spPr>
          <a:xfrm rot="3418568">
            <a:off x="941259" y="3284147"/>
            <a:ext cx="479460" cy="520648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rgbClr val="42424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996715" y="3326937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1653607" y="2558988"/>
            <a:ext cx="677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Изучена среда разработки Visual Studio Code.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1652513" y="3368561"/>
            <a:ext cx="69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Изучен и использован</a:t>
            </a:r>
            <a:r>
              <a:rPr lang="ru-RU" sz="2400">
                <a:solidFill>
                  <a:srgbClr val="595959"/>
                </a:solidFill>
              </a:rPr>
              <a:t> интерфейс Telegram.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1653607" y="1717038"/>
            <a:ext cx="40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Изучен язык </a:t>
            </a:r>
            <a:r>
              <a:rPr lang="ru-RU" sz="2400">
                <a:solidFill>
                  <a:srgbClr val="595959"/>
                </a:solidFill>
              </a:rPr>
              <a:t>Python</a:t>
            </a:r>
            <a:r>
              <a:rPr lang="ru-RU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1881" y="3266991"/>
            <a:ext cx="1385615" cy="137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977" y="1215225"/>
            <a:ext cx="1745500" cy="17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883162" y="335268"/>
            <a:ext cx="100320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4400"/>
              <a:buFont typeface="Calibri"/>
              <a:buNone/>
            </a:pPr>
            <a:r>
              <a:rPr lang="ru-RU">
                <a:solidFill>
                  <a:srgbClr val="595959"/>
                </a:solidFill>
              </a:rPr>
              <a:t>Знакомство с ботом и приветствие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2985796" y="2295330"/>
            <a:ext cx="1017037" cy="466531"/>
          </a:xfrm>
          <a:prstGeom prst="flowChartOnlineStorag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 rot="10800000">
            <a:off x="8189169" y="2295327"/>
            <a:ext cx="908178" cy="466530"/>
          </a:xfrm>
          <a:prstGeom prst="flowChartOnlineStorag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6553200" y="3886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4077478" y="4822193"/>
            <a:ext cx="1866000" cy="13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75" y="1681800"/>
            <a:ext cx="8663699" cy="4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883162" y="335268"/>
            <a:ext cx="100320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4400"/>
              <a:buFont typeface="Calibri"/>
              <a:buNone/>
            </a:pPr>
            <a:r>
              <a:rPr lang="ru-RU">
                <a:solidFill>
                  <a:srgbClr val="595959"/>
                </a:solidFill>
              </a:rPr>
              <a:t>Использование команд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2985796" y="2295330"/>
            <a:ext cx="1017037" cy="466531"/>
          </a:xfrm>
          <a:prstGeom prst="flowChartOnlineStorag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/>
          <p:nvPr/>
        </p:nvSpPr>
        <p:spPr>
          <a:xfrm rot="10800000">
            <a:off x="8189169" y="2295327"/>
            <a:ext cx="908178" cy="466530"/>
          </a:xfrm>
          <a:prstGeom prst="flowChartOnlineStorag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6553200" y="3886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4077478" y="4822193"/>
            <a:ext cx="1866000" cy="13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50" y="1704737"/>
            <a:ext cx="8736576" cy="40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883162" y="335268"/>
            <a:ext cx="100320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4400"/>
              <a:buFont typeface="Calibri"/>
              <a:buNone/>
            </a:pPr>
            <a:r>
              <a:rPr lang="ru-RU">
                <a:solidFill>
                  <a:srgbClr val="595959"/>
                </a:solidFill>
              </a:rPr>
              <a:t>Анализ вводимого текста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2985796" y="2295330"/>
            <a:ext cx="1017037" cy="466531"/>
          </a:xfrm>
          <a:prstGeom prst="flowChartOnlineStorag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/>
          <p:nvPr/>
        </p:nvSpPr>
        <p:spPr>
          <a:xfrm rot="10800000">
            <a:off x="8189169" y="2295327"/>
            <a:ext cx="908178" cy="466530"/>
          </a:xfrm>
          <a:prstGeom prst="flowChartOnlineStorag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6553200" y="3886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4077478" y="4822193"/>
            <a:ext cx="1866000" cy="13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400" y="1700050"/>
            <a:ext cx="8809700" cy="41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239350" y="279284"/>
            <a:ext cx="116241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lang="ru-RU"/>
              <a:t>Результаты</a:t>
            </a:r>
            <a:endParaRPr/>
          </a:p>
        </p:txBody>
      </p:sp>
      <p:cxnSp>
        <p:nvCxnSpPr>
          <p:cNvPr id="248" name="Google Shape;248;p24"/>
          <p:cNvCxnSpPr/>
          <p:nvPr/>
        </p:nvCxnSpPr>
        <p:spPr>
          <a:xfrm>
            <a:off x="1059942" y="2196761"/>
            <a:ext cx="96831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249" name="Google Shape;249;p24"/>
          <p:cNvSpPr/>
          <p:nvPr/>
        </p:nvSpPr>
        <p:spPr>
          <a:xfrm rot="3418568">
            <a:off x="703880" y="1620571"/>
            <a:ext cx="479460" cy="52064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9B9B9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1639850" y="1663350"/>
            <a:ext cx="108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183600" rtl="0" algn="l">
              <a:lnSpc>
                <a:spcPct val="125000"/>
              </a:lnSpc>
              <a:spcBef>
                <a:spcPts val="0"/>
              </a:spcBef>
              <a:spcAft>
                <a:spcPts val="1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595959"/>
                </a:solidFill>
              </a:rPr>
              <a:t>Создан Telegram-бот для выделения ключевых слов из новостей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831344" y="1663361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52" name="Google Shape;252;p24"/>
          <p:cNvCxnSpPr/>
          <p:nvPr/>
        </p:nvCxnSpPr>
        <p:spPr>
          <a:xfrm>
            <a:off x="928882" y="3235879"/>
            <a:ext cx="7781400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253" name="Google Shape;253;p24"/>
          <p:cNvSpPr/>
          <p:nvPr/>
        </p:nvSpPr>
        <p:spPr>
          <a:xfrm rot="3418568">
            <a:off x="703880" y="2632661"/>
            <a:ext cx="479460" cy="52064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7D7D7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1734819" y="2774172"/>
            <a:ext cx="76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183600" rtl="0" algn="l">
              <a:lnSpc>
                <a:spcPct val="125000"/>
              </a:lnSpc>
              <a:spcBef>
                <a:spcPts val="0"/>
              </a:spcBef>
              <a:spcAft>
                <a:spcPts val="1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595959"/>
                </a:solidFill>
              </a:rPr>
              <a:t>Разработан понятный и удобный интерфейс бота.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802600" y="2615925"/>
            <a:ext cx="28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2400">
                <a:solidFill>
                  <a:srgbClr val="FFFFFF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олосы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