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522" r:id="rId3"/>
    <p:sldId id="521" r:id="rId4"/>
    <p:sldId id="523" r:id="rId5"/>
    <p:sldId id="525" r:id="rId6"/>
    <p:sldId id="518" r:id="rId7"/>
    <p:sldId id="459" r:id="rId8"/>
    <p:sldId id="460" r:id="rId9"/>
    <p:sldId id="494" r:id="rId10"/>
    <p:sldId id="466" r:id="rId11"/>
    <p:sldId id="463" r:id="rId12"/>
    <p:sldId id="488" r:id="rId13"/>
    <p:sldId id="468" r:id="rId14"/>
    <p:sldId id="492" r:id="rId15"/>
    <p:sldId id="471" r:id="rId16"/>
    <p:sldId id="495" r:id="rId17"/>
    <p:sldId id="470" r:id="rId18"/>
    <p:sldId id="469" r:id="rId19"/>
    <p:sldId id="496" r:id="rId20"/>
    <p:sldId id="485" r:id="rId21"/>
    <p:sldId id="503" r:id="rId22"/>
    <p:sldId id="504" r:id="rId23"/>
    <p:sldId id="505" r:id="rId24"/>
    <p:sldId id="506" r:id="rId25"/>
    <p:sldId id="493" r:id="rId26"/>
    <p:sldId id="508" r:id="rId27"/>
    <p:sldId id="507" r:id="rId28"/>
    <p:sldId id="491" r:id="rId29"/>
    <p:sldId id="509" r:id="rId30"/>
    <p:sldId id="510" r:id="rId31"/>
    <p:sldId id="467" r:id="rId32"/>
    <p:sldId id="511" r:id="rId33"/>
    <p:sldId id="464" r:id="rId34"/>
    <p:sldId id="489" r:id="rId35"/>
    <p:sldId id="512" r:id="rId36"/>
    <p:sldId id="513" r:id="rId37"/>
    <p:sldId id="514" r:id="rId38"/>
    <p:sldId id="515" r:id="rId39"/>
    <p:sldId id="516" r:id="rId40"/>
    <p:sldId id="483" r:id="rId41"/>
    <p:sldId id="490" r:id="rId42"/>
    <p:sldId id="484" r:id="rId43"/>
    <p:sldId id="473" r:id="rId44"/>
    <p:sldId id="497" r:id="rId45"/>
    <p:sldId id="498" r:id="rId46"/>
    <p:sldId id="499" r:id="rId47"/>
    <p:sldId id="500" r:id="rId48"/>
    <p:sldId id="501" r:id="rId49"/>
    <p:sldId id="502" r:id="rId50"/>
    <p:sldId id="480" r:id="rId51"/>
    <p:sldId id="481" r:id="rId52"/>
    <p:sldId id="475" r:id="rId53"/>
    <p:sldId id="476" r:id="rId54"/>
    <p:sldId id="462" r:id="rId55"/>
    <p:sldId id="474" r:id="rId56"/>
    <p:sldId id="520" r:id="rId57"/>
    <p:sldId id="519" r:id="rId5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5828"/>
    <a:srgbClr val="8037B7"/>
    <a:srgbClr val="E47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194" autoAdjust="0"/>
  </p:normalViewPr>
  <p:slideViewPr>
    <p:cSldViewPr>
      <p:cViewPr varScale="1">
        <p:scale>
          <a:sx n="86" d="100"/>
          <a:sy n="86" d="100"/>
        </p:scale>
        <p:origin x="15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E9EB66-2A43-4086-8E3A-B77A1CA31B55}" type="datetimeFigureOut">
              <a:rPr lang="ru-RU"/>
              <a:pPr>
                <a:defRPr/>
              </a:pPr>
              <a:t>10.12.2019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156ACF-A2FF-485E-91AA-A553C0E013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20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85788A-3306-474D-BBA5-0C608FE55EDC}" type="datetimeFigureOut">
              <a:rPr lang="ru-RU"/>
              <a:pPr>
                <a:defRPr/>
              </a:pPr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2E57FE-D8A0-4A96-9002-565CE42EF41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8599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77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435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051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004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542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542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542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47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57FE-D8A0-4A96-9002-565CE42EF41D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5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-1588" y="5157788"/>
            <a:ext cx="9145588" cy="1708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0" name="Image" r:id="rId3" imgW="2539683" imgH="609524" progId="">
                  <p:embed/>
                </p:oleObj>
              </mc:Choice>
              <mc:Fallback>
                <p:oleObj name="Image" r:id="rId3" imgW="2539683" imgH="609524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29DD5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1" name="Image" r:id="rId5" imgW="2539683" imgH="2539683" progId="">
                  <p:embed/>
                </p:oleObj>
              </mc:Choice>
              <mc:Fallback>
                <p:oleObj name="Image" r:id="rId5" imgW="2539683" imgH="2539683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29DD5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invGray">
          <a:xfrm>
            <a:off x="1266825" y="1125538"/>
            <a:ext cx="2368550" cy="4535487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729DD5">
                        <a:alpha val="39998"/>
                      </a:srgb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invGray"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invGray">
          <a:xfrm>
            <a:off x="250825" y="260350"/>
            <a:ext cx="8569325" cy="439261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729DD5">
                        <a:alpha val="39998"/>
                      </a:srgb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invGray">
          <a:xfrm>
            <a:off x="7775575" y="908050"/>
            <a:ext cx="1368425" cy="1439863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729DD5">
                        <a:alpha val="39998"/>
                      </a:srgb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invGray">
          <a:xfrm>
            <a:off x="611188" y="1916113"/>
            <a:ext cx="7921625" cy="1584325"/>
          </a:xfrm>
          <a:prstGeom prst="rect">
            <a:avLst/>
          </a:prstGeom>
          <a:noFill/>
          <a:ln w="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52600" y="3733800"/>
            <a:ext cx="60198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</a:lstStyle>
          <a:p>
            <a:pPr lvl="0"/>
            <a:r>
              <a:rPr lang="en-US" altLang="ru-RU" noProof="0" smtClean="0"/>
              <a:t>Образец подзаголовка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altLang="ru-RU" noProof="0" smtClean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EFDED-DAA7-4B97-B14A-4CC03DA83D9D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19800" cy="6276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961FB-2C8C-4F2B-97C0-DA71583E1757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34B57-25C5-4D0C-ACB2-307773EC6895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1DE7-12A9-4B3F-ADD5-32C8F6EF3B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программирование. Язык C+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4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1DE7-12A9-4B3F-ADD5-32C8F6EF3B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C++,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68FE-F507-4E9D-BF0D-1B58A2410C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93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60EDB-697B-4C7D-91E1-B154575E1736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1A5B1-3EB4-4035-B454-2AB8FC568EC6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8600" cy="5248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62063"/>
            <a:ext cx="4038600" cy="5248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DA5BF-F478-4733-AAF8-857C32F12CC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D6256-B87C-4E5C-BE8C-64D74020108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48162-18DF-4E94-9D35-8929A7EE2D8A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AC8-D05C-44D2-A61B-863ED4C427EF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334AC-BF00-4608-AEAC-8327AB2D0EC7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67C79-AE55-499A-9864-B25F46A6D4F4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0" y="0"/>
            <a:ext cx="1403350" cy="1247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invGray"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invGray"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179388" y="134938"/>
            <a:ext cx="8785225" cy="773112"/>
          </a:xfrm>
          <a:prstGeom prst="rect">
            <a:avLst/>
          </a:prstGeom>
          <a:noFill/>
          <a:ln w="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3" y="6481763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48425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itchFamily="34" charset="0"/>
              </a:defRPr>
            </a:lvl1pPr>
          </a:lstStyle>
          <a:p>
            <a:fld id="{AA257E95-089B-4A64-B7AB-E2BEB9EA9F75}" type="slidenum">
              <a:rPr lang="en-US" altLang="ru-RU"/>
              <a:pPr/>
              <a:t>‹#›</a:t>
            </a:fld>
            <a:endParaRPr lang="en-US" altLang="ru-RU"/>
          </a:p>
        </p:txBody>
      </p:sp>
      <p:graphicFrame>
        <p:nvGraphicFramePr>
          <p:cNvPr id="1034" name="Object 12"/>
          <p:cNvGraphicFramePr>
            <a:graphicFrameLocks noChangeAspect="1"/>
          </p:cNvGraphicFramePr>
          <p:nvPr/>
        </p:nvGraphicFramePr>
        <p:xfrm>
          <a:off x="0" y="0"/>
          <a:ext cx="9715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Image" r:id="rId18" imgW="2539683" imgH="2539683" progId="">
                  <p:embed/>
                </p:oleObj>
              </mc:Choice>
              <mc:Fallback>
                <p:oleObj name="Image" r:id="rId18" imgW="2539683" imgH="2539683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715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29DD5">
                                    <a:alpha val="39998"/>
                                  </a:srgbClr>
                                </a:gs>
                                <a:gs pos="100000">
                                  <a:srgbClr val="3E78C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3"/>
          <p:cNvSpPr>
            <a:spLocks noChangeArrowheads="1"/>
          </p:cNvSpPr>
          <p:nvPr/>
        </p:nvSpPr>
        <p:spPr bwMode="invGray"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invGray">
          <a:xfrm>
            <a:off x="971550" y="0"/>
            <a:ext cx="4318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37" name="Rectangle 15"/>
          <p:cNvSpPr>
            <a:spLocks noGrp="1" noChangeArrowheads="1"/>
          </p:cNvSpPr>
          <p:nvPr>
            <p:ph type="title"/>
          </p:nvPr>
        </p:nvSpPr>
        <p:spPr bwMode="black">
          <a:xfrm>
            <a:off x="747713" y="233363"/>
            <a:ext cx="78628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905" r:id="rId13"/>
    <p:sldLayoutId id="2147483906" r:id="rId14"/>
    <p:sldLayoutId id="214748390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3C43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3C43F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container/vector/at" TargetMode="External"/><Relationship Id="rId2" Type="http://schemas.openxmlformats.org/officeDocument/2006/relationships/hyperlink" Target="https://ru.cppreference.com/w/cpp/container/vector/operator_a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cppreference.com/w/cpp/container/vector/back" TargetMode="External"/><Relationship Id="rId4" Type="http://schemas.openxmlformats.org/officeDocument/2006/relationships/hyperlink" Target="https://ru.cppreference.com/w/cpp/container/vector/fron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cppreference.com/w/cpp/container/vector/rend" TargetMode="External"/><Relationship Id="rId3" Type="http://schemas.openxmlformats.org/officeDocument/2006/relationships/hyperlink" Target="https://ru.cppreference.com/mwiki/index.php?title=%D0%A8%D0%B0%D0%B1%D0%BB%D0%BE%D0%BD:cpp/container/dsc_begin&amp;action=edit" TargetMode="External"/><Relationship Id="rId7" Type="http://schemas.openxmlformats.org/officeDocument/2006/relationships/hyperlink" Target="https://ru.cppreference.com/mwiki/index.php?title=%D0%A8%D0%B0%D0%B1%D0%BB%D0%BE%D0%BD:cpp/container/dsc_rbegin&amp;action=edit" TargetMode="External"/><Relationship Id="rId2" Type="http://schemas.openxmlformats.org/officeDocument/2006/relationships/hyperlink" Target="https://ru.cppreference.com/w/cpp/container/vector/be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cppreference.com/w/cpp/container/vector/rbegin" TargetMode="External"/><Relationship Id="rId5" Type="http://schemas.openxmlformats.org/officeDocument/2006/relationships/hyperlink" Target="https://ru.cppreference.com/mwiki/index.php?title=%D0%A8%D0%B0%D0%B1%D0%BB%D0%BE%D0%BD:cpp/container/dsc_end&amp;action=edit" TargetMode="External"/><Relationship Id="rId4" Type="http://schemas.openxmlformats.org/officeDocument/2006/relationships/hyperlink" Target="https://ru.cppreference.com/w/cpp/container/vector/en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cppreference.com/w/cpp/container/vector/reserve" TargetMode="External"/><Relationship Id="rId3" Type="http://schemas.openxmlformats.org/officeDocument/2006/relationships/hyperlink" Target="https://ru.cppreference.com/mwiki/index.php?title=%D0%A8%D0%B0%D0%B1%D0%BB%D0%BE%D0%BD:cpp/container/dsc_empty&amp;action=edit" TargetMode="External"/><Relationship Id="rId7" Type="http://schemas.openxmlformats.org/officeDocument/2006/relationships/hyperlink" Target="https://ru.cppreference.com/mwiki/index.php?title=%D0%A8%D0%B0%D0%B1%D0%BB%D0%BE%D0%BD:cpp/container/dsc_max_size&amp;action=edit" TargetMode="External"/><Relationship Id="rId2" Type="http://schemas.openxmlformats.org/officeDocument/2006/relationships/hyperlink" Target="https://ru.cppreference.com/w/cpp/container/vector/emp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cppreference.com/w/cpp/container/vector/max_size" TargetMode="External"/><Relationship Id="rId5" Type="http://schemas.openxmlformats.org/officeDocument/2006/relationships/hyperlink" Target="https://ru.cppreference.com/mwiki/index.php?title=%D0%A8%D0%B0%D0%B1%D0%BB%D0%BE%D0%BD:cpp/container/dsc_size&amp;action=edit" TargetMode="External"/><Relationship Id="rId4" Type="http://schemas.openxmlformats.org/officeDocument/2006/relationships/hyperlink" Target="https://ru.cppreference.com/w/cpp/container/vector/siz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cppreference.com/w/cpp/container/vector/swap" TargetMode="External"/><Relationship Id="rId3" Type="http://schemas.openxmlformats.org/officeDocument/2006/relationships/hyperlink" Target="https://ru.cppreference.com/w/cpp/container/vector/insert" TargetMode="External"/><Relationship Id="rId7" Type="http://schemas.openxmlformats.org/officeDocument/2006/relationships/hyperlink" Target="https://ru.cppreference.com/w/cpp/container/vector/resize" TargetMode="External"/><Relationship Id="rId2" Type="http://schemas.openxmlformats.org/officeDocument/2006/relationships/hyperlink" Target="https://ru.cppreference.com/w/cpp/container/vector/cl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cppreference.com/w/cpp/container/vector/pop_back" TargetMode="External"/><Relationship Id="rId5" Type="http://schemas.openxmlformats.org/officeDocument/2006/relationships/hyperlink" Target="https://ru.cppreference.com/w/cpp/container/vector/push_back" TargetMode="External"/><Relationship Id="rId4" Type="http://schemas.openxmlformats.org/officeDocument/2006/relationships/hyperlink" Target="https://ru.cppreference.com/w/cpp/container/vector/eras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cs.msk.ru/mod/statements/view3.php?id=35337&amp;chapterid=113096" TargetMode="External"/><Relationship Id="rId2" Type="http://schemas.openxmlformats.org/officeDocument/2006/relationships/hyperlink" Target="https://informatics.msk.ru/mod/statements/view.php?id=35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cxx.neocities.org/mx1/09_task.html#%D1%81%D0%BE%D0%B7%D0%B4%D0%B0%D0%BD%D0%B8%D0%B5-%D0%BE%D0%B1%D1%8A%D0%B5%D0%BA%D1%82%D0%B0-%D0%B2%D0%B5%D0%BA%D1%82%D0%BE%D1%80%D0%B0" TargetMode="External"/><Relationship Id="rId5" Type="http://schemas.openxmlformats.org/officeDocument/2006/relationships/hyperlink" Target="https://informatics.msk.ru/mod/statements/view3.php?id=35337&amp;chapterid=576" TargetMode="External"/><Relationship Id="rId4" Type="http://schemas.openxmlformats.org/officeDocument/2006/relationships/hyperlink" Target="https://informatics.msk.ru/mod/statements/view3.php?id=35337&amp;chapterid=11361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920" y="836712"/>
            <a:ext cx="4315920" cy="1273914"/>
          </a:xfrm>
        </p:spPr>
        <p:txBody>
          <a:bodyPr/>
          <a:lstStyle/>
          <a:p>
            <a:pPr eaLnBrk="1" hangingPunct="1"/>
            <a:r>
              <a:rPr lang="ru-RU" altLang="ru-RU" sz="7200" dirty="0" smtClean="0"/>
              <a:t>Вектор</a:t>
            </a:r>
            <a:br>
              <a:rPr lang="ru-RU" altLang="ru-RU" sz="7200" dirty="0" smtClean="0"/>
            </a:br>
            <a:endParaRPr lang="ru-RU" altLang="ru-RU" sz="7200" dirty="0" smtClean="0"/>
          </a:p>
        </p:txBody>
      </p:sp>
      <p:pic>
        <p:nvPicPr>
          <p:cNvPr id="5123" name="Picture 4" descr="http://cppstudio.com/wp-content/images/article/bits-and-bytes-on-a-blue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04813"/>
            <a:ext cx="2808288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14810" y="5572140"/>
            <a:ext cx="46426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#include &lt;vector&gt;</a:t>
            </a:r>
            <a:endParaRPr lang="ru-RU"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393305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 smtClean="0">
                <a:solidFill>
                  <a:srgbClr val="FFFF00"/>
                </a:solidFill>
              </a:rPr>
              <a:t>Контейнер  - программный объект, отвечающий за </a:t>
            </a:r>
            <a:r>
              <a:rPr lang="ru-RU" altLang="ru-RU" dirty="0">
                <a:solidFill>
                  <a:srgbClr val="FFFF00"/>
                </a:solidFill>
              </a:rPr>
              <a:t>хранение набора однотипных данных (элементов контейнера) и организацию доступа к ним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712" y="476672"/>
            <a:ext cx="7862887" cy="563562"/>
          </a:xfrm>
        </p:spPr>
        <p:txBody>
          <a:bodyPr/>
          <a:lstStyle/>
          <a:p>
            <a:r>
              <a:rPr lang="ru-RU" dirty="0" smtClean="0"/>
              <a:t>Варианты объявления вектора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0256" y="1556792"/>
            <a:ext cx="8497800" cy="409342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&gt;</a:t>
            </a:r>
            <a:r>
              <a:rPr lang="en-US" altLang="ru-RU" sz="2400" b="1" dirty="0">
                <a:latin typeface="Courier New"/>
                <a:ea typeface="Times New Roman"/>
              </a:rPr>
              <a:t>  </a:t>
            </a:r>
            <a:r>
              <a:rPr lang="ru-RU" altLang="ru-RU" sz="2400" b="1" dirty="0">
                <a:latin typeface="Courier New"/>
                <a:ea typeface="Times New Roman"/>
              </a:rPr>
              <a:t> v1; </a:t>
            </a:r>
            <a:r>
              <a:rPr lang="ru-RU" altLang="ru-RU" sz="2400" b="1" dirty="0" smtClean="0">
                <a:latin typeface="Courier New"/>
                <a:ea typeface="Times New Roman"/>
              </a:rPr>
              <a:t>    </a:t>
            </a:r>
            <a:r>
              <a:rPr lang="ru-RU" altLang="ru-RU" dirty="0" smtClean="0"/>
              <a:t>// </a:t>
            </a:r>
            <a:r>
              <a:rPr lang="ru-RU" altLang="ru-RU" dirty="0"/>
              <a:t>вектор с элементами типа </a:t>
            </a:r>
            <a:r>
              <a:rPr lang="ru-RU" altLang="ru-RU" dirty="0" err="1"/>
              <a:t>int</a:t>
            </a:r>
            <a:endParaRPr lang="en-US" altLang="ru-RU" dirty="0"/>
          </a:p>
          <a:p>
            <a:pPr eaLnBrk="1" hangingPunct="1">
              <a:buFont typeface="Wingdings 3" panose="05040102010807070707" pitchFamily="18" charset="2"/>
              <a:buNone/>
            </a:pPr>
            <a:endParaRPr lang="ru-RU" altLang="ru-RU" sz="2400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double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&gt;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 v2; </a:t>
            </a:r>
            <a:r>
              <a:rPr lang="en-US" altLang="ru-RU" sz="2400" b="1" dirty="0">
                <a:latin typeface="Courier New"/>
                <a:ea typeface="Times New Roman"/>
              </a:rPr>
              <a:t>  </a:t>
            </a:r>
            <a:r>
              <a:rPr lang="ru-RU" altLang="ru-RU" dirty="0"/>
              <a:t>// вектор с элементами типа </a:t>
            </a:r>
            <a:r>
              <a:rPr lang="ru-RU" altLang="ru-RU" dirty="0" err="1"/>
              <a:t>double</a:t>
            </a:r>
            <a:endParaRPr lang="en-US" altLang="ru-RU" dirty="0"/>
          </a:p>
          <a:p>
            <a:pPr eaLnBrk="1" hangingPunct="1">
              <a:buFont typeface="Wingdings 3" panose="05040102010807070707" pitchFamily="18" charset="2"/>
              <a:buNone/>
            </a:pPr>
            <a:endParaRPr lang="ru-RU" altLang="ru-RU" sz="2400" dirty="0"/>
          </a:p>
          <a:p>
            <a:pPr eaLnBrk="1" hangingPunct="1"/>
            <a:r>
              <a:rPr lang="en-US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en-US" altLang="ru-RU" sz="2400" dirty="0" smtClean="0"/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bool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&gt; 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v3; </a:t>
            </a:r>
            <a:r>
              <a:rPr lang="en-US" altLang="ru-RU" sz="2400" b="1" dirty="0">
                <a:latin typeface="Courier New"/>
                <a:ea typeface="Times New Roman"/>
              </a:rPr>
              <a:t>   </a:t>
            </a:r>
            <a:r>
              <a:rPr lang="en-US" altLang="ru-RU" sz="2400" b="1" dirty="0" smtClean="0">
                <a:latin typeface="Courier New"/>
                <a:ea typeface="Times New Roman"/>
              </a:rPr>
              <a:t> </a:t>
            </a:r>
            <a:r>
              <a:rPr lang="ru-RU" altLang="ru-RU" dirty="0"/>
              <a:t>// вектор с элементами типа </a:t>
            </a:r>
            <a:r>
              <a:rPr lang="ru-RU" altLang="ru-RU" dirty="0" err="1"/>
              <a:t>bool</a:t>
            </a:r>
            <a:endParaRPr lang="en-US" altLang="ru-RU" dirty="0"/>
          </a:p>
          <a:p>
            <a:pPr eaLnBrk="1" hangingPunct="1">
              <a:buFont typeface="Wingdings 3" panose="05040102010807070707" pitchFamily="18" charset="2"/>
              <a:buNone/>
            </a:pPr>
            <a:endParaRPr lang="ru-RU" altLang="ru-RU" sz="2400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en-US" altLang="ru-RU" sz="2400" dirty="0" smtClean="0"/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string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&gt;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 v4; </a:t>
            </a:r>
            <a:r>
              <a:rPr lang="en-US" altLang="ru-RU" sz="2400" b="1" dirty="0">
                <a:latin typeface="Courier New"/>
                <a:ea typeface="Times New Roman"/>
              </a:rPr>
              <a:t>  </a:t>
            </a:r>
            <a:r>
              <a:rPr lang="ru-RU" altLang="ru-RU" dirty="0" smtClean="0"/>
              <a:t>// </a:t>
            </a:r>
            <a:r>
              <a:rPr lang="ru-RU" altLang="ru-RU" dirty="0"/>
              <a:t>вектор с элементами типа </a:t>
            </a:r>
            <a:r>
              <a:rPr lang="ru-RU" altLang="ru-RU" dirty="0" err="1"/>
              <a:t>string</a:t>
            </a:r>
            <a:endParaRPr lang="en-US" altLang="ru-RU" dirty="0"/>
          </a:p>
          <a:p>
            <a:pPr eaLnBrk="1" hangingPunct="1">
              <a:buFont typeface="Wingdings 3" panose="05040102010807070707" pitchFamily="18" charset="2"/>
              <a:buNone/>
            </a:pPr>
            <a:endParaRPr lang="ru-RU" altLang="ru-RU" sz="2400" dirty="0"/>
          </a:p>
          <a:p>
            <a:pPr eaLnBrk="1" hangingPunct="1"/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dirty="0" smtClean="0"/>
              <a:t>&lt;</a:t>
            </a:r>
            <a:r>
              <a:rPr lang="en-US" altLang="ru-RU" sz="2400" dirty="0" smtClean="0"/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en-US" altLang="ru-RU" sz="2400" dirty="0" smtClean="0"/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latin typeface="Courier New"/>
                <a:ea typeface="Times New Roman"/>
              </a:rPr>
              <a:t>&gt;</a:t>
            </a:r>
            <a:r>
              <a:rPr lang="en-US" altLang="ru-RU" sz="2400" b="1" dirty="0" smtClean="0"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latin typeface="Courier New"/>
                <a:ea typeface="Times New Roman"/>
              </a:rPr>
              <a:t>&gt;</a:t>
            </a:r>
            <a:r>
              <a:rPr lang="en-US" altLang="ru-RU" sz="2400" b="1" dirty="0" smtClean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matrix</a:t>
            </a:r>
            <a:r>
              <a:rPr lang="ru-RU" altLang="ru-RU" sz="2400" b="1" dirty="0" smtClean="0">
                <a:latin typeface="Courier New"/>
                <a:ea typeface="Times New Roman"/>
              </a:rPr>
              <a:t>;</a:t>
            </a:r>
            <a:r>
              <a:rPr lang="en-US" altLang="ru-RU" sz="2400" b="1" dirty="0" smtClean="0">
                <a:latin typeface="Courier New"/>
                <a:ea typeface="Times New Roman"/>
              </a:rPr>
              <a:t>  </a:t>
            </a:r>
            <a:r>
              <a:rPr lang="ru-RU" altLang="ru-RU" dirty="0"/>
              <a:t>// вектор векторов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ru-RU" sz="2400" dirty="0"/>
          </a:p>
          <a:p>
            <a:pPr algn="ctr"/>
            <a:endParaRPr lang="en-US" sz="20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5877272"/>
            <a:ext cx="80284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solidFill>
                  <a:schemeClr val="tx1"/>
                </a:solidFill>
              </a:rPr>
              <a:t>и</a:t>
            </a:r>
            <a:r>
              <a:rPr lang="ru-RU" sz="2400" dirty="0" err="1" smtClean="0"/>
              <a:t>Э</a:t>
            </a:r>
            <a:r>
              <a:rPr lang="ru-RU" sz="2400" dirty="0" err="1" smtClean="0">
                <a:solidFill>
                  <a:schemeClr val="tx1"/>
                </a:solidFill>
              </a:rPr>
              <a:t>это</a:t>
            </a:r>
            <a:r>
              <a:rPr lang="ru-RU" sz="2400" dirty="0" smtClean="0">
                <a:solidFill>
                  <a:schemeClr val="tx1"/>
                </a:solidFill>
              </a:rPr>
              <a:t> все </a:t>
            </a:r>
            <a:r>
              <a:rPr lang="ru-RU" sz="2400" b="1" dirty="0" smtClean="0">
                <a:solidFill>
                  <a:srgbClr val="C00000"/>
                </a:solidFill>
              </a:rPr>
              <a:t>пустые</a:t>
            </a:r>
            <a:r>
              <a:rPr lang="ru-RU" sz="2400" dirty="0" smtClean="0">
                <a:solidFill>
                  <a:schemeClr val="tx1"/>
                </a:solidFill>
              </a:rPr>
              <a:t> вектора </a:t>
            </a:r>
            <a:r>
              <a:rPr lang="ru-RU" sz="2400" b="1" dirty="0" smtClean="0">
                <a:solidFill>
                  <a:srgbClr val="C00000"/>
                </a:solidFill>
              </a:rPr>
              <a:t>нулевой длины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475025" y="5763746"/>
            <a:ext cx="648852" cy="6591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4400" dirty="0">
                <a:solidFill>
                  <a:schemeClr val="bg1"/>
                </a:solidFill>
                <a:latin typeface="Arial Black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1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1724278" y="620688"/>
            <a:ext cx="7186634" cy="471488"/>
          </a:xfrm>
        </p:spPr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 smtClean="0"/>
              <a:t> </a:t>
            </a:r>
            <a:r>
              <a:rPr lang="en-US" b="0" dirty="0" smtClean="0"/>
              <a:t>(</a:t>
            </a:r>
            <a:r>
              <a:rPr lang="ru-RU" b="0" dirty="0" smtClean="0"/>
              <a:t>библиотека </a:t>
            </a:r>
            <a:r>
              <a:rPr lang="en-US" b="0" dirty="0" smtClean="0"/>
              <a:t>STL)</a:t>
            </a:r>
            <a:endParaRPr lang="ru-RU" b="0" dirty="0" smtClean="0"/>
          </a:p>
        </p:txBody>
      </p:sp>
      <p:sp>
        <p:nvSpPr>
          <p:cNvPr id="399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A33E0-7218-4BA7-999E-C2AAC87D1E61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000100" y="1285860"/>
            <a:ext cx="3286148" cy="461963"/>
          </a:xfrm>
          <a:prstGeom prst="rect">
            <a:avLst/>
          </a:prstGeom>
          <a:solidFill>
            <a:srgbClr val="D1D1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defRPr/>
            </a:pPr>
            <a:r>
              <a:rPr lang="ru-RU" sz="2400" dirty="0"/>
              <a:t> </a:t>
            </a:r>
            <a:r>
              <a:rPr lang="ru-RU" sz="2000" dirty="0" smtClean="0"/>
              <a:t>Например:</a:t>
            </a:r>
            <a:endParaRPr lang="ru-RU" sz="20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64683" y="1855852"/>
            <a:ext cx="8818934" cy="409342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iostream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&gt;</a:t>
            </a:r>
          </a:p>
          <a:p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&lt;vector&gt;</a:t>
            </a:r>
            <a:endParaRPr 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using namespace std;</a:t>
            </a:r>
          </a:p>
          <a:p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main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(){</a:t>
            </a:r>
            <a:endParaRPr lang="en-US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vector &lt; </a:t>
            </a:r>
            <a:r>
              <a:rPr lang="en-US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&gt; v(10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);   </a:t>
            </a:r>
            <a:endParaRPr 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    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auto x : v)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en-US" sz="2400" b="1" dirty="0">
                <a:latin typeface="Courier New"/>
                <a:ea typeface="Times New Roman"/>
              </a:rPr>
              <a:t> &lt;&lt; x &lt;&lt;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400" b="1" dirty="0"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  <a:p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    </a:t>
            </a:r>
          </a:p>
          <a:p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}</a:t>
            </a:r>
          </a:p>
          <a:p>
            <a:pPr algn="ctr"/>
            <a:endParaRPr lang="en-US" sz="2000" dirty="0" smtClean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703367" y="2122769"/>
            <a:ext cx="3367087" cy="315002"/>
          </a:xfrm>
          <a:prstGeom prst="wedgeRoundRectCallout">
            <a:avLst>
              <a:gd name="adj1" fmla="val -113744"/>
              <a:gd name="adj2" fmla="val 51396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400" dirty="0"/>
              <a:t>подключаем модель векторов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221941" y="3007616"/>
            <a:ext cx="3848513" cy="790606"/>
          </a:xfrm>
          <a:prstGeom prst="wedgeRoundRectCallout">
            <a:avLst>
              <a:gd name="adj1" fmla="val -72252"/>
              <a:gd name="adj2" fmla="val 2957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ru-RU" sz="1400" dirty="0" smtClean="0"/>
              <a:t>объявляем вектор размером в 10 элементов и</a:t>
            </a:r>
          </a:p>
          <a:p>
            <a:pPr>
              <a:defRPr/>
            </a:pPr>
            <a:r>
              <a:rPr lang="ru-RU" sz="1400" dirty="0" smtClean="0"/>
              <a:t> </a:t>
            </a:r>
            <a:r>
              <a:rPr lang="ru-RU" sz="1600" b="1" dirty="0" smtClean="0"/>
              <a:t>инициализируем их нулями</a:t>
            </a:r>
            <a:endParaRPr lang="ru-RU" sz="1600" b="1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543825" y="5301208"/>
            <a:ext cx="3367087" cy="432048"/>
          </a:xfrm>
          <a:prstGeom prst="wedgeRoundRectCallout">
            <a:avLst>
              <a:gd name="adj1" fmla="val -101340"/>
              <a:gd name="adj2" fmla="val -168024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400" dirty="0"/>
              <a:t>вывод элементов вектора на экран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5877289"/>
            <a:ext cx="381642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0 0 0 0 0 0 0 0 0 0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Объект 2"/>
          <p:cNvSpPr>
            <a:spLocks noGrp="1"/>
          </p:cNvSpPr>
          <p:nvPr>
            <p:ph idx="1"/>
          </p:nvPr>
        </p:nvSpPr>
        <p:spPr>
          <a:xfrm>
            <a:off x="107504" y="463550"/>
            <a:ext cx="5825368" cy="6381750"/>
          </a:xfrm>
          <a:solidFill>
            <a:srgbClr val="FFFF66"/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err="1" smtClean="0"/>
              <a:t>int</a:t>
            </a:r>
            <a:r>
              <a:rPr lang="en-US" altLang="ru-RU" sz="2000" dirty="0" smtClean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800" dirty="0" smtClean="0"/>
              <a:t>{</a:t>
            </a:r>
            <a:r>
              <a:rPr lang="ru-RU" altLang="ru-RU" sz="1800" dirty="0" err="1" smtClean="0"/>
              <a:t>vector</a:t>
            </a:r>
            <a:r>
              <a:rPr lang="ru-RU" altLang="ru-RU" sz="1800" dirty="0" smtClean="0"/>
              <a:t>&lt;</a:t>
            </a:r>
            <a:r>
              <a:rPr lang="ru-RU" altLang="ru-RU" sz="1800" dirty="0" err="1" smtClean="0"/>
              <a:t>int</a:t>
            </a:r>
            <a:r>
              <a:rPr lang="ru-RU" altLang="ru-RU" sz="1800" dirty="0" smtClean="0"/>
              <a:t>&gt; v(3); </a:t>
            </a:r>
            <a:r>
              <a:rPr lang="ru-RU" altLang="ru-RU" sz="1600" b="1" dirty="0" smtClean="0">
                <a:solidFill>
                  <a:srgbClr val="00B050"/>
                </a:solidFill>
              </a:rPr>
              <a:t>// Вектор из 3-х элементов</a:t>
            </a:r>
            <a:endParaRPr lang="en-US" altLang="ru-RU" sz="1600" b="1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600" dirty="0" err="1" smtClean="0"/>
              <a:t>cout</a:t>
            </a:r>
            <a:r>
              <a:rPr lang="ru-RU" altLang="ru-RU" sz="1600" dirty="0" smtClean="0"/>
              <a:t> &lt;&lt; "Размер вектора v = " &lt;&lt; </a:t>
            </a:r>
            <a:r>
              <a:rPr lang="ru-RU" altLang="ru-RU" sz="1600" dirty="0" err="1" smtClean="0"/>
              <a:t>v.size</a:t>
            </a:r>
            <a:r>
              <a:rPr lang="ru-RU" altLang="ru-RU" sz="1600" dirty="0" smtClean="0"/>
              <a:t>() &lt;&lt; </a:t>
            </a:r>
            <a:r>
              <a:rPr lang="ru-RU" altLang="ru-RU" sz="1600" dirty="0" err="1" smtClean="0"/>
              <a:t>endl</a:t>
            </a:r>
            <a:r>
              <a:rPr lang="ru-RU" altLang="ru-RU" sz="1600" dirty="0" smtClean="0"/>
              <a:t>;</a:t>
            </a:r>
            <a:endParaRPr lang="en-US" altLang="ru-RU" sz="1600" dirty="0" smtClean="0"/>
          </a:p>
          <a:p>
            <a:pPr marL="0" indent="0">
              <a:buNone/>
            </a:pPr>
            <a:r>
              <a:rPr lang="en-US" altLang="ru-RU" sz="1800" dirty="0" smtClean="0"/>
              <a:t>               </a:t>
            </a:r>
            <a:r>
              <a:rPr lang="en-US" altLang="ru-RU" sz="1600" b="1" dirty="0">
                <a:solidFill>
                  <a:srgbClr val="00B050"/>
                </a:solidFill>
              </a:rPr>
              <a:t>//</a:t>
            </a:r>
            <a:r>
              <a:rPr lang="ru-RU" altLang="ru-RU" sz="1600" b="1" dirty="0">
                <a:solidFill>
                  <a:srgbClr val="00B050"/>
                </a:solidFill>
              </a:rPr>
              <a:t>Заполнение вектора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800" dirty="0" err="1" smtClean="0"/>
              <a:t>for</a:t>
            </a:r>
            <a:r>
              <a:rPr lang="ru-RU" altLang="ru-RU" sz="1800" dirty="0" smtClean="0"/>
              <a:t>(</a:t>
            </a:r>
            <a:r>
              <a:rPr lang="ru-RU" altLang="ru-RU" sz="1800" dirty="0" err="1" smtClean="0"/>
              <a:t>int</a:t>
            </a:r>
            <a:r>
              <a:rPr lang="ru-RU" altLang="ru-RU" sz="1800" dirty="0" smtClean="0"/>
              <a:t> i = 0; i &lt; </a:t>
            </a:r>
            <a:r>
              <a:rPr lang="ru-RU" altLang="ru-RU" sz="1800" dirty="0" err="1" smtClean="0"/>
              <a:t>v.size</a:t>
            </a:r>
            <a:r>
              <a:rPr lang="ru-RU" altLang="ru-RU" sz="1800" dirty="0" smtClean="0"/>
              <a:t>(); i++) </a:t>
            </a:r>
            <a:r>
              <a:rPr lang="en-US" altLang="ru-RU" sz="1800" dirty="0" smtClean="0"/>
              <a:t>			v[</a:t>
            </a:r>
            <a:r>
              <a:rPr lang="en-US" altLang="ru-RU" sz="1800" dirty="0" err="1" smtClean="0"/>
              <a:t>i</a:t>
            </a:r>
            <a:r>
              <a:rPr lang="en-US" altLang="ru-RU" sz="1800" dirty="0" smtClean="0"/>
              <a:t>] = 2 * </a:t>
            </a:r>
            <a:r>
              <a:rPr lang="en-US" altLang="ru-RU" sz="1800" dirty="0" err="1" smtClean="0"/>
              <a:t>i</a:t>
            </a:r>
            <a:r>
              <a:rPr lang="en-US" altLang="ru-RU" sz="1800" dirty="0" smtClean="0"/>
              <a:t>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800" dirty="0" err="1" smtClean="0"/>
              <a:t>cout</a:t>
            </a:r>
            <a:r>
              <a:rPr lang="en-US" altLang="ru-RU" sz="1800" dirty="0" smtClean="0"/>
              <a:t> &lt;&lt; "</a:t>
            </a:r>
            <a:r>
              <a:rPr lang="ru-RU" altLang="ru-RU" sz="1800" dirty="0" smtClean="0"/>
              <a:t>Вектор:\</a:t>
            </a:r>
            <a:r>
              <a:rPr lang="en-US" altLang="ru-RU" sz="1800" dirty="0" smtClean="0"/>
              <a:t>n";</a:t>
            </a:r>
          </a:p>
          <a:p>
            <a:pPr marL="0" indent="0">
              <a:buNone/>
            </a:pPr>
            <a:r>
              <a:rPr lang="nn-NO" altLang="ru-RU" sz="1800" dirty="0" smtClean="0"/>
              <a:t>                 </a:t>
            </a:r>
            <a:r>
              <a:rPr lang="nn-NO" altLang="ru-RU" sz="1600" b="1" dirty="0">
                <a:solidFill>
                  <a:srgbClr val="00B050"/>
                </a:solidFill>
              </a:rPr>
              <a:t>// Вывод вектора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altLang="ru-RU" sz="1800" dirty="0" smtClean="0"/>
              <a:t>for(int i = 0; i &lt; v.size();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altLang="ru-RU" sz="1800" dirty="0" smtClean="0"/>
              <a:t> </a:t>
            </a:r>
            <a:r>
              <a:rPr lang="en-US" altLang="ru-RU" sz="1800" dirty="0" err="1" smtClean="0"/>
              <a:t>cout</a:t>
            </a:r>
            <a:r>
              <a:rPr lang="en-US" altLang="ru-RU" sz="1800" dirty="0" smtClean="0"/>
              <a:t> &lt;&lt; "v[" &lt;&lt; </a:t>
            </a:r>
            <a:r>
              <a:rPr lang="en-US" altLang="ru-RU" sz="1800" dirty="0" err="1" smtClean="0"/>
              <a:t>i</a:t>
            </a:r>
            <a:r>
              <a:rPr lang="en-US" altLang="ru-RU" sz="1800" dirty="0" smtClean="0"/>
              <a:t> &lt;&lt; "] = " &lt;&lt; v[</a:t>
            </a:r>
            <a:r>
              <a:rPr lang="en-US" altLang="ru-RU" sz="1800" dirty="0" err="1" smtClean="0"/>
              <a:t>i</a:t>
            </a:r>
            <a:r>
              <a:rPr lang="en-US" altLang="ru-RU" sz="1800" dirty="0" smtClean="0"/>
              <a:t>] &lt;&lt; </a:t>
            </a:r>
            <a:r>
              <a:rPr lang="en-US" altLang="ru-RU" sz="1800" dirty="0" err="1" smtClean="0"/>
              <a:t>endl</a:t>
            </a:r>
            <a:r>
              <a:rPr lang="en-US" altLang="ru-RU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800" dirty="0" smtClean="0"/>
              <a:t>//</a:t>
            </a:r>
            <a:r>
              <a:rPr lang="ru-RU" altLang="ru-RU" sz="1800" dirty="0" err="1" smtClean="0"/>
              <a:t>cout</a:t>
            </a:r>
            <a:r>
              <a:rPr lang="ru-RU" altLang="ru-RU" sz="1800" dirty="0" smtClean="0"/>
              <a:t> &lt;&lt; "v[-1] = " &lt;&lt; v[-1] &lt;&lt; </a:t>
            </a:r>
            <a:r>
              <a:rPr lang="ru-RU" altLang="ru-RU" sz="1800" dirty="0" err="1" smtClean="0"/>
              <a:t>endl</a:t>
            </a:r>
            <a:r>
              <a:rPr lang="ru-RU" altLang="ru-RU" sz="1800" dirty="0" smtClean="0"/>
              <a:t>; </a:t>
            </a:r>
            <a:endParaRPr lang="en-US" altLang="ru-RU" sz="1800" dirty="0" smtClean="0"/>
          </a:p>
          <a:p>
            <a:pPr marL="0" indent="0">
              <a:buNone/>
            </a:pPr>
            <a:r>
              <a:rPr lang="en-US" altLang="ru-RU" sz="1800" dirty="0" smtClean="0"/>
              <a:t>                    </a:t>
            </a:r>
            <a:r>
              <a:rPr lang="ru-RU" altLang="ru-RU" sz="1600" b="1" dirty="0">
                <a:solidFill>
                  <a:srgbClr val="00B050"/>
                </a:solidFill>
              </a:rPr>
              <a:t>// -1 - недопустимый индекс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800" dirty="0" smtClean="0"/>
              <a:t>//</a:t>
            </a:r>
            <a:r>
              <a:rPr lang="ru-RU" altLang="ru-RU" sz="1800" dirty="0" err="1" smtClean="0"/>
              <a:t>cout</a:t>
            </a:r>
            <a:r>
              <a:rPr lang="ru-RU" altLang="ru-RU" sz="1800" dirty="0" smtClean="0"/>
              <a:t> &lt;&lt; "v[3] = " &lt;&lt; v[3] &lt;&lt; </a:t>
            </a:r>
            <a:r>
              <a:rPr lang="ru-RU" altLang="ru-RU" sz="1800" dirty="0" err="1" smtClean="0"/>
              <a:t>endl</a:t>
            </a:r>
            <a:r>
              <a:rPr lang="ru-RU" altLang="ru-RU" sz="1800" dirty="0" smtClean="0"/>
              <a:t>; </a:t>
            </a:r>
            <a:endParaRPr lang="en-US" altLang="ru-RU" sz="1800" dirty="0" smtClean="0"/>
          </a:p>
          <a:p>
            <a:pPr marL="0" indent="0">
              <a:buNone/>
            </a:pPr>
            <a:r>
              <a:rPr lang="en-US" altLang="ru-RU" sz="1800" dirty="0" smtClean="0"/>
              <a:t>                   </a:t>
            </a:r>
            <a:r>
              <a:rPr lang="ru-RU" altLang="ru-RU" sz="1600" b="1" dirty="0">
                <a:solidFill>
                  <a:srgbClr val="00B050"/>
                </a:solidFill>
              </a:rPr>
              <a:t>// 3 - недопустимый индекс</a:t>
            </a:r>
            <a:r>
              <a:rPr lang="en-US" altLang="ru-RU" sz="1600" b="1" dirty="0">
                <a:solidFill>
                  <a:srgbClr val="00B050"/>
                </a:solidFill>
              </a:rPr>
              <a:t> </a:t>
            </a:r>
            <a:endParaRPr lang="ru-RU" altLang="ru-RU" sz="1600" b="1" dirty="0">
              <a:solidFill>
                <a:srgbClr val="00B050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81" y="379291"/>
            <a:ext cx="331628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70" y="3637834"/>
            <a:ext cx="357505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Box 3"/>
          <p:cNvSpPr txBox="1">
            <a:spLocks noChangeArrowheads="1"/>
          </p:cNvSpPr>
          <p:nvPr/>
        </p:nvSpPr>
        <p:spPr bwMode="auto">
          <a:xfrm>
            <a:off x="5841323" y="1968745"/>
            <a:ext cx="3320940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Если убрать комментарии – </a:t>
            </a:r>
            <a:r>
              <a:rPr lang="ru-RU" altLang="ru-RU" sz="1800" dirty="0" smtClean="0"/>
              <a:t>будет сообщение </a:t>
            </a:r>
            <a:r>
              <a:rPr lang="ru-RU" altLang="ru-RU" sz="1800" dirty="0"/>
              <a:t>об ошибке: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</a:t>
            </a:r>
            <a:r>
              <a:rPr lang="ru-RU" altLang="ru-RU" sz="1800" b="1" dirty="0" smtClean="0"/>
              <a:t> </a:t>
            </a:r>
            <a:r>
              <a:rPr lang="en-US" altLang="ru-RU" sz="1800" b="1" dirty="0"/>
              <a:t>vector subscript out of </a:t>
            </a:r>
            <a:r>
              <a:rPr lang="en-US" altLang="ru-RU" sz="1800" b="1" dirty="0" smtClean="0"/>
              <a:t>range</a:t>
            </a:r>
            <a:r>
              <a:rPr lang="ru-RU" altLang="ru-RU" sz="1800" b="1" dirty="0" smtClean="0"/>
              <a:t> </a:t>
            </a:r>
            <a:r>
              <a:rPr lang="en-US" altLang="ru-RU" sz="1800" dirty="0"/>
              <a:t>(</a:t>
            </a:r>
            <a:r>
              <a:rPr lang="ru-RU" altLang="ru-RU" sz="1800" dirty="0"/>
              <a:t>индекс вектора вне диапазона)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55428" y="67263"/>
            <a:ext cx="3096344" cy="29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39376"/>
            <a:ext cx="7862887" cy="563562"/>
          </a:xfrm>
        </p:spPr>
        <p:txBody>
          <a:bodyPr/>
          <a:lstStyle/>
          <a:p>
            <a:r>
              <a:rPr lang="ru-RU" dirty="0" smtClean="0"/>
              <a:t>Варианты инициализации вектора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02634"/>
            <a:ext cx="9128596" cy="53553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&lt;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 err="1"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latin typeface="Courier New"/>
                <a:ea typeface="Times New Roman"/>
              </a:rPr>
              <a:t>&gt; v1; </a:t>
            </a:r>
            <a:r>
              <a:rPr lang="en-US" altLang="ru-RU" sz="2400" b="1" dirty="0">
                <a:latin typeface="Courier New"/>
                <a:ea typeface="Times New Roman"/>
              </a:rPr>
              <a:t>    </a:t>
            </a:r>
            <a:r>
              <a:rPr lang="ru-RU" altLang="ru-RU" dirty="0" smtClean="0"/>
              <a:t>// </a:t>
            </a:r>
            <a:r>
              <a:rPr lang="ru-RU" altLang="ru-RU" dirty="0"/>
              <a:t>пустой вектор </a:t>
            </a:r>
            <a:r>
              <a:rPr lang="ru-RU" altLang="ru-RU" dirty="0" smtClean="0"/>
              <a:t>(вектор нулевой длины)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ru-RU" altLang="ru-RU" dirty="0"/>
              <a:t> </a:t>
            </a:r>
            <a:r>
              <a:rPr lang="ru-RU" altLang="ru-RU" dirty="0" smtClean="0">
                <a:solidFill>
                  <a:srgbClr val="FF0000"/>
                </a:solidFill>
              </a:rPr>
              <a:t>v1 [ 0 ] </a:t>
            </a:r>
            <a:r>
              <a:rPr lang="ru-RU" altLang="ru-RU" dirty="0" smtClean="0"/>
              <a:t> =  35</a:t>
            </a:r>
            <a:r>
              <a:rPr lang="ru-RU" altLang="ru-RU" dirty="0"/>
              <a:t>;              </a:t>
            </a:r>
            <a:r>
              <a:rPr lang="en-US" altLang="ru-RU" dirty="0" smtClean="0"/>
              <a:t>                       </a:t>
            </a:r>
            <a:r>
              <a:rPr lang="ru-RU" altLang="ru-RU" dirty="0" smtClean="0"/>
              <a:t>  </a:t>
            </a:r>
            <a:r>
              <a:rPr lang="ru-RU" altLang="ru-RU" dirty="0"/>
              <a:t>// </a:t>
            </a:r>
            <a:r>
              <a:rPr lang="ru-RU" altLang="ru-RU" b="1" dirty="0">
                <a:solidFill>
                  <a:srgbClr val="FF0000"/>
                </a:solidFill>
              </a:rPr>
              <a:t>Ошибка,</a:t>
            </a:r>
            <a:r>
              <a:rPr lang="ru-RU" altLang="ru-RU" dirty="0"/>
              <a:t> вектор </a:t>
            </a:r>
            <a:r>
              <a:rPr lang="ru-RU" altLang="ru-RU" dirty="0" smtClean="0"/>
              <a:t>v1 </a:t>
            </a:r>
            <a:r>
              <a:rPr lang="ru-RU" altLang="ru-RU" dirty="0"/>
              <a:t>не имеет </a:t>
            </a:r>
            <a:r>
              <a:rPr lang="ru-RU" altLang="ru-RU" dirty="0" smtClean="0"/>
              <a:t>элементов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&gt;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v2(5);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ru-RU" altLang="ru-RU" dirty="0" smtClean="0"/>
              <a:t>// </a:t>
            </a:r>
            <a:r>
              <a:rPr lang="ru-RU" altLang="ru-RU" dirty="0"/>
              <a:t>5 </a:t>
            </a:r>
            <a:r>
              <a:rPr lang="ru-RU" altLang="ru-RU" dirty="0" smtClean="0"/>
              <a:t>элементов, инициализированных </a:t>
            </a:r>
            <a:r>
              <a:rPr lang="ru-RU" altLang="ru-RU" dirty="0"/>
              <a:t>0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&gt; v3(10, 1); </a:t>
            </a:r>
            <a:r>
              <a:rPr lang="ru-RU" altLang="ru-RU" dirty="0"/>
              <a:t>// </a:t>
            </a:r>
            <a:r>
              <a:rPr lang="ru-RU" altLang="ru-RU" dirty="0" smtClean="0"/>
              <a:t>10 элементов</a:t>
            </a:r>
            <a:r>
              <a:rPr lang="ru-RU" altLang="ru-RU" dirty="0"/>
              <a:t>, инициализированных </a:t>
            </a:r>
            <a:r>
              <a:rPr lang="ru-RU" altLang="ru-RU" dirty="0" smtClean="0"/>
              <a:t>1</a:t>
            </a:r>
            <a:endParaRPr lang="ru-RU" altLang="ru-RU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&gt; v4(v3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</a:t>
            </a:r>
            <a:r>
              <a:rPr lang="ru-RU" altLang="ru-RU" dirty="0" smtClean="0"/>
              <a:t>// 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</a:rPr>
              <a:t>v4</a:t>
            </a:r>
            <a:r>
              <a:rPr lang="ru-RU" altLang="ru-RU" dirty="0"/>
              <a:t> </a:t>
            </a:r>
            <a:r>
              <a:rPr lang="ru-RU" altLang="ru-RU" dirty="0" smtClean="0"/>
              <a:t> - </a:t>
            </a:r>
            <a:r>
              <a:rPr lang="ru-RU" altLang="ru-RU" b="1" dirty="0" smtClean="0">
                <a:solidFill>
                  <a:srgbClr val="FF0000"/>
                </a:solidFill>
              </a:rPr>
              <a:t>копия</a:t>
            </a:r>
            <a:r>
              <a:rPr lang="ru-RU" altLang="ru-RU" dirty="0" smtClean="0"/>
              <a:t> вектора v3 и объявлять  </a:t>
            </a:r>
            <a:r>
              <a:rPr lang="ru-RU" altLang="ru-RU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v4 </a:t>
            </a:r>
            <a:r>
              <a:rPr lang="ru-RU" altLang="ru-RU" sz="1600" b="1" u="sng" dirty="0" smtClean="0"/>
              <a:t>не надо</a:t>
            </a:r>
          </a:p>
          <a:p>
            <a:pPr>
              <a:buFont typeface="Wingdings 3" panose="05040102010807070707" pitchFamily="18" charset="2"/>
              <a:buNone/>
            </a:pPr>
            <a:endParaRPr lang="ru-RU" altLang="ru-RU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&gt; v = {1,2,3,4,5}; 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dirty="0"/>
              <a:t>//Объявили пустой вектор </a:t>
            </a:r>
            <a:endParaRPr lang="ru-RU" altLang="ru-RU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ru-RU" dirty="0" smtClean="0"/>
              <a:t>                 //   </a:t>
            </a:r>
            <a:r>
              <a:rPr lang="ru-RU" altLang="ru-RU" dirty="0" smtClean="0"/>
              <a:t>и </a:t>
            </a:r>
            <a:r>
              <a:rPr lang="ru-RU" altLang="ru-RU" dirty="0"/>
              <a:t>инициализировали его массивом, описанным в фигурных скобках</a:t>
            </a:r>
          </a:p>
          <a:p>
            <a:pPr>
              <a:buFont typeface="Wingdings 3" panose="05040102010807070707" pitchFamily="18" charset="2"/>
              <a:buNone/>
            </a:pPr>
            <a:r>
              <a:rPr lang="ru-RU" altLang="ru-RU" dirty="0"/>
              <a:t>                                    //это списковая инициализация, требуется С++11 или новее</a:t>
            </a:r>
          </a:p>
          <a:p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string&gt; </a:t>
            </a: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vec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(1000</a:t>
            </a:r>
            <a:r>
              <a:rPr lang="en-US" dirty="0" smtClean="0"/>
              <a:t>);   //</a:t>
            </a:r>
            <a:r>
              <a:rPr lang="ru-RU" altLang="ru-RU" sz="2400" dirty="0" smtClean="0">
                <a:solidFill>
                  <a:schemeClr val="accent4"/>
                </a:solidFill>
                <a:latin typeface="Lora"/>
              </a:rPr>
              <a:t> </a:t>
            </a:r>
            <a:r>
              <a:rPr lang="ru-RU" altLang="ru-RU" dirty="0"/>
              <a:t>резервируется место для 1000 строк, и при этом производится инициализация каждого слота буфера </a:t>
            </a:r>
            <a:r>
              <a:rPr lang="ru-RU" altLang="ru-RU" b="1" dirty="0">
                <a:solidFill>
                  <a:srgbClr val="C00000"/>
                </a:solidFill>
              </a:rPr>
              <a:t>пустой </a:t>
            </a:r>
            <a:r>
              <a:rPr lang="ru-RU" altLang="ru-RU" b="1" dirty="0" smtClean="0">
                <a:solidFill>
                  <a:srgbClr val="C00000"/>
                </a:solidFill>
              </a:rPr>
              <a:t>строкой</a:t>
            </a:r>
            <a:endParaRPr lang="en-US" altLang="ru-RU" b="1" dirty="0" smtClean="0">
              <a:solidFill>
                <a:srgbClr val="C00000"/>
              </a:solidFill>
            </a:endParaRPr>
          </a:p>
          <a:p>
            <a:endParaRPr lang="en-US" altLang="ru-RU" dirty="0" smtClean="0"/>
          </a:p>
          <a:p>
            <a:r>
              <a:rPr lang="ru-RU" altLang="ru-RU" dirty="0" smtClean="0"/>
              <a:t>Например. Инициализируем вектор  строкой  </a:t>
            </a:r>
            <a:endParaRPr lang="en-US" altLang="ru-RU" dirty="0" smtClean="0"/>
          </a:p>
          <a:p>
            <a:pPr lvl="0"/>
            <a:r>
              <a:rPr lang="ru-RU" altLang="ru-RU" sz="2400" b="1" dirty="0" err="1">
                <a:solidFill>
                  <a:schemeClr val="accent4"/>
                </a:solidFill>
                <a:latin typeface="Courier New"/>
                <a:ea typeface="Times New Roman"/>
              </a:rPr>
              <a:t>string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err="1" smtClean="0">
                <a:solidFill>
                  <a:schemeClr val="accent4"/>
                </a:solidFill>
                <a:latin typeface="Courier New"/>
                <a:ea typeface="Times New Roman"/>
              </a:rPr>
              <a:t>St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= "</a:t>
            </a:r>
            <a:r>
              <a:rPr lang="en-US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informatics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";</a:t>
            </a:r>
            <a:endParaRPr lang="ru-RU" altLang="ru-RU" sz="2400" b="1" dirty="0">
              <a:solidFill>
                <a:schemeClr val="accent4"/>
              </a:solidFill>
              <a:latin typeface="Courier New"/>
              <a:ea typeface="Times New Roman"/>
            </a:endParaRPr>
          </a:p>
          <a:p>
            <a:pPr lvl="0"/>
            <a:r>
              <a:rPr lang="en-US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 err="1" smtClean="0">
                <a:solidFill>
                  <a:schemeClr val="accent4"/>
                </a:solidFill>
                <a:latin typeface="Courier New"/>
                <a:ea typeface="Times New Roman"/>
              </a:rPr>
              <a:t>ector</a:t>
            </a:r>
            <a:r>
              <a:rPr lang="en-US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 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err="1">
                <a:solidFill>
                  <a:schemeClr val="accent4"/>
                </a:solidFill>
                <a:latin typeface="Courier New"/>
                <a:ea typeface="Times New Roman"/>
              </a:rPr>
              <a:t>string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&gt; </a:t>
            </a:r>
            <a:r>
              <a:rPr lang="ru-RU" altLang="ru-RU" sz="2400" b="1" dirty="0" err="1">
                <a:solidFill>
                  <a:schemeClr val="accent4"/>
                </a:solidFill>
                <a:latin typeface="Courier New"/>
                <a:ea typeface="Times New Roman"/>
              </a:rPr>
              <a:t>vec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(100, </a:t>
            </a:r>
            <a:r>
              <a:rPr lang="ru-RU" altLang="ru-RU" sz="2400" b="1" dirty="0" err="1" smtClean="0">
                <a:solidFill>
                  <a:schemeClr val="accent4"/>
                </a:solidFill>
                <a:latin typeface="Courier New"/>
                <a:ea typeface="Times New Roman"/>
              </a:rPr>
              <a:t>St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);</a:t>
            </a:r>
            <a:endParaRPr lang="ru-RU" altLang="ru-RU" sz="2400" b="1" dirty="0">
              <a:solidFill>
                <a:schemeClr val="accent4"/>
              </a:solidFill>
              <a:latin typeface="Courier New"/>
              <a:ea typeface="Times New Roman"/>
            </a:endParaRPr>
          </a:p>
          <a:p>
            <a:pPr lvl="0"/>
            <a:r>
              <a:rPr lang="ru-RU" altLang="ru-RU" sz="2400" b="1" dirty="0" err="1">
                <a:solidFill>
                  <a:schemeClr val="accent4"/>
                </a:solidFill>
                <a:latin typeface="Courier New"/>
                <a:ea typeface="Times New Roman"/>
              </a:rPr>
              <a:t>string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 s = </a:t>
            </a:r>
            <a:r>
              <a:rPr lang="ru-RU" altLang="ru-RU" sz="2400" b="1" dirty="0" err="1">
                <a:solidFill>
                  <a:schemeClr val="accent4"/>
                </a:solidFill>
                <a:latin typeface="Courier New"/>
                <a:ea typeface="Times New Roman"/>
              </a:rPr>
              <a:t>vec</a:t>
            </a:r>
            <a:r>
              <a:rPr lang="ru-RU" altLang="ru-RU" sz="2400" b="1" dirty="0">
                <a:solidFill>
                  <a:schemeClr val="accent4"/>
                </a:solidFill>
                <a:latin typeface="Courier New"/>
                <a:ea typeface="Times New Roman"/>
              </a:rPr>
              <a:t>[50]; // s = 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"</a:t>
            </a:r>
            <a:r>
              <a:rPr lang="en-US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informatics</a:t>
            </a:r>
            <a:r>
              <a:rPr lang="ru-RU" altLang="ru-RU" sz="2400" b="1" dirty="0" smtClean="0">
                <a:solidFill>
                  <a:schemeClr val="accent4"/>
                </a:solidFill>
                <a:latin typeface="Courier New"/>
                <a:ea typeface="Times New Roman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9752" y="282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37711" y="404664"/>
            <a:ext cx="8376082" cy="471086"/>
          </a:xfrm>
        </p:spPr>
        <p:txBody>
          <a:bodyPr/>
          <a:lstStyle/>
          <a:p>
            <a:pPr algn="ctr"/>
            <a:r>
              <a:rPr lang="ru-RU" dirty="0" smtClean="0"/>
              <a:t>Очистка вектора      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clear</a:t>
            </a:r>
            <a:r>
              <a:rPr lang="ru-RU" sz="2800" dirty="0">
                <a:solidFill>
                  <a:schemeClr val="bg1"/>
                </a:solidFill>
              </a:rPr>
              <a:t>()</a:t>
            </a:r>
            <a:r>
              <a:rPr lang="ru-RU" dirty="0" smtClean="0">
                <a:solidFill>
                  <a:schemeClr val="bg1"/>
                </a:solidFill>
              </a:rPr>
              <a:t>  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75254" y="1268126"/>
            <a:ext cx="8958115" cy="3659188"/>
            <a:chOff x="73" y="1983"/>
            <a:chExt cx="5646" cy="2305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474" y="1983"/>
              <a:ext cx="5245" cy="834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2400" dirty="0"/>
                <a:t> Функция </a:t>
              </a:r>
              <a:r>
                <a:rPr lang="ru-RU" sz="3200" b="1" dirty="0" err="1">
                  <a:solidFill>
                    <a:srgbClr val="C00000"/>
                  </a:solidFill>
                </a:rPr>
                <a:t>clear</a:t>
              </a:r>
              <a:r>
                <a:rPr lang="ru-RU" sz="3200" b="1" dirty="0">
                  <a:solidFill>
                    <a:srgbClr val="C00000"/>
                  </a:solidFill>
                </a:rPr>
                <a:t>() </a:t>
              </a:r>
              <a:r>
                <a:rPr lang="ru-RU" sz="2400" dirty="0"/>
                <a:t>освобождает память из-под элементов вектора. Размер вектора становится равным нулю</a:t>
              </a:r>
              <a:endParaRPr lang="ru-RU" altLang="ru-RU" sz="240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73" y="2230"/>
              <a:ext cx="422" cy="3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8" y="3948"/>
              <a:ext cx="422" cy="3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33252" y="2825860"/>
            <a:ext cx="8064896" cy="107721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3200" b="1" dirty="0" err="1">
                <a:solidFill>
                  <a:srgbClr val="0000CC"/>
                </a:solidFill>
                <a:latin typeface="Courier New"/>
                <a:ea typeface="Times New Roman"/>
              </a:rPr>
              <a:t>a.clear</a:t>
            </a:r>
            <a:r>
              <a:rPr lang="ru-RU" sz="3200" b="1" dirty="0">
                <a:solidFill>
                  <a:srgbClr val="0000CC"/>
                </a:solidFill>
                <a:latin typeface="Courier New"/>
                <a:ea typeface="Times New Roman"/>
              </a:rPr>
              <a:t>(); </a:t>
            </a:r>
          </a:p>
          <a:p>
            <a:r>
              <a:rPr lang="ru-RU" sz="3200" b="1" dirty="0" err="1">
                <a:solidFill>
                  <a:srgbClr val="0000CC"/>
                </a:solidFill>
                <a:latin typeface="Courier New"/>
                <a:ea typeface="Times New Roman"/>
              </a:rPr>
              <a:t>cout</a:t>
            </a:r>
            <a:r>
              <a:rPr lang="ru-RU" sz="3200" b="1" dirty="0">
                <a:solidFill>
                  <a:srgbClr val="0000CC"/>
                </a:solidFill>
                <a:latin typeface="Courier New"/>
                <a:ea typeface="Times New Roman"/>
              </a:rPr>
              <a:t> &lt;&lt; </a:t>
            </a:r>
            <a:r>
              <a:rPr lang="ru-RU" sz="3200" b="1" dirty="0" err="1">
                <a:solidFill>
                  <a:srgbClr val="0000CC"/>
                </a:solidFill>
                <a:latin typeface="Courier New"/>
                <a:ea typeface="Times New Roman"/>
              </a:rPr>
              <a:t>a.size</a:t>
            </a:r>
            <a:r>
              <a:rPr lang="ru-RU" sz="3200" b="1" dirty="0">
                <a:solidFill>
                  <a:srgbClr val="0000CC"/>
                </a:solidFill>
                <a:latin typeface="Courier New"/>
                <a:ea typeface="Times New Roman"/>
              </a:rPr>
              <a:t>(); </a:t>
            </a: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</a:rPr>
              <a:t>// будет выведено 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472376"/>
            <a:ext cx="775454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Этот метод работает а </a:t>
            </a:r>
            <a:r>
              <a:rPr lang="en-US" dirty="0"/>
              <a:t>O</a:t>
            </a:r>
            <a:r>
              <a:rPr lang="ru-RU" dirty="0"/>
              <a:t>(1). Память при этом не освобождается.</a:t>
            </a:r>
          </a:p>
        </p:txBody>
      </p:sp>
    </p:spTree>
    <p:extLst>
      <p:ext uri="{BB962C8B-B14F-4D97-AF65-F5344CB8AC3E}">
        <p14:creationId xmlns:p14="http://schemas.microsoft.com/office/powerpoint/2010/main" val="24392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141" y="332656"/>
            <a:ext cx="7862887" cy="563562"/>
          </a:xfrm>
        </p:spPr>
        <p:txBody>
          <a:bodyPr/>
          <a:lstStyle/>
          <a:p>
            <a:pPr algn="l"/>
            <a:r>
              <a:rPr lang="ru-RU" dirty="0" smtClean="0"/>
              <a:t>Метод вектора</a:t>
            </a:r>
            <a:r>
              <a:rPr lang="en-US" dirty="0" smtClean="0"/>
              <a:t>  </a:t>
            </a:r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push_back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ru-RU" sz="2400" b="1" i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(</a:t>
            </a:r>
            <a:r>
              <a:rPr lang="ru-RU" sz="2400" b="1" i="1" dirty="0" err="1">
                <a:solidFill>
                  <a:schemeClr val="bg1"/>
                </a:solidFill>
                <a:latin typeface="Verdana" panose="020B0604030504040204" pitchFamily="34" charset="0"/>
              </a:rPr>
              <a:t>element</a:t>
            </a:r>
            <a:r>
              <a:rPr lang="ru-RU" sz="2400" b="1" i="1" dirty="0">
                <a:solidFill>
                  <a:schemeClr val="bg1"/>
                </a:solidFill>
                <a:latin typeface="Verdana" panose="020B0604030504040204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904" y="1810231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/>
              <a:t>Вектора можно создавать из элементов любых типов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 </a:t>
            </a:r>
            <a:r>
              <a:rPr lang="ru-RU" altLang="ru-RU" dirty="0"/>
              <a:t>Если при создании вектора не указывать число элементов, создается пустой вектор, не имеющий элементов.</a:t>
            </a:r>
            <a:endParaRPr lang="ru-RU" altLang="ru-RU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/>
              <a:t>                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898" y="2954637"/>
            <a:ext cx="7598078" cy="83099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ector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 double &gt;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v;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dirty="0"/>
              <a:t>// </a:t>
            </a:r>
            <a:r>
              <a:rPr lang="ru-RU" altLang="ru-RU" dirty="0"/>
              <a:t>Пустой вектор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v[0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] = 3.5;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dirty="0" smtClean="0"/>
              <a:t>// </a:t>
            </a:r>
            <a:r>
              <a:rPr lang="ru-RU" altLang="ru-RU" dirty="0"/>
              <a:t>Ошибка, </a:t>
            </a:r>
            <a:r>
              <a:rPr lang="en-US" altLang="ru-RU" dirty="0" smtClean="0"/>
              <a:t> </a:t>
            </a:r>
            <a:r>
              <a:rPr lang="ru-RU" altLang="ru-RU" dirty="0" smtClean="0"/>
              <a:t>вектор </a:t>
            </a:r>
            <a:r>
              <a:rPr lang="ru-RU" altLang="ru-RU" dirty="0"/>
              <a:t>v не имеет элементов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2168" y="1237049"/>
            <a:ext cx="858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Функция </a:t>
            </a:r>
            <a:r>
              <a:rPr lang="ru-RU" altLang="ru-RU" sz="2400" b="1" dirty="0" err="1" smtClean="0">
                <a:solidFill>
                  <a:srgbClr val="C00000"/>
                </a:solidFill>
              </a:rPr>
              <a:t>push_back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(</a:t>
            </a:r>
            <a:r>
              <a:rPr lang="en-US" altLang="ru-RU" sz="2400" b="1" dirty="0" smtClean="0">
                <a:solidFill>
                  <a:srgbClr val="C00000"/>
                </a:solidFill>
              </a:rPr>
              <a:t> 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) </a:t>
            </a:r>
            <a:r>
              <a:rPr lang="ru-RU" altLang="ru-RU" sz="2400" b="1" dirty="0">
                <a:solidFill>
                  <a:srgbClr val="FF0000"/>
                </a:solidFill>
              </a:rPr>
              <a:t>добавляет</a:t>
            </a:r>
            <a:r>
              <a:rPr lang="ru-RU" altLang="ru-RU" b="1" dirty="0"/>
              <a:t> в конец вектора новый элемент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5852" y="4045616"/>
            <a:ext cx="7528124" cy="83099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(3.5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                              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(7.9);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5107330"/>
            <a:ext cx="8003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/>
              <a:t>Теперь </a:t>
            </a:r>
            <a:r>
              <a:rPr lang="en-US" altLang="ru-RU" dirty="0" smtClean="0"/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вектор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dirty="0"/>
              <a:t> </a:t>
            </a:r>
            <a:r>
              <a:rPr lang="en-US" altLang="ru-RU" dirty="0" smtClean="0"/>
              <a:t>  </a:t>
            </a:r>
            <a:r>
              <a:rPr lang="ru-RU" altLang="ru-RU" dirty="0" smtClean="0"/>
              <a:t>содержит </a:t>
            </a:r>
            <a:r>
              <a:rPr lang="ru-RU" altLang="ru-RU" dirty="0"/>
              <a:t>элемент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v[0]</a:t>
            </a:r>
            <a:r>
              <a:rPr lang="ru-RU" altLang="ru-RU" dirty="0"/>
              <a:t> со значение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3.5 </a:t>
            </a:r>
            <a:endParaRPr lang="en-US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 smtClean="0"/>
              <a:t>                                                        </a:t>
            </a:r>
            <a:r>
              <a:rPr lang="ru-RU" altLang="ru-RU" dirty="0" smtClean="0"/>
              <a:t>и </a:t>
            </a:r>
            <a:r>
              <a:rPr lang="ru-RU" altLang="ru-RU" dirty="0"/>
              <a:t>элемент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v[1]</a:t>
            </a:r>
            <a:r>
              <a:rPr lang="ru-RU" altLang="ru-RU" dirty="0"/>
              <a:t> со значение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7.9.</a:t>
            </a:r>
          </a:p>
        </p:txBody>
      </p:sp>
    </p:spTree>
    <p:extLst>
      <p:ext uri="{BB962C8B-B14F-4D97-AF65-F5344CB8AC3E}">
        <p14:creationId xmlns:p14="http://schemas.microsoft.com/office/powerpoint/2010/main" val="9709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862887" cy="563562"/>
          </a:xfrm>
        </p:spPr>
        <p:txBody>
          <a:bodyPr/>
          <a:lstStyle/>
          <a:p>
            <a:r>
              <a:rPr lang="ru-RU" sz="2400" b="1" dirty="0"/>
              <a:t>Изменение размера </a:t>
            </a:r>
            <a:r>
              <a:rPr lang="ru-RU" sz="2400" b="1" dirty="0" smtClean="0"/>
              <a:t>вектора</a:t>
            </a:r>
            <a:br>
              <a:rPr lang="ru-RU" sz="2400" b="1" dirty="0" smtClean="0"/>
            </a:br>
            <a:r>
              <a:rPr lang="ru-RU" sz="2400" dirty="0" smtClean="0"/>
              <a:t> метод   </a:t>
            </a:r>
            <a:r>
              <a:rPr lang="en-US" sz="2400" b="1" dirty="0" smtClean="0">
                <a:solidFill>
                  <a:schemeClr val="bg1"/>
                </a:solidFill>
              </a:rPr>
              <a:t>resize</a:t>
            </a:r>
            <a:r>
              <a:rPr lang="ru-RU" sz="2400" b="1" dirty="0" smtClean="0">
                <a:solidFill>
                  <a:schemeClr val="bg1"/>
                </a:solidFill>
              </a:rPr>
              <a:t>  </a:t>
            </a:r>
            <a:r>
              <a:rPr lang="ru-RU" sz="2400" dirty="0" smtClean="0"/>
              <a:t>(</a:t>
            </a:r>
            <a:r>
              <a:rPr lang="ru-RU" sz="2400" dirty="0"/>
              <a:t>новый размер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03482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b="1" dirty="0">
                <a:solidFill>
                  <a:srgbClr val="FF0000"/>
                </a:solidFill>
              </a:rPr>
              <a:t>Текущий размер вектора можно изменить функцией </a:t>
            </a:r>
            <a:r>
              <a:rPr lang="ru-RU" altLang="ru-RU" sz="2800" b="1" dirty="0" err="1">
                <a:solidFill>
                  <a:srgbClr val="FF0000"/>
                </a:solidFill>
              </a:rPr>
              <a:t>resize</a:t>
            </a:r>
            <a:r>
              <a:rPr lang="ru-RU" altLang="ru-RU" sz="2800" b="1" dirty="0" smtClean="0">
                <a:solidFill>
                  <a:srgbClr val="FF0000"/>
                </a:solidFill>
              </a:rPr>
              <a:t>()</a:t>
            </a:r>
            <a:r>
              <a:rPr lang="en-US" altLang="ru-RU" sz="2800" b="1" dirty="0" smtClean="0">
                <a:solidFill>
                  <a:srgbClr val="FF0000"/>
                </a:solidFill>
              </a:rPr>
              <a:t>  </a:t>
            </a:r>
            <a:endParaRPr lang="ru-RU" altLang="ru-RU" b="1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020" y="1628800"/>
            <a:ext cx="8820472" cy="193899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(3.5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</a:t>
            </a:r>
            <a:r>
              <a:rPr lang="en-US" altLang="ru-RU" sz="2400" dirty="0"/>
              <a:t>// </a:t>
            </a:r>
            <a:r>
              <a:rPr lang="en-US" altLang="ru-RU" sz="2400" dirty="0" smtClean="0"/>
              <a:t>v [ 0 ]</a:t>
            </a:r>
            <a:r>
              <a:rPr lang="ru-RU" altLang="ru-RU" sz="2400" dirty="0" smtClean="0"/>
              <a:t>                                            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(7.9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   </a:t>
            </a:r>
            <a:r>
              <a:rPr lang="en-US" altLang="ru-RU" sz="2400" dirty="0"/>
              <a:t>// </a:t>
            </a:r>
            <a:r>
              <a:rPr lang="en-US" altLang="ru-RU" sz="2400" dirty="0" smtClean="0"/>
              <a:t>v [ 1 ]</a:t>
            </a:r>
            <a:endParaRPr lang="en-US" altLang="ru-RU" sz="2400" dirty="0"/>
          </a:p>
          <a:p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   </a:t>
            </a:r>
            <a:r>
              <a:rPr lang="en-US" altLang="ru-RU" sz="2000" i="1" dirty="0"/>
              <a:t>// </a:t>
            </a:r>
            <a:r>
              <a:rPr lang="ru-RU" altLang="ru-RU" sz="2000" i="1" dirty="0"/>
              <a:t>Теперь размер v равен </a:t>
            </a:r>
            <a:r>
              <a:rPr lang="en-US" altLang="ru-RU" sz="2000" i="1" dirty="0"/>
              <a:t>2</a:t>
            </a:r>
            <a:endParaRPr lang="ru-RU" altLang="ru-RU" sz="2000" i="1" dirty="0"/>
          </a:p>
          <a:p>
            <a:r>
              <a:rPr lang="ru-RU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v.resize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(5);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</a:t>
            </a:r>
            <a:r>
              <a:rPr lang="en-US" altLang="ru-RU" sz="2000" i="1" dirty="0"/>
              <a:t>// </a:t>
            </a:r>
            <a:r>
              <a:rPr lang="ru-RU" altLang="ru-RU" sz="2000" i="1" dirty="0"/>
              <a:t>Теперь размер v равен 5</a:t>
            </a:r>
            <a:endParaRPr lang="en-US" altLang="ru-RU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 smtClean="0"/>
              <a:t>               </a:t>
            </a:r>
            <a:r>
              <a:rPr lang="en-US" altLang="ru-RU" sz="2000" i="1" dirty="0"/>
              <a:t>// </a:t>
            </a:r>
            <a:r>
              <a:rPr lang="ru-RU" altLang="ru-RU" sz="2000" i="1" dirty="0"/>
              <a:t>Новые элементы заполняются нулями</a:t>
            </a:r>
            <a:endParaRPr lang="en-US" altLang="ru-RU" sz="2000" i="1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75" y="3116942"/>
            <a:ext cx="2257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15020" y="3618255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</a:t>
            </a:r>
            <a:r>
              <a:rPr lang="ru-RU" dirty="0"/>
              <a:t>указать, чем будут проинициализированы новые элементы, если размер вектора увеличился.</a:t>
            </a:r>
          </a:p>
          <a:p>
            <a:r>
              <a:rPr lang="en-US" dirty="0" err="1"/>
              <a:t>a.</a:t>
            </a:r>
            <a:r>
              <a:rPr lang="en-US" b="1" dirty="0" err="1"/>
              <a:t>resize</a:t>
            </a:r>
            <a:r>
              <a:rPr lang="en-US" dirty="0"/>
              <a:t>(13);</a:t>
            </a:r>
            <a:endParaRPr lang="ru-RU" dirty="0"/>
          </a:p>
          <a:p>
            <a:r>
              <a:rPr lang="en-US" dirty="0"/>
              <a:t>a</a:t>
            </a:r>
            <a:r>
              <a:rPr lang="ru-RU" dirty="0"/>
              <a:t>.</a:t>
            </a:r>
            <a:r>
              <a:rPr lang="en-US" b="1" dirty="0"/>
              <a:t>resize</a:t>
            </a:r>
            <a:r>
              <a:rPr lang="ru-RU" dirty="0"/>
              <a:t>(13, 7); </a:t>
            </a:r>
            <a:r>
              <a:rPr lang="ru-RU" dirty="0" smtClean="0"/>
              <a:t>   </a:t>
            </a:r>
            <a:r>
              <a:rPr lang="ru-RU" i="1" dirty="0" smtClean="0"/>
              <a:t>// </a:t>
            </a:r>
            <a:r>
              <a:rPr lang="ru-RU" i="1" dirty="0"/>
              <a:t>проинициализируем новые элементы числом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4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838"/>
            <a:ext cx="7862887" cy="563562"/>
          </a:xfrm>
        </p:spPr>
        <p:txBody>
          <a:bodyPr/>
          <a:lstStyle/>
          <a:p>
            <a:pPr algn="l"/>
            <a:r>
              <a:rPr lang="ru-RU" dirty="0" smtClean="0"/>
              <a:t>Метод вектора</a:t>
            </a:r>
            <a:r>
              <a:rPr lang="en-US" dirty="0" smtClean="0"/>
              <a:t>  </a:t>
            </a:r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push_back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ru-RU" sz="2400" b="1" i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(</a:t>
            </a:r>
            <a:r>
              <a:rPr lang="ru-RU" sz="2400" b="1" i="1" dirty="0" err="1">
                <a:solidFill>
                  <a:schemeClr val="bg1"/>
                </a:solidFill>
                <a:latin typeface="Verdana" panose="020B0604030504040204" pitchFamily="34" charset="0"/>
              </a:rPr>
              <a:t>element</a:t>
            </a:r>
            <a:r>
              <a:rPr lang="ru-RU" sz="2400" b="1" i="1" dirty="0">
                <a:solidFill>
                  <a:schemeClr val="bg1"/>
                </a:solidFill>
                <a:latin typeface="Verdana" panose="020B0604030504040204" pitchFamily="34" charset="0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894239"/>
            <a:ext cx="8892480" cy="2893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&lt;vector&gt;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iostream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using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namespace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std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vector &lt; </a:t>
            </a: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&gt;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v(10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             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Объявили вектор в десять 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элементов</a:t>
            </a:r>
            <a:endParaRPr lang="en-US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           </a:t>
            </a: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=0;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&lt;10;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++)            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Добавили к вектору десять чисел</a:t>
            </a:r>
            <a:endParaRPr lang="en-US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);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			// 0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,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1,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2,3...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=0; </a:t>
            </a:r>
            <a:r>
              <a:rPr lang="en-US" altLang="ru-RU" sz="1400" b="1" dirty="0" err="1">
                <a:solidFill>
                  <a:srgbClr val="C00000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C00000"/>
                </a:solidFill>
                <a:latin typeface="Courier New"/>
                <a:ea typeface="Times New Roman"/>
              </a:rPr>
              <a:t>&lt;10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++)  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Вывели </a:t>
            </a:r>
            <a:r>
              <a:rPr lang="ru-RU" altLang="ru-RU" sz="1400" b="1" u="sng" dirty="0">
                <a:solidFill>
                  <a:srgbClr val="C00000"/>
                </a:solidFill>
                <a:latin typeface="Courier New"/>
                <a:ea typeface="Times New Roman"/>
              </a:rPr>
              <a:t>первые десять 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чисел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вектора на 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экран</a:t>
            </a:r>
            <a:endParaRPr lang="en-US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cout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&lt;&lt; v[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] &lt;&lt; " ";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		</a:t>
            </a: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}</a:t>
            </a:r>
            <a:endParaRPr lang="ru-RU" altLang="ru-RU" sz="14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6564" y="3879175"/>
            <a:ext cx="8892480" cy="310854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&lt;vector&gt;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iostream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using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namespace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std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vector &lt; </a:t>
            </a: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&gt;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v(10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             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Объявили вектор в десять 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элементов</a:t>
            </a:r>
            <a:endParaRPr lang="en-US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           </a:t>
            </a: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=0;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&lt;10;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++)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Добавили к вектору к существующим десяти элементам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		            //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дописали 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новые 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элементы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- 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десять 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чисел</a:t>
            </a:r>
            <a:endParaRPr lang="en-US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);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			//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0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,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1,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2,3...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=0; </a:t>
            </a: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v.size</a:t>
            </a:r>
            <a:r>
              <a:rPr lang="en-US" altLang="ru-RU" sz="1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(); 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++)      //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Выводим </a:t>
            </a:r>
            <a:r>
              <a:rPr lang="ru-RU" altLang="ru-RU" sz="1400" b="1" u="sng" dirty="0">
                <a:solidFill>
                  <a:srgbClr val="C00000"/>
                </a:solidFill>
                <a:latin typeface="Courier New"/>
                <a:ea typeface="Times New Roman"/>
              </a:rPr>
              <a:t>весь вектор</a:t>
            </a: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, указывая его размер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endParaRPr lang="ru-RU" altLang="ru-RU" sz="1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1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cout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&lt;&lt; v[</a:t>
            </a:r>
            <a:r>
              <a:rPr lang="en-US" altLang="ru-RU" sz="1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] &lt;&lt; " "; </a:t>
            </a:r>
            <a:r>
              <a:rPr lang="en-US" altLang="ru-RU" sz="1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		</a:t>
            </a:r>
            <a:endParaRPr lang="ru-RU" altLang="ru-RU" sz="1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rgbClr val="0000CC"/>
                </a:solidFill>
                <a:latin typeface="Courier New"/>
                <a:ea typeface="Times New Roman"/>
              </a:rPr>
              <a:t>}</a:t>
            </a:r>
            <a:endParaRPr lang="ru-RU" alt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6555974"/>
            <a:ext cx="3209925" cy="342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338418"/>
            <a:ext cx="2420483" cy="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838"/>
            <a:ext cx="7862887" cy="563562"/>
          </a:xfrm>
        </p:spPr>
        <p:txBody>
          <a:bodyPr/>
          <a:lstStyle/>
          <a:p>
            <a:pPr algn="l"/>
            <a:r>
              <a:rPr lang="ru-RU" dirty="0" smtClean="0"/>
              <a:t>Метод вектора</a:t>
            </a:r>
            <a:r>
              <a:rPr lang="en-US" dirty="0" smtClean="0"/>
              <a:t> 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op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_</a:t>
            </a:r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back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ru-RU" sz="2400" b="1" i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(</a:t>
            </a:r>
            <a:r>
              <a:rPr lang="ru-RU" sz="2400" b="1" i="1" dirty="0" err="1">
                <a:solidFill>
                  <a:schemeClr val="bg1"/>
                </a:solidFill>
                <a:latin typeface="Verdana" panose="020B0604030504040204" pitchFamily="34" charset="0"/>
              </a:rPr>
              <a:t>element</a:t>
            </a:r>
            <a:r>
              <a:rPr lang="ru-RU" sz="2400" b="1" i="1" dirty="0">
                <a:solidFill>
                  <a:schemeClr val="bg1"/>
                </a:solidFill>
                <a:latin typeface="Verdana" panose="020B0604030504040204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898" y="1219542"/>
            <a:ext cx="80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dirty="0" smtClean="0"/>
              <a:t>Функция 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p</a:t>
            </a:r>
            <a:r>
              <a:rPr lang="en-US" altLang="ru-RU" sz="2400" b="1" dirty="0" smtClean="0">
                <a:solidFill>
                  <a:srgbClr val="C00000"/>
                </a:solidFill>
              </a:rPr>
              <a:t>op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_</a:t>
            </a:r>
            <a:r>
              <a:rPr lang="ru-RU" altLang="ru-RU" sz="2400" b="1" dirty="0" err="1" smtClean="0">
                <a:solidFill>
                  <a:srgbClr val="C00000"/>
                </a:solidFill>
              </a:rPr>
              <a:t>back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(</a:t>
            </a:r>
            <a:r>
              <a:rPr lang="en-US" altLang="ru-RU" sz="2400" b="1" dirty="0" smtClean="0">
                <a:solidFill>
                  <a:srgbClr val="C00000"/>
                </a:solidFill>
              </a:rPr>
              <a:t> </a:t>
            </a:r>
            <a:r>
              <a:rPr lang="ru-RU" altLang="ru-RU" sz="2400" b="1" dirty="0" smtClean="0">
                <a:solidFill>
                  <a:srgbClr val="C00000"/>
                </a:solidFill>
              </a:rPr>
              <a:t>)</a:t>
            </a:r>
            <a:r>
              <a:rPr lang="en-US" altLang="ru-RU" sz="2400" b="1" dirty="0" smtClean="0">
                <a:solidFill>
                  <a:srgbClr val="C00000"/>
                </a:solidFill>
              </a:rPr>
              <a:t> - </a:t>
            </a:r>
            <a:r>
              <a:rPr lang="ru-RU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удаляет</a:t>
            </a:r>
            <a:r>
              <a:rPr lang="ru-RU" b="1" dirty="0" smtClean="0"/>
              <a:t> </a:t>
            </a:r>
            <a:r>
              <a:rPr lang="ru-RU" b="1" dirty="0"/>
              <a:t>последний </a:t>
            </a:r>
            <a:r>
              <a:rPr lang="ru-RU" b="1" dirty="0" smtClean="0"/>
              <a:t>элемент</a:t>
            </a:r>
            <a:r>
              <a:rPr lang="en-US" b="1" dirty="0" smtClean="0"/>
              <a:t> </a:t>
            </a:r>
            <a:r>
              <a:rPr lang="ru-RU" altLang="ru-RU" b="1" dirty="0"/>
              <a:t>вектора</a:t>
            </a:r>
            <a:r>
              <a:rPr lang="ru-RU" b="1" dirty="0" smtClean="0"/>
              <a:t> </a:t>
            </a:r>
            <a:endParaRPr lang="ru-RU" altLang="ru-RU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55898" y="1742762"/>
            <a:ext cx="7528124" cy="1200329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(3.5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// v[0]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                                       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(7.9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   // v[1]</a:t>
            </a:r>
          </a:p>
          <a:p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v.pop_back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();</a:t>
            </a:r>
            <a:endParaRPr lang="en-US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5827" y="3207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/>
              <a:t>Теперь </a:t>
            </a:r>
            <a:r>
              <a:rPr lang="en-US" altLang="ru-RU" dirty="0" smtClean="0"/>
              <a:t>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вектор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dirty="0"/>
              <a:t> </a:t>
            </a:r>
            <a:r>
              <a:rPr lang="en-US" altLang="ru-RU" dirty="0" smtClean="0"/>
              <a:t>  </a:t>
            </a:r>
            <a:r>
              <a:rPr lang="ru-RU" altLang="ru-RU" dirty="0" smtClean="0"/>
              <a:t>содержит</a:t>
            </a:r>
            <a:r>
              <a:rPr lang="en-US" altLang="ru-RU" dirty="0" smtClean="0"/>
              <a:t> </a:t>
            </a:r>
            <a:r>
              <a:rPr lang="ru-RU" altLang="ru-RU" dirty="0" smtClean="0"/>
              <a:t>только </a:t>
            </a:r>
            <a:r>
              <a:rPr lang="ru-RU" altLang="ru-RU" dirty="0"/>
              <a:t>элемент 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v[0]</a:t>
            </a:r>
            <a:r>
              <a:rPr lang="ru-RU" altLang="ru-RU" dirty="0"/>
              <a:t> со значение 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3.5</a:t>
            </a:r>
            <a:r>
              <a:rPr lang="en-US" altLang="ru-RU" dirty="0" smtClean="0"/>
              <a:t>                                                        </a:t>
            </a:r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5862" y="3669465"/>
            <a:ext cx="84249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Обратиться к последнему элементу вектора</a:t>
            </a:r>
            <a:r>
              <a:rPr lang="ru-RU" dirty="0"/>
              <a:t> можно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ru-RU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r>
              <a:rPr lang="en-US" b="1" dirty="0">
                <a:solidFill>
                  <a:srgbClr val="FF0000"/>
                </a:solidFill>
              </a:rPr>
              <a:t>size</a:t>
            </a:r>
            <a:r>
              <a:rPr lang="ru-RU" b="1" dirty="0" smtClean="0">
                <a:solidFill>
                  <a:srgbClr val="FF0000"/>
                </a:solidFill>
              </a:rPr>
              <a:t>() - 1</a:t>
            </a:r>
            <a:r>
              <a:rPr lang="ru-RU" b="1" dirty="0">
                <a:solidFill>
                  <a:srgbClr val="FF0000"/>
                </a:solidFill>
              </a:rPr>
              <a:t>] </a:t>
            </a:r>
            <a:r>
              <a:rPr lang="ru-RU" dirty="0"/>
              <a:t>писать неудобно. </a:t>
            </a:r>
            <a:endParaRPr lang="ru-RU" dirty="0" smtClean="0"/>
          </a:p>
          <a:p>
            <a:r>
              <a:rPr lang="ru-RU" dirty="0" smtClean="0"/>
              <a:t>Удобней </a:t>
            </a:r>
            <a:r>
              <a:rPr lang="ru-RU" dirty="0"/>
              <a:t>использовать </a:t>
            </a:r>
            <a:r>
              <a:rPr lang="ru-RU" b="1" dirty="0">
                <a:solidFill>
                  <a:srgbClr val="FF0000"/>
                </a:solidFill>
              </a:rPr>
              <a:t>метод </a:t>
            </a:r>
            <a:r>
              <a:rPr lang="en-US" b="1" dirty="0">
                <a:solidFill>
                  <a:srgbClr val="FF0000"/>
                </a:solidFill>
              </a:rPr>
              <a:t>back</a:t>
            </a:r>
            <a:r>
              <a:rPr lang="ru-RU" b="1" dirty="0">
                <a:solidFill>
                  <a:srgbClr val="FF0000"/>
                </a:solidFill>
              </a:rPr>
              <a:t>(),</a:t>
            </a:r>
            <a:r>
              <a:rPr lang="ru-RU" dirty="0"/>
              <a:t> который </a:t>
            </a:r>
            <a:r>
              <a:rPr lang="ru-RU" b="1" dirty="0">
                <a:solidFill>
                  <a:srgbClr val="FF0000"/>
                </a:solidFill>
              </a:rPr>
              <a:t>возвращает ссылку на последний элемент вектора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изменить последний элемент </a:t>
            </a:r>
            <a:r>
              <a:rPr lang="ru-RU" dirty="0" smtClean="0"/>
              <a:t>вектора      </a:t>
            </a:r>
            <a:r>
              <a:rPr lang="en-US" sz="2000" b="1" dirty="0" smtClean="0"/>
              <a:t>a</a:t>
            </a:r>
            <a:r>
              <a:rPr lang="ru-RU" sz="2000" b="1" dirty="0"/>
              <a:t>.</a:t>
            </a:r>
            <a:r>
              <a:rPr lang="en-US" sz="2000" b="1" dirty="0"/>
              <a:t>back</a:t>
            </a:r>
            <a:r>
              <a:rPr lang="ru-RU" sz="2000" b="1" dirty="0"/>
              <a:t>() = 3</a:t>
            </a:r>
            <a:r>
              <a:rPr lang="en-US" sz="2000" b="1" dirty="0"/>
              <a:t>;</a:t>
            </a:r>
            <a:endParaRPr lang="ru-RU" sz="2000" b="1" dirty="0"/>
          </a:p>
          <a:p>
            <a:r>
              <a:rPr lang="ru-RU" dirty="0"/>
              <a:t>Вывести последний элемент </a:t>
            </a:r>
            <a:r>
              <a:rPr lang="ru-RU" dirty="0" smtClean="0"/>
              <a:t>вектора                    </a:t>
            </a:r>
            <a:r>
              <a:rPr lang="en-US" sz="2000" b="1" dirty="0" err="1"/>
              <a:t>cout</a:t>
            </a:r>
            <a:r>
              <a:rPr lang="en-US" sz="2000" b="1" dirty="0"/>
              <a:t> </a:t>
            </a:r>
            <a:r>
              <a:rPr lang="ru-RU" sz="2000" b="1" dirty="0"/>
              <a:t> &lt;&lt;  </a:t>
            </a:r>
            <a:r>
              <a:rPr lang="en-US" sz="2000" b="1" dirty="0"/>
              <a:t>a</a:t>
            </a:r>
            <a:r>
              <a:rPr lang="ru-RU" sz="2000" b="1" dirty="0"/>
              <a:t>.</a:t>
            </a:r>
            <a:r>
              <a:rPr lang="en-US" sz="2000" b="1" dirty="0"/>
              <a:t>back</a:t>
            </a:r>
            <a:r>
              <a:rPr lang="ru-RU" sz="2000" b="1" dirty="0" smtClean="0"/>
              <a:t>();</a:t>
            </a:r>
          </a:p>
          <a:p>
            <a:endParaRPr lang="ru-RU" sz="2000" b="1" dirty="0"/>
          </a:p>
          <a:p>
            <a:r>
              <a:rPr lang="ru-RU" dirty="0"/>
              <a:t>Операции с элементами в конце </a:t>
            </a:r>
            <a:r>
              <a:rPr lang="ru-RU" dirty="0" smtClean="0"/>
              <a:t>вектора </a:t>
            </a:r>
            <a:r>
              <a:rPr lang="ru-RU" dirty="0"/>
              <a:t>выполняются в среднем </a:t>
            </a:r>
            <a:r>
              <a:rPr lang="ru-RU" b="1" dirty="0"/>
              <a:t>за </a:t>
            </a:r>
            <a:r>
              <a:rPr lang="en-US" b="1" dirty="0"/>
              <a:t>O</a:t>
            </a:r>
            <a:r>
              <a:rPr lang="ru-RU" b="1" dirty="0"/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1849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62887" cy="563562"/>
          </a:xfrm>
        </p:spPr>
        <p:txBody>
          <a:bodyPr/>
          <a:lstStyle/>
          <a:p>
            <a:r>
              <a:rPr lang="ru-RU" sz="2400" b="1" dirty="0"/>
              <a:t>Обратиться к первому </a:t>
            </a:r>
            <a:r>
              <a:rPr lang="ru-RU" sz="2400" b="1" dirty="0" smtClean="0"/>
              <a:t>элементу вектора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484784"/>
            <a:ext cx="81369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a[0]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000" b="1" dirty="0" smtClean="0"/>
              <a:t>Ещё обратиться </a:t>
            </a:r>
            <a:r>
              <a:rPr lang="ru-RU" sz="2000" b="1" dirty="0"/>
              <a:t>к первому элементу вектора</a:t>
            </a:r>
            <a:r>
              <a:rPr lang="ru-RU" sz="2000" dirty="0"/>
              <a:t> можно с помощью метода </a:t>
            </a:r>
            <a:r>
              <a:rPr lang="en-US" sz="2800" b="1" dirty="0">
                <a:solidFill>
                  <a:srgbClr val="FF0000"/>
                </a:solidFill>
              </a:rPr>
              <a:t>front</a:t>
            </a:r>
            <a:r>
              <a:rPr lang="ru-RU" sz="2800" b="1" dirty="0" smtClean="0">
                <a:solidFill>
                  <a:srgbClr val="FF0000"/>
                </a:solidFill>
              </a:rPr>
              <a:t>()</a:t>
            </a:r>
            <a:r>
              <a:rPr lang="ru-RU" sz="2800" dirty="0" smtClean="0">
                <a:solidFill>
                  <a:srgbClr val="FF0000"/>
                </a:solidFill>
              </a:rPr>
              <a:t>,</a:t>
            </a:r>
          </a:p>
          <a:p>
            <a:pPr algn="just"/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000" dirty="0"/>
              <a:t>который </a:t>
            </a:r>
            <a:r>
              <a:rPr lang="ru-RU" sz="2000" b="1" dirty="0">
                <a:solidFill>
                  <a:srgbClr val="FF0000"/>
                </a:solidFill>
              </a:rPr>
              <a:t>возвращает ссылку на первый элемент </a:t>
            </a:r>
            <a:r>
              <a:rPr lang="ru-RU" sz="2000" dirty="0"/>
              <a:t>вектора. Можно изменить </a:t>
            </a:r>
            <a:r>
              <a:rPr lang="ru-RU" sz="2000" dirty="0" smtClean="0"/>
              <a:t>первый </a:t>
            </a:r>
            <a:r>
              <a:rPr lang="ru-RU" sz="2000" dirty="0"/>
              <a:t>элемент </a:t>
            </a:r>
            <a:r>
              <a:rPr lang="ru-RU" sz="2000" dirty="0" smtClean="0"/>
              <a:t>вектора    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ru-RU" sz="2000" b="1" dirty="0">
                <a:solidFill>
                  <a:srgbClr val="FF0000"/>
                </a:solidFill>
              </a:rPr>
              <a:t>.</a:t>
            </a:r>
            <a:r>
              <a:rPr lang="en-US" sz="2000" b="1" dirty="0">
                <a:solidFill>
                  <a:srgbClr val="FF0000"/>
                </a:solidFill>
              </a:rPr>
              <a:t>front</a:t>
            </a:r>
            <a:r>
              <a:rPr lang="ru-RU" sz="2000" b="1" dirty="0">
                <a:solidFill>
                  <a:srgbClr val="FF0000"/>
                </a:solidFill>
              </a:rPr>
              <a:t>() = 3;</a:t>
            </a:r>
          </a:p>
        </p:txBody>
      </p:sp>
    </p:spTree>
    <p:extLst>
      <p:ext uri="{BB962C8B-B14F-4D97-AF65-F5344CB8AC3E}">
        <p14:creationId xmlns:p14="http://schemas.microsoft.com/office/powerpoint/2010/main" val="42138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3848" y="1124744"/>
            <a:ext cx="2493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Доступ к элементам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52587"/>
              </p:ext>
            </p:extLst>
          </p:nvPr>
        </p:nvGraphicFramePr>
        <p:xfrm>
          <a:off x="395536" y="1638092"/>
          <a:ext cx="7632848" cy="35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06"/>
                <a:gridCol w="5288642"/>
              </a:tblGrid>
              <a:tr h="1035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pp/container/vector/operator at"/>
                        </a:rPr>
                        <a:t>operator[]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Предоставляет доступ к указанному элементу</a:t>
                      </a:r>
                      <a:br>
                        <a:rPr lang="ru-RU" sz="1800" dirty="0" smtClean="0">
                          <a:effectLst/>
                        </a:rPr>
                      </a:b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pp/container/vector/at"/>
                        </a:rPr>
                        <a:t>at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Предоставляет доступ к указанному элементу с проверкой индекса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cpp/container/vector/front"/>
                        </a:rPr>
                        <a:t>front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Предоставляет доступ к первому элементу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cpp/container/vector/back"/>
                        </a:rPr>
                        <a:t>back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предоставляет доступ к последнему элементу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8" y="1117049"/>
            <a:ext cx="4320480" cy="518603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 smtClean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err="1" smtClean="0"/>
              <a:t>int</a:t>
            </a:r>
            <a:r>
              <a:rPr lang="en-US" altLang="ru-RU" sz="2000" dirty="0" smtClean="0"/>
              <a:t> </a:t>
            </a:r>
            <a:r>
              <a:rPr lang="en-US" altLang="ru-RU" sz="2000" dirty="0"/>
              <a:t>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/>
              <a:t>{  </a:t>
            </a:r>
            <a:r>
              <a:rPr lang="ru-RU" altLang="ru-RU" sz="2000" dirty="0" err="1" smtClean="0"/>
              <a:t>srand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(</a:t>
            </a:r>
            <a:r>
              <a:rPr lang="ru-RU" altLang="ru-RU" sz="2000" dirty="0" err="1" smtClean="0"/>
              <a:t>time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(</a:t>
            </a:r>
            <a:r>
              <a:rPr lang="ru-RU" altLang="ru-RU" sz="2000" dirty="0"/>
              <a:t>0</a:t>
            </a:r>
            <a:r>
              <a:rPr lang="ru-RU" altLang="ru-RU" sz="2000" dirty="0" smtClean="0"/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 smtClean="0"/>
              <a:t> </a:t>
            </a:r>
            <a:r>
              <a:rPr lang="en-US" altLang="ru-RU" sz="2000" dirty="0" err="1" smtClean="0"/>
              <a:t>const</a:t>
            </a:r>
            <a:r>
              <a:rPr lang="en-US" altLang="ru-RU" sz="2000" dirty="0" smtClean="0"/>
              <a:t> </a:t>
            </a:r>
            <a:r>
              <a:rPr lang="en-US" altLang="ru-RU" sz="2000" dirty="0"/>
              <a:t>double Max = 1000.0;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smtClean="0"/>
              <a:t>vector &lt;</a:t>
            </a:r>
            <a:r>
              <a:rPr lang="en-US" altLang="ru-RU" sz="2000" dirty="0"/>
              <a:t>double</a:t>
            </a:r>
            <a:r>
              <a:rPr lang="en-US" altLang="ru-RU" sz="2000" dirty="0" smtClean="0"/>
              <a:t>&gt;  </a:t>
            </a:r>
            <a:r>
              <a:rPr lang="en-US" altLang="ru-RU" sz="2000" dirty="0"/>
              <a:t>v;  </a:t>
            </a:r>
            <a:r>
              <a:rPr lang="en-US" altLang="ru-RU" sz="2000" dirty="0" smtClean="0"/>
              <a:t>    </a:t>
            </a:r>
            <a:r>
              <a:rPr lang="en-US" altLang="ru-RU" sz="1400" dirty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Пустой вектор</a:t>
            </a:r>
          </a:p>
          <a:p>
            <a:r>
              <a:rPr lang="en-US" altLang="ru-RU" sz="2000" dirty="0" err="1"/>
              <a:t>v.push_back</a:t>
            </a:r>
            <a:r>
              <a:rPr lang="en-US" altLang="ru-RU" sz="2000" dirty="0"/>
              <a:t>(3.5);  </a:t>
            </a:r>
            <a:r>
              <a:rPr lang="en-US" altLang="ru-RU" sz="2000" dirty="0" smtClean="0"/>
              <a:t> </a:t>
            </a:r>
            <a:r>
              <a:rPr lang="en-US" altLang="ru-RU" sz="1400" dirty="0" smtClean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Добавление в вектор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err="1"/>
              <a:t>v.push_back</a:t>
            </a:r>
            <a:r>
              <a:rPr lang="en-US" altLang="ru-RU" sz="2000" dirty="0"/>
              <a:t>(7.9);  </a:t>
            </a:r>
            <a:r>
              <a:rPr lang="en-US" altLang="ru-RU" sz="2000" dirty="0" smtClean="0"/>
              <a:t>        </a:t>
            </a:r>
            <a:r>
              <a:rPr lang="en-US" altLang="ru-RU" sz="1400" dirty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cout</a:t>
            </a:r>
            <a:r>
              <a:rPr lang="ru-RU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&lt;&lt; "Вектор v размера " &lt;&lt; </a:t>
            </a:r>
            <a:r>
              <a:rPr lang="ru-RU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v.size</a:t>
            </a:r>
            <a:r>
              <a:rPr lang="ru-RU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&lt;&lt; </a:t>
            </a:r>
            <a:r>
              <a:rPr lang="ru-RU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endl</a:t>
            </a:r>
            <a:r>
              <a:rPr lang="ru-RU" alt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r>
              <a:rPr lang="en-US" alt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      </a:t>
            </a:r>
            <a:r>
              <a:rPr lang="en-US" altLang="ru-RU" sz="2000" b="1" dirty="0">
                <a:solidFill>
                  <a:srgbClr val="FF0000"/>
                </a:solidFill>
              </a:rPr>
              <a:t>// 2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n-NO" altLang="ru-RU" sz="2000" dirty="0" smtClean="0"/>
              <a:t>   for( auto r :  v)                    </a:t>
            </a:r>
            <a:r>
              <a:rPr lang="nn-NO" altLang="ru-RU" sz="1400" dirty="0" smtClean="0">
                <a:solidFill>
                  <a:srgbClr val="00B050"/>
                </a:solidFill>
              </a:rPr>
              <a:t>// </a:t>
            </a:r>
            <a:r>
              <a:rPr lang="nn-NO" altLang="ru-RU" sz="1400" dirty="0">
                <a:solidFill>
                  <a:srgbClr val="00B050"/>
                </a:solidFill>
              </a:rPr>
              <a:t>Вывод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smtClean="0"/>
              <a:t>   </a:t>
            </a:r>
            <a:r>
              <a:rPr lang="en-US" altLang="ru-RU" sz="2000" dirty="0" err="1" smtClean="0"/>
              <a:t>cout</a:t>
            </a:r>
            <a:r>
              <a:rPr lang="en-US" altLang="ru-RU" sz="2000" dirty="0" smtClean="0"/>
              <a:t> </a:t>
            </a:r>
            <a:r>
              <a:rPr lang="en-US" altLang="ru-RU" sz="2000" dirty="0"/>
              <a:t>&lt;&lt; </a:t>
            </a:r>
            <a:r>
              <a:rPr lang="en-US" altLang="ru-RU" sz="2000" dirty="0" smtClean="0"/>
              <a:t>r </a:t>
            </a:r>
            <a:r>
              <a:rPr lang="en-US" altLang="ru-RU" sz="2000" dirty="0"/>
              <a:t>&lt;&lt; " "; </a:t>
            </a:r>
            <a:r>
              <a:rPr lang="en-US" altLang="ru-RU" sz="2000" dirty="0" smtClean="0"/>
              <a:t>              </a:t>
            </a:r>
            <a:r>
              <a:rPr lang="en-US" altLang="ru-RU" sz="1400" dirty="0" smtClean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вектора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 err="1"/>
              <a:t>v.resize</a:t>
            </a:r>
            <a:r>
              <a:rPr lang="ru-RU" altLang="ru-RU" sz="2000" dirty="0"/>
              <a:t>(5</a:t>
            </a:r>
            <a:r>
              <a:rPr lang="ru-RU" altLang="ru-RU" sz="2000" dirty="0" smtClean="0"/>
              <a:t>);</a:t>
            </a:r>
            <a:r>
              <a:rPr lang="en-US" altLang="ru-RU" sz="2000" dirty="0" smtClean="0"/>
              <a:t>         </a:t>
            </a:r>
            <a:r>
              <a:rPr lang="ru-RU" altLang="ru-RU" sz="2000" dirty="0" smtClean="0"/>
              <a:t> </a:t>
            </a:r>
            <a:r>
              <a:rPr lang="ru-RU" altLang="ru-RU" sz="1400" dirty="0">
                <a:solidFill>
                  <a:srgbClr val="00B050"/>
                </a:solidFill>
              </a:rPr>
              <a:t>// Теперь размер v равен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5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cout</a:t>
            </a:r>
            <a:r>
              <a:rPr lang="ru-RU" altLang="ru-RU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&lt;&lt; "\</a:t>
            </a:r>
            <a:r>
              <a:rPr lang="ru-RU" altLang="ru-RU" sz="15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nТеперь</a:t>
            </a:r>
            <a:r>
              <a:rPr lang="ru-RU" altLang="ru-RU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вектор v имеет размер " </a:t>
            </a:r>
            <a:r>
              <a:rPr lang="en-US" altLang="ru-RU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000" dirty="0" err="1"/>
              <a:t>c</a:t>
            </a:r>
            <a:r>
              <a:rPr lang="en-US" altLang="ru-RU" sz="2000" dirty="0" err="1" smtClean="0"/>
              <a:t>out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&lt;&lt; </a:t>
            </a:r>
            <a:r>
              <a:rPr lang="ru-RU" altLang="ru-RU" sz="2000" dirty="0" err="1"/>
              <a:t>v.size</a:t>
            </a:r>
            <a:r>
              <a:rPr lang="ru-RU" altLang="ru-RU" sz="2000" dirty="0"/>
              <a:t>() &lt;&lt; </a:t>
            </a:r>
            <a:r>
              <a:rPr lang="ru-RU" altLang="ru-RU" sz="2000" dirty="0" err="1" smtClean="0"/>
              <a:t>endl</a:t>
            </a:r>
            <a:r>
              <a:rPr lang="en-US" altLang="ru-RU" sz="2000" dirty="0" smtClean="0"/>
              <a:t>;       </a:t>
            </a:r>
            <a:r>
              <a:rPr lang="en-US" altLang="ru-RU" sz="2000" b="1" dirty="0">
                <a:solidFill>
                  <a:srgbClr val="FF0000"/>
                </a:solidFill>
              </a:rPr>
              <a:t>//5</a:t>
            </a:r>
          </a:p>
          <a:p>
            <a:r>
              <a:rPr lang="nn-NO" altLang="ru-RU" sz="2000" dirty="0"/>
              <a:t>for(int i = 0; i &lt; v.size(); i++) </a:t>
            </a:r>
            <a:r>
              <a:rPr lang="nn-NO" altLang="ru-RU" sz="2000" dirty="0" smtClean="0"/>
              <a:t> </a:t>
            </a:r>
            <a:r>
              <a:rPr lang="nn-NO" altLang="ru-RU" sz="1400" dirty="0">
                <a:solidFill>
                  <a:srgbClr val="00B050"/>
                </a:solidFill>
              </a:rPr>
              <a:t>// Вывод</a:t>
            </a:r>
          </a:p>
          <a:p>
            <a:r>
              <a:rPr lang="en-US" altLang="ru-RU" sz="2000" dirty="0" err="1"/>
              <a:t>cout</a:t>
            </a:r>
            <a:r>
              <a:rPr lang="en-US" altLang="ru-RU" sz="2000" dirty="0"/>
              <a:t> &lt;&lt; v[</a:t>
            </a:r>
            <a:r>
              <a:rPr lang="en-US" altLang="ru-RU" sz="2000" dirty="0" err="1"/>
              <a:t>i</a:t>
            </a:r>
            <a:r>
              <a:rPr lang="en-US" altLang="ru-RU" sz="2000" dirty="0"/>
              <a:t>] &lt;&lt; " ";                </a:t>
            </a:r>
            <a:r>
              <a:rPr lang="en-US" altLang="ru-RU" sz="1400" dirty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вектора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            // 3.5 7.9 0 0 0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6840760" cy="692696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/>
              <a:t>Размеры и копирование векторов</a:t>
            </a:r>
            <a:r>
              <a:rPr lang="en-US" altLang="ru-RU" sz="2000" b="1" dirty="0" smtClean="0"/>
              <a:t/>
            </a:r>
            <a:br>
              <a:rPr lang="en-US" altLang="ru-RU" sz="2000" b="1" dirty="0" smtClean="0"/>
            </a:br>
            <a:r>
              <a:rPr lang="en-US" altLang="ru-RU" sz="2000" b="1" dirty="0" smtClean="0"/>
              <a:t>(</a:t>
            </a:r>
            <a:r>
              <a:rPr lang="ru-RU" altLang="ru-RU" sz="2000" b="1" dirty="0" smtClean="0"/>
              <a:t>демонстрация</a:t>
            </a:r>
            <a:r>
              <a:rPr lang="en-US" altLang="ru-RU" sz="2000" b="1" dirty="0" smtClean="0"/>
              <a:t>)</a:t>
            </a:r>
            <a:endParaRPr lang="ru-RU" altLang="ru-RU" sz="2000" b="1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1438" y="1255548"/>
            <a:ext cx="4826859" cy="490903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altLang="ru-RU" sz="2000" dirty="0" err="1" smtClean="0"/>
              <a:t>vector</a:t>
            </a:r>
            <a:r>
              <a:rPr lang="ru-RU" altLang="ru-RU" sz="2000" dirty="0" smtClean="0"/>
              <a:t>&lt;</a:t>
            </a:r>
            <a:r>
              <a:rPr lang="ru-RU" altLang="ru-RU" sz="2000" dirty="0" err="1" smtClean="0"/>
              <a:t>double</a:t>
            </a:r>
            <a:r>
              <a:rPr lang="ru-RU" altLang="ru-RU" sz="2000" dirty="0" smtClean="0"/>
              <a:t>&gt;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w</a:t>
            </a:r>
            <a:r>
              <a:rPr lang="ru-RU" altLang="ru-RU" sz="2000" dirty="0"/>
              <a:t>; </a:t>
            </a:r>
            <a:r>
              <a:rPr lang="ru-RU" altLang="ru-RU" sz="1400" dirty="0">
                <a:solidFill>
                  <a:srgbClr val="00B050"/>
                </a:solidFill>
              </a:rPr>
              <a:t>// Еще один пустой вектор</a:t>
            </a:r>
          </a:p>
          <a:p>
            <a:pPr eaLnBrk="1" hangingPunct="1"/>
            <a:r>
              <a:rPr lang="en-US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cout</a:t>
            </a:r>
            <a:r>
              <a:rPr lang="en-US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&lt;&lt; "\n</a:t>
            </a:r>
            <a:r>
              <a:rPr lang="ru-RU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Размер вектора </a:t>
            </a:r>
            <a:r>
              <a:rPr lang="en-US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 " &lt;&lt; </a:t>
            </a:r>
            <a:r>
              <a:rPr lang="en-US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w.size</a:t>
            </a:r>
            <a:r>
              <a:rPr lang="en-US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&lt;&lt; </a:t>
            </a:r>
            <a:r>
              <a:rPr lang="en-US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endl</a:t>
            </a:r>
            <a:r>
              <a:rPr lang="en-US" alt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                           </a:t>
            </a:r>
            <a:r>
              <a:rPr lang="en-US" altLang="ru-RU" sz="2000" b="1" dirty="0">
                <a:solidFill>
                  <a:srgbClr val="FF0000"/>
                </a:solidFill>
              </a:rPr>
              <a:t>//0</a:t>
            </a:r>
          </a:p>
          <a:p>
            <a:pPr eaLnBrk="1" hangingPunct="1"/>
            <a:r>
              <a:rPr lang="en-US" altLang="ru-RU" sz="2000" b="1" dirty="0">
                <a:solidFill>
                  <a:srgbClr val="C00000"/>
                </a:solidFill>
              </a:rPr>
              <a:t>w = v</a:t>
            </a:r>
            <a:r>
              <a:rPr lang="en-US" altLang="ru-RU" sz="2000" b="1" dirty="0" smtClean="0">
                <a:solidFill>
                  <a:srgbClr val="C00000"/>
                </a:solidFill>
              </a:rPr>
              <a:t>;                 </a:t>
            </a:r>
            <a:r>
              <a:rPr lang="en-US" altLang="ru-RU" sz="1400" b="1" dirty="0" smtClean="0">
                <a:solidFill>
                  <a:srgbClr val="C00000"/>
                </a:solidFill>
              </a:rPr>
              <a:t>// </a:t>
            </a:r>
            <a:r>
              <a:rPr lang="ru-RU" altLang="ru-RU" sz="1400" b="1" dirty="0">
                <a:solidFill>
                  <a:srgbClr val="C00000"/>
                </a:solidFill>
              </a:rPr>
              <a:t>Присваивание векторов</a:t>
            </a:r>
          </a:p>
          <a:p>
            <a:pPr eaLnBrk="1" hangingPunct="1"/>
            <a:r>
              <a:rPr lang="ru-RU" altLang="ru-RU" sz="15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cout</a:t>
            </a:r>
            <a:r>
              <a:rPr lang="ru-RU" altLang="ru-RU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&lt;&lt; "Теперь вектор w - копия вектора </a:t>
            </a:r>
            <a:r>
              <a:rPr lang="ru-RU" altLang="ru-RU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ru-RU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ru-RU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\</a:t>
            </a:r>
            <a:r>
              <a:rPr lang="ru-RU" altLang="ru-RU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n";</a:t>
            </a:r>
          </a:p>
          <a:p>
            <a:pPr eaLnBrk="1" hangingPunct="1"/>
            <a:r>
              <a:rPr lang="nn-NO" altLang="ru-RU" sz="2000" dirty="0" smtClean="0"/>
              <a:t>   for</a:t>
            </a:r>
            <a:r>
              <a:rPr lang="nn-NO" altLang="ru-RU" sz="2000" dirty="0"/>
              <a:t>( </a:t>
            </a:r>
            <a:r>
              <a:rPr lang="nn-NO" altLang="ru-RU" sz="2000" dirty="0" smtClean="0"/>
              <a:t>auto </a:t>
            </a:r>
            <a:r>
              <a:rPr lang="nn-NO" altLang="ru-RU" sz="2000" dirty="0"/>
              <a:t>r :  w</a:t>
            </a:r>
            <a:r>
              <a:rPr lang="nn-NO" altLang="ru-RU" sz="2000" dirty="0" smtClean="0"/>
              <a:t>)</a:t>
            </a:r>
            <a:endParaRPr lang="nn-NO" altLang="ru-RU" sz="2000" dirty="0"/>
          </a:p>
          <a:p>
            <a:pPr eaLnBrk="1" hangingPunct="1"/>
            <a:r>
              <a:rPr lang="en-US" altLang="ru-RU" sz="2000" dirty="0" smtClean="0"/>
              <a:t>   </a:t>
            </a:r>
            <a:r>
              <a:rPr lang="en-US" altLang="ru-RU" sz="2000" dirty="0" err="1" smtClean="0"/>
              <a:t>cout</a:t>
            </a:r>
            <a:r>
              <a:rPr lang="en-US" altLang="ru-RU" sz="2000" dirty="0" smtClean="0"/>
              <a:t> </a:t>
            </a:r>
            <a:r>
              <a:rPr lang="en-US" altLang="ru-RU" sz="2000" dirty="0"/>
              <a:t>&lt;&lt; </a:t>
            </a:r>
            <a:r>
              <a:rPr lang="en-US" altLang="ru-RU" sz="2000" dirty="0" smtClean="0"/>
              <a:t>r </a:t>
            </a:r>
            <a:r>
              <a:rPr lang="en-US" altLang="ru-RU" sz="2000" dirty="0"/>
              <a:t>&lt;&lt; " </a:t>
            </a:r>
            <a:r>
              <a:rPr lang="en-US" altLang="ru-RU" sz="2000" dirty="0" smtClean="0"/>
              <a:t>";           </a:t>
            </a:r>
            <a:r>
              <a:rPr lang="en-US" sz="2000" dirty="0" smtClean="0"/>
              <a:t>// </a:t>
            </a:r>
            <a:r>
              <a:rPr lang="en-US" sz="2000" dirty="0"/>
              <a:t>3.5 7.9 0 0 </a:t>
            </a:r>
            <a:r>
              <a:rPr lang="en-US" sz="2000" dirty="0" smtClean="0"/>
              <a:t>0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ru-RU" altLang="ru-RU" sz="2000" dirty="0" err="1" smtClean="0"/>
              <a:t>for</a:t>
            </a:r>
            <a:r>
              <a:rPr lang="ru-RU" altLang="ru-RU" sz="2000" dirty="0" smtClean="0"/>
              <a:t>(</a:t>
            </a:r>
            <a:r>
              <a:rPr lang="ru-RU" altLang="ru-RU" sz="2000" dirty="0" err="1" smtClean="0"/>
              <a:t>int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i = 0; i &lt; </a:t>
            </a:r>
            <a:r>
              <a:rPr lang="ru-RU" altLang="ru-RU" sz="2000" dirty="0" err="1"/>
              <a:t>v.size</a:t>
            </a:r>
            <a:r>
              <a:rPr lang="ru-RU" altLang="ru-RU" sz="2000" dirty="0"/>
              <a:t>(); i++) </a:t>
            </a:r>
            <a:r>
              <a:rPr lang="ru-RU" altLang="ru-RU" sz="1400" dirty="0">
                <a:solidFill>
                  <a:srgbClr val="00B050"/>
                </a:solidFill>
              </a:rPr>
              <a:t>// Заполнение </a:t>
            </a:r>
            <a:r>
              <a:rPr lang="en-US" altLang="ru-RU" sz="1400" dirty="0" smtClean="0">
                <a:solidFill>
                  <a:srgbClr val="00B050"/>
                </a:solidFill>
              </a:rPr>
              <a:t>			                         // </a:t>
            </a:r>
            <a:r>
              <a:rPr lang="ru-RU" altLang="ru-RU" sz="1400" dirty="0" smtClean="0">
                <a:solidFill>
                  <a:srgbClr val="00B050"/>
                </a:solidFill>
              </a:rPr>
              <a:t>вектора </a:t>
            </a:r>
            <a:r>
              <a:rPr lang="ru-RU" altLang="ru-RU" sz="1400" dirty="0">
                <a:solidFill>
                  <a:srgbClr val="00B050"/>
                </a:solidFill>
              </a:rPr>
              <a:t>v</a:t>
            </a:r>
          </a:p>
          <a:p>
            <a:pPr eaLnBrk="1" hangingPunct="1"/>
            <a:r>
              <a:rPr lang="ru-RU" altLang="ru-RU" sz="2000" dirty="0"/>
              <a:t>v[i] = </a:t>
            </a:r>
            <a:r>
              <a:rPr lang="ru-RU" altLang="ru-RU" sz="2000" dirty="0" err="1"/>
              <a:t>rand</a:t>
            </a:r>
            <a:r>
              <a:rPr lang="ru-RU" altLang="ru-RU" sz="2000" dirty="0"/>
              <a:t>() / </a:t>
            </a:r>
            <a:r>
              <a:rPr lang="ru-RU" altLang="ru-RU" sz="2000" dirty="0" err="1"/>
              <a:t>Max</a:t>
            </a:r>
            <a:r>
              <a:rPr lang="ru-RU" altLang="ru-RU" sz="2000" dirty="0"/>
              <a:t>; </a:t>
            </a:r>
            <a:r>
              <a:rPr lang="en-US" altLang="ru-RU" sz="2000" dirty="0" smtClean="0"/>
              <a:t>     </a:t>
            </a:r>
            <a:r>
              <a:rPr lang="ru-RU" altLang="ru-RU" sz="1400" dirty="0" smtClean="0">
                <a:solidFill>
                  <a:srgbClr val="00B050"/>
                </a:solidFill>
              </a:rPr>
              <a:t>// </a:t>
            </a:r>
            <a:r>
              <a:rPr lang="ru-RU" altLang="ru-RU" sz="1400" dirty="0">
                <a:solidFill>
                  <a:srgbClr val="00B050"/>
                </a:solidFill>
              </a:rPr>
              <a:t>случайными числами</a:t>
            </a:r>
          </a:p>
          <a:p>
            <a:pPr eaLnBrk="1" hangingPunct="1"/>
            <a:endParaRPr lang="en-US" altLang="ru-RU" sz="16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ru-RU" altLang="ru-RU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cout</a:t>
            </a:r>
            <a:r>
              <a:rPr lang="ru-RU" alt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&lt;&lt; "\</a:t>
            </a:r>
            <a:r>
              <a:rPr lang="ru-RU" altLang="ru-RU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nВектор</a:t>
            </a:r>
            <a:r>
              <a:rPr lang="ru-RU" alt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 заполнен случайными числами\n";</a:t>
            </a:r>
          </a:p>
          <a:p>
            <a:pPr eaLnBrk="1" hangingPunct="1"/>
            <a:r>
              <a:rPr lang="nn-NO" altLang="ru-RU" sz="2000" dirty="0" smtClean="0"/>
              <a:t>    for</a:t>
            </a:r>
            <a:r>
              <a:rPr lang="nn-NO" altLang="ru-RU" sz="2000" dirty="0"/>
              <a:t>( auto r :  </a:t>
            </a:r>
            <a:r>
              <a:rPr lang="nn-NO" altLang="ru-RU" sz="2000" dirty="0" smtClean="0"/>
              <a:t>v)</a:t>
            </a:r>
            <a:endParaRPr lang="nn-NO" altLang="ru-RU" sz="2000" dirty="0"/>
          </a:p>
          <a:p>
            <a:pPr eaLnBrk="1" hangingPunct="1"/>
            <a:r>
              <a:rPr lang="en-US" altLang="ru-RU" sz="2000" dirty="0"/>
              <a:t>   </a:t>
            </a:r>
            <a:r>
              <a:rPr lang="en-US" altLang="ru-RU" sz="2000" dirty="0" err="1"/>
              <a:t>cout</a:t>
            </a:r>
            <a:r>
              <a:rPr lang="en-US" altLang="ru-RU" sz="2000" dirty="0"/>
              <a:t> &lt;&lt; r &lt;&lt; " "; </a:t>
            </a:r>
            <a:r>
              <a:rPr lang="en-US" altLang="ru-RU" sz="2000" dirty="0" err="1"/>
              <a:t>cout</a:t>
            </a:r>
            <a:r>
              <a:rPr lang="en-US" altLang="ru-RU" sz="2000" dirty="0"/>
              <a:t> &lt;&lt; </a:t>
            </a:r>
            <a:r>
              <a:rPr lang="en-US" altLang="ru-RU" sz="2000" dirty="0" err="1"/>
              <a:t>endl</a:t>
            </a:r>
            <a:r>
              <a:rPr lang="en-US" altLang="ru-RU" sz="2000" dirty="0"/>
              <a:t>;</a:t>
            </a:r>
          </a:p>
          <a:p>
            <a:pPr eaLnBrk="1" hangingPunct="1"/>
            <a:r>
              <a:rPr lang="ru-RU" alt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1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10527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Итератор – это «умный» указатель в С++.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60" y="1425268"/>
            <a:ext cx="4752528" cy="147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66740" y="2795736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Объявление </a:t>
            </a:r>
            <a:r>
              <a:rPr lang="ru-RU" b="1" dirty="0" smtClean="0"/>
              <a:t>итератора</a:t>
            </a:r>
            <a:r>
              <a:rPr lang="en-US" b="1" dirty="0" smtClean="0"/>
              <a:t>        </a:t>
            </a:r>
            <a:r>
              <a:rPr lang="ru-RU" sz="2400" dirty="0" smtClean="0"/>
              <a:t>контейнер</a:t>
            </a:r>
            <a:r>
              <a:rPr lang="en-US" sz="2400" dirty="0"/>
              <a:t>&lt;</a:t>
            </a:r>
            <a:r>
              <a:rPr lang="ru-RU" sz="2400" dirty="0"/>
              <a:t>тип</a:t>
            </a:r>
            <a:r>
              <a:rPr lang="en-US" sz="2400" dirty="0"/>
              <a:t>&gt; :: </a:t>
            </a:r>
            <a:r>
              <a:rPr lang="en-US" sz="2400" b="1" dirty="0" err="1"/>
              <a:t>iteraror</a:t>
            </a:r>
            <a:r>
              <a:rPr lang="en-US" sz="2400" dirty="0"/>
              <a:t> </a:t>
            </a:r>
            <a:r>
              <a:rPr lang="ru-RU" sz="2400" dirty="0"/>
              <a:t>имя</a:t>
            </a:r>
            <a:r>
              <a:rPr lang="en-US" sz="2400" dirty="0" smtClean="0"/>
              <a:t>;</a:t>
            </a:r>
            <a:endParaRPr lang="ru-RU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8412" y="3417108"/>
            <a:ext cx="8820472" cy="46166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b="1" dirty="0"/>
              <a:t>vector</a:t>
            </a:r>
            <a:r>
              <a:rPr lang="ru-RU" sz="2400" dirty="0"/>
              <a:t> &lt;</a:t>
            </a:r>
            <a:r>
              <a:rPr lang="en-US" sz="2400" b="1" dirty="0" err="1"/>
              <a:t>int</a:t>
            </a:r>
            <a:r>
              <a:rPr lang="ru-RU" sz="2400" dirty="0"/>
              <a:t>&gt; :: </a:t>
            </a:r>
            <a:r>
              <a:rPr lang="en-US" sz="2400" b="1" dirty="0"/>
              <a:t>iterator</a:t>
            </a:r>
            <a:r>
              <a:rPr lang="en-US" sz="2400" dirty="0"/>
              <a:t> it</a:t>
            </a:r>
            <a:r>
              <a:rPr lang="ru-RU" sz="2400" dirty="0" smtClean="0"/>
              <a:t>; </a:t>
            </a:r>
            <a:r>
              <a:rPr lang="en-US" sz="2400" dirty="0" smtClean="0"/>
              <a:t>   </a:t>
            </a:r>
            <a:r>
              <a:rPr lang="en-US" sz="1600" dirty="0" smtClean="0"/>
              <a:t>// </a:t>
            </a:r>
            <a:r>
              <a:rPr lang="ru-RU" sz="1600" dirty="0"/>
              <a:t>После объявления итератор указывает в </a:t>
            </a:r>
            <a:r>
              <a:rPr lang="ru-RU" sz="1600" dirty="0" smtClean="0"/>
              <a:t>никуда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0152" y="3962663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его сделать указывающий на конкретный элемент вектора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3528" y="4562827"/>
            <a:ext cx="8820472" cy="46166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/>
              <a:t>it</a:t>
            </a:r>
            <a:r>
              <a:rPr lang="ru-RU" sz="2400" dirty="0"/>
              <a:t> = </a:t>
            </a:r>
            <a:r>
              <a:rPr lang="en-US" sz="2400" dirty="0"/>
              <a:t>a</a:t>
            </a:r>
            <a:r>
              <a:rPr lang="ru-RU" sz="2400" dirty="0"/>
              <a:t>.</a:t>
            </a:r>
            <a:r>
              <a:rPr lang="en-US" sz="2400" b="1" dirty="0"/>
              <a:t>begin</a:t>
            </a:r>
            <a:r>
              <a:rPr lang="ru-RU" sz="2400" dirty="0"/>
              <a:t>(); </a:t>
            </a:r>
            <a:r>
              <a:rPr lang="en-US" sz="2400" dirty="0" smtClean="0"/>
              <a:t>            </a:t>
            </a:r>
            <a:r>
              <a:rPr lang="ru-RU" dirty="0" smtClean="0"/>
              <a:t>// </a:t>
            </a:r>
            <a:r>
              <a:rPr lang="ru-RU" i="1" dirty="0"/>
              <a:t>итератор на первый элемент вектора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538538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</a:rPr>
              <a:t>Итераторы нужны, чтобы работать с фрагментами вектора.</a:t>
            </a:r>
          </a:p>
          <a:p>
            <a:r>
              <a:rPr lang="ru-RU" b="1" dirty="0">
                <a:solidFill>
                  <a:srgbClr val="C00000"/>
                </a:solidFill>
              </a:rPr>
              <a:t>                    Они задают области вектора.</a:t>
            </a:r>
          </a:p>
        </p:txBody>
      </p:sp>
    </p:spTree>
    <p:extLst>
      <p:ext uri="{BB962C8B-B14F-4D97-AF65-F5344CB8AC3E}">
        <p14:creationId xmlns:p14="http://schemas.microsoft.com/office/powerpoint/2010/main" val="16189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с итераторами</a:t>
            </a:r>
            <a:endParaRPr lang="ru-RU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0" y="1124745"/>
            <a:ext cx="47525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916" y="2132856"/>
            <a:ext cx="8820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Инкремент </a:t>
            </a:r>
            <a:r>
              <a:rPr lang="en-US" dirty="0"/>
              <a:t>it</a:t>
            </a:r>
            <a:r>
              <a:rPr lang="ru-RU" dirty="0"/>
              <a:t>++; переход к следующему элементу контейнера.</a:t>
            </a:r>
          </a:p>
          <a:p>
            <a:r>
              <a:rPr lang="ru-RU" b="1" dirty="0"/>
              <a:t>Декремент </a:t>
            </a:r>
            <a:r>
              <a:rPr lang="en-US" dirty="0"/>
              <a:t>it</a:t>
            </a:r>
            <a:r>
              <a:rPr lang="ru-RU" dirty="0"/>
              <a:t>--; переход к предыдущему элементу контейнера.</a:t>
            </a:r>
          </a:p>
          <a:p>
            <a:r>
              <a:rPr lang="ru-RU" dirty="0"/>
              <a:t>Итераторы можно </a:t>
            </a:r>
            <a:r>
              <a:rPr lang="ru-RU" b="1" dirty="0"/>
              <a:t>сравнивать</a:t>
            </a:r>
            <a:r>
              <a:rPr lang="ru-RU" dirty="0"/>
              <a:t>. == или != указывают ли два итератора на одно и тоже. </a:t>
            </a:r>
          </a:p>
          <a:p>
            <a:pPr algn="just"/>
            <a:r>
              <a:rPr lang="ru-RU" dirty="0"/>
              <a:t>Итераторы для вектора также можно сравнивать &lt;, &lt;=, &gt;, &gt;=. </a:t>
            </a:r>
            <a:endParaRPr lang="en-US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один итератор указывает на элемент, который расположен левее, чем элемент, на который указывает второй итератор, то первый меньше второго </a:t>
            </a:r>
            <a:endParaRPr lang="en-US" dirty="0" smtClean="0"/>
          </a:p>
          <a:p>
            <a:pPr algn="just"/>
            <a:r>
              <a:rPr lang="ru-RU" dirty="0" smtClean="0"/>
              <a:t>(</a:t>
            </a:r>
            <a:r>
              <a:rPr lang="ru-RU" dirty="0"/>
              <a:t>см. рисунок </a:t>
            </a:r>
            <a:r>
              <a:rPr lang="en-US" dirty="0"/>
              <a:t>it</a:t>
            </a:r>
            <a:r>
              <a:rPr lang="ru-RU" dirty="0"/>
              <a:t>1 &lt; </a:t>
            </a:r>
            <a:r>
              <a:rPr lang="en-US" dirty="0"/>
              <a:t>it</a:t>
            </a:r>
            <a:r>
              <a:rPr lang="ru-RU" dirty="0"/>
              <a:t>2). </a:t>
            </a:r>
            <a:endParaRPr lang="en-US" dirty="0" smtClean="0"/>
          </a:p>
          <a:p>
            <a:pPr algn="just"/>
            <a:r>
              <a:rPr lang="ru-RU" dirty="0" smtClean="0"/>
              <a:t>Сравнивать </a:t>
            </a:r>
            <a:r>
              <a:rPr lang="ru-RU" dirty="0"/>
              <a:t>итераторы имеет смысл в рамках одного вектора. </a:t>
            </a:r>
            <a:endParaRPr lang="en-US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противном случае будет получен неопределенный результат.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1053"/>
            <a:ext cx="3076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62887" cy="563562"/>
          </a:xfrm>
        </p:spPr>
        <p:txBody>
          <a:bodyPr/>
          <a:lstStyle/>
          <a:p>
            <a:r>
              <a:rPr lang="ru-RU" b="1" dirty="0" smtClean="0"/>
              <a:t>Разыменование </a:t>
            </a:r>
            <a:r>
              <a:rPr lang="ru-RU" b="1" dirty="0"/>
              <a:t>итератора</a:t>
            </a:r>
            <a:r>
              <a:rPr lang="ru-RU" dirty="0"/>
              <a:t> *</a:t>
            </a:r>
            <a:r>
              <a:rPr lang="en-US" dirty="0"/>
              <a:t>it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080" y="112474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Обращение к значению элемента, на который указывает итератор – </a:t>
            </a:r>
            <a:r>
              <a:rPr lang="ru-RU" sz="2400" b="1" dirty="0" smtClean="0"/>
              <a:t>разыменование </a:t>
            </a:r>
            <a:r>
              <a:rPr lang="ru-RU" sz="2400" b="1" dirty="0"/>
              <a:t>итератора</a:t>
            </a:r>
            <a:r>
              <a:rPr lang="ru-RU" sz="2400" dirty="0"/>
              <a:t> *</a:t>
            </a:r>
            <a:r>
              <a:rPr lang="en-US" sz="2400" dirty="0" smtClean="0"/>
              <a:t>it</a:t>
            </a:r>
            <a:endParaRPr lang="ru-RU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1955741"/>
            <a:ext cx="8747620" cy="1323439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5;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400" dirty="0" smtClean="0"/>
              <a:t>// </a:t>
            </a:r>
            <a:r>
              <a:rPr lang="ru-RU" i="1" dirty="0"/>
              <a:t>изменить значение первого элемента вектора на 5</a:t>
            </a:r>
            <a:endParaRPr lang="ru-RU" dirty="0"/>
          </a:p>
          <a:p>
            <a:r>
              <a:rPr lang="en-US" sz="2400" b="1" dirty="0" smtClean="0"/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/>
              <a:t>// </a:t>
            </a:r>
            <a:r>
              <a:rPr lang="ru-RU" i="1" dirty="0"/>
              <a:t>вывести значение первого элемента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660" y="3279180"/>
            <a:ext cx="8748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 итераторам вектора можно прибавлять и вычитать целые числа.</a:t>
            </a:r>
          </a:p>
          <a:p>
            <a:r>
              <a:rPr lang="ru-RU" dirty="0"/>
              <a:t>Итератор на первый элемент </a:t>
            </a:r>
            <a:r>
              <a:rPr lang="ru-RU" dirty="0" smtClean="0"/>
              <a:t>вектора          </a:t>
            </a:r>
            <a:r>
              <a:rPr lang="en-US" dirty="0"/>
              <a:t>a</a:t>
            </a:r>
            <a:r>
              <a:rPr lang="ru-RU" dirty="0"/>
              <a:t>.</a:t>
            </a:r>
            <a:r>
              <a:rPr lang="en-US" b="1" dirty="0"/>
              <a:t>begin</a:t>
            </a:r>
            <a:r>
              <a:rPr lang="ru-RU" dirty="0"/>
              <a:t>()</a:t>
            </a:r>
          </a:p>
          <a:p>
            <a:r>
              <a:rPr lang="ru-RU" dirty="0"/>
              <a:t>Итератор на второй элемент вектора </a:t>
            </a:r>
            <a:r>
              <a:rPr lang="ru-RU" dirty="0" smtClean="0"/>
              <a:t>          </a:t>
            </a:r>
            <a:r>
              <a:rPr lang="en-US" dirty="0" smtClean="0"/>
              <a:t>a</a:t>
            </a:r>
            <a:r>
              <a:rPr lang="ru-RU" dirty="0"/>
              <a:t>.</a:t>
            </a:r>
            <a:r>
              <a:rPr lang="en-US" b="1" dirty="0"/>
              <a:t>begin</a:t>
            </a:r>
            <a:r>
              <a:rPr lang="ru-RU" dirty="0"/>
              <a:t>() + 1</a:t>
            </a:r>
          </a:p>
          <a:p>
            <a:r>
              <a:rPr lang="ru-RU" dirty="0"/>
              <a:t>Итератор на третий элемент вектора </a:t>
            </a:r>
            <a:r>
              <a:rPr lang="ru-RU" dirty="0" smtClean="0"/>
              <a:t>          </a:t>
            </a:r>
            <a:r>
              <a:rPr lang="en-US" dirty="0" smtClean="0"/>
              <a:t>a</a:t>
            </a:r>
            <a:r>
              <a:rPr lang="ru-RU" dirty="0"/>
              <a:t>.</a:t>
            </a:r>
            <a:r>
              <a:rPr lang="en-US" b="1" dirty="0"/>
              <a:t>begin</a:t>
            </a:r>
            <a:r>
              <a:rPr lang="ru-RU" dirty="0"/>
              <a:t>() + 2</a:t>
            </a:r>
          </a:p>
          <a:p>
            <a:r>
              <a:rPr lang="ru-RU" dirty="0"/>
              <a:t>И т.д.</a:t>
            </a:r>
          </a:p>
          <a:p>
            <a:r>
              <a:rPr lang="ru-RU" sz="2400" b="1" dirty="0"/>
              <a:t>Обращение к </a:t>
            </a:r>
            <a:r>
              <a:rPr lang="en-US" sz="2400" b="1" dirty="0" err="1"/>
              <a:t>i</a:t>
            </a:r>
            <a:r>
              <a:rPr lang="ru-RU" sz="2400" b="1" dirty="0"/>
              <a:t>-му элементу вектора может выглядеть </a:t>
            </a:r>
            <a:r>
              <a:rPr lang="ru-RU" sz="2400" b="1" dirty="0" smtClean="0"/>
              <a:t>так   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400" b="1" dirty="0" smtClean="0"/>
              <a:t>,     </a:t>
            </a:r>
            <a:r>
              <a:rPr lang="ru-RU" sz="2400" b="1" dirty="0"/>
              <a:t>или так </a:t>
            </a:r>
            <a:r>
              <a:rPr lang="ru-RU" sz="2400" b="1" dirty="0" smtClean="0"/>
              <a:t>   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/>
              <a:t>Итератор на элемент вектора, следующий за последним </a:t>
            </a:r>
            <a:r>
              <a:rPr lang="ru-RU" sz="2400" b="1" dirty="0" smtClean="0"/>
              <a:t>  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33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с итераторами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5316" y="1412776"/>
            <a:ext cx="8964488" cy="510909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Итераторы можно вычитать.</a:t>
            </a:r>
          </a:p>
          <a:p>
            <a:pPr algn="ctr"/>
            <a:r>
              <a:rPr lang="ru-RU" sz="2000" b="1" dirty="0"/>
              <a:t>Количество элементов в векторе можно </a:t>
            </a:r>
            <a:r>
              <a:rPr lang="ru-RU" sz="2000" b="1" dirty="0" smtClean="0"/>
              <a:t>найти</a:t>
            </a:r>
          </a:p>
          <a:p>
            <a:pPr algn="ctr"/>
            <a:r>
              <a:rPr lang="ru-RU" sz="2000" b="1" dirty="0" smtClean="0"/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ru-RU" sz="2000" b="1" dirty="0"/>
              <a:t>Перебрать значение элементов вектора с помощью итератора и печать их значений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(it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*it;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условии продолжения цикла </a:t>
            </a:r>
            <a:r>
              <a:rPr lang="ru-RU" dirty="0" smtClean="0"/>
              <a:t>ну</a:t>
            </a:r>
            <a:r>
              <a:rPr lang="ru-RU" dirty="0"/>
              <a:t>ж</a:t>
            </a:r>
            <a:r>
              <a:rPr lang="ru-RU" dirty="0" smtClean="0"/>
              <a:t>но </a:t>
            </a:r>
            <a:r>
              <a:rPr lang="ru-RU" dirty="0"/>
              <a:t>писать </a:t>
            </a:r>
            <a:r>
              <a:rPr lang="en-US" dirty="0"/>
              <a:t>it</a:t>
            </a:r>
            <a:r>
              <a:rPr lang="ru-RU" dirty="0"/>
              <a:t> != </a:t>
            </a:r>
            <a:r>
              <a:rPr lang="en-US" dirty="0"/>
              <a:t>a</a:t>
            </a:r>
            <a:r>
              <a:rPr lang="ru-RU" dirty="0"/>
              <a:t>.</a:t>
            </a:r>
            <a:r>
              <a:rPr lang="en-US" b="1" dirty="0"/>
              <a:t>end</a:t>
            </a:r>
            <a:r>
              <a:rPr lang="ru-RU" dirty="0"/>
              <a:t>(), а не сравнивать на меньше</a:t>
            </a:r>
            <a:r>
              <a:rPr lang="ru-RU" dirty="0" smtClean="0"/>
              <a:t>.   </a:t>
            </a:r>
            <a:r>
              <a:rPr lang="en-US" dirty="0" smtClean="0"/>
              <a:t>it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en-US" dirty="0"/>
              <a:t>a</a:t>
            </a:r>
            <a:r>
              <a:rPr lang="ru-RU" dirty="0"/>
              <a:t>.</a:t>
            </a:r>
            <a:r>
              <a:rPr lang="en-US" b="1" dirty="0"/>
              <a:t>end</a:t>
            </a:r>
            <a:r>
              <a:rPr lang="ru-RU" dirty="0"/>
              <a:t>()</a:t>
            </a:r>
          </a:p>
          <a:p>
            <a:r>
              <a:rPr lang="ru-RU" dirty="0"/>
              <a:t>Точнее в векторе так сравнивать итераторы можно. Но есть структуры данных, которые в памяти лежат не подряд, у них нельзя сравнивать итераторы операциями меньше или больше.</a:t>
            </a:r>
          </a:p>
          <a:p>
            <a:r>
              <a:rPr lang="ru-RU" dirty="0"/>
              <a:t>Если при этом элементы вектора должны меняться, например, всем элементам присвоить 1, то цикл будет выглядеть так: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(it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!=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it++)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)++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57" y="0"/>
            <a:ext cx="8366943" cy="563562"/>
          </a:xfrm>
        </p:spPr>
        <p:txBody>
          <a:bodyPr/>
          <a:lstStyle/>
          <a:p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У</a:t>
            </a:r>
            <a:r>
              <a:rPr lang="ru-RU" sz="2000" b="1" dirty="0" smtClean="0"/>
              <a:t>даление  </a:t>
            </a:r>
            <a:r>
              <a:rPr lang="ru-RU" sz="2000" b="1" dirty="0"/>
              <a:t>элемента </a:t>
            </a:r>
            <a:r>
              <a:rPr lang="ru-RU" sz="2000" b="1" dirty="0" smtClean="0"/>
              <a:t>из произвольного места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2482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Удаление </a:t>
            </a:r>
            <a:r>
              <a:rPr lang="ru-RU" dirty="0"/>
              <a:t>элемента </a:t>
            </a:r>
            <a:r>
              <a:rPr lang="ru-RU" dirty="0" smtClean="0"/>
              <a:t>из произвольного места </a:t>
            </a:r>
            <a:r>
              <a:rPr lang="ru-RU" dirty="0"/>
              <a:t>массива выполняется с помощью функции </a:t>
            </a:r>
            <a:r>
              <a:rPr 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erase </a:t>
            </a:r>
            <a:r>
              <a:rPr lang="ru-RU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()</a:t>
            </a:r>
            <a:endParaRPr lang="ru-RU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95231" y="2635386"/>
            <a:ext cx="8030210" cy="504054"/>
            <a:chOff x="647" y="2186"/>
            <a:chExt cx="4292" cy="569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157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indent="0" algn="ctr">
                <a:buNone/>
              </a:pPr>
              <a:r>
                <a:rPr lang="ru-RU" sz="2400" dirty="0"/>
                <a:t>  Место вставки указывается с помощью итератора</a:t>
              </a:r>
              <a:r>
                <a:rPr lang="ru-RU" sz="2400" dirty="0" smtClean="0">
                  <a:solidFill>
                    <a:srgbClr val="FF0000"/>
                  </a:solidFill>
                </a:rPr>
                <a:t>.</a:t>
              </a:r>
              <a:endParaRPr lang="ru-RU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33"/>
            <p:cNvSpPr>
              <a:spLocks noChangeArrowheads="1"/>
            </p:cNvSpPr>
            <p:nvPr/>
          </p:nvSpPr>
          <p:spPr bwMode="auto">
            <a:xfrm>
              <a:off x="647" y="2186"/>
              <a:ext cx="269" cy="56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3695366"/>
            <a:ext cx="8399853" cy="264687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400" dirty="0" err="1"/>
              <a:t>vector</a:t>
            </a:r>
            <a:r>
              <a:rPr lang="ru-RU" sz="2400" dirty="0" smtClean="0"/>
              <a:t>&lt; </a:t>
            </a:r>
            <a:r>
              <a:rPr lang="ru-RU" sz="2400" dirty="0" err="1" smtClean="0"/>
              <a:t>int</a:t>
            </a:r>
            <a:r>
              <a:rPr lang="ru-RU" sz="2400" dirty="0" smtClean="0"/>
              <a:t> &gt; </a:t>
            </a:r>
            <a:r>
              <a:rPr lang="en-US" sz="2400" dirty="0"/>
              <a:t>v</a:t>
            </a:r>
            <a:r>
              <a:rPr lang="ru-RU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=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0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; 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3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++) </a:t>
            </a:r>
            <a:endParaRPr lang="ru-RU" altLang="ru-RU" sz="2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+ 1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</a:t>
            </a:r>
            <a:r>
              <a:rPr lang="ru-RU" dirty="0" smtClean="0"/>
              <a:t>// </a:t>
            </a:r>
            <a:r>
              <a:rPr lang="ru-RU" dirty="0"/>
              <a:t>сформировали массив из чисел (1 2 3 4) 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vector &lt;</a:t>
            </a:r>
            <a:r>
              <a:rPr lang="en-US" sz="24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&gt;::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iterator p; </a:t>
            </a:r>
            <a:r>
              <a:rPr lang="ru-RU" sz="1400" dirty="0"/>
              <a:t>//  итератор </a:t>
            </a:r>
            <a:r>
              <a:rPr lang="ru-RU" sz="1400" b="1" dirty="0">
                <a:solidFill>
                  <a:srgbClr val="C00000"/>
                </a:solidFill>
              </a:rPr>
              <a:t>p</a:t>
            </a:r>
            <a:r>
              <a:rPr lang="ru-RU" sz="1400" dirty="0"/>
              <a:t> указывает на </a:t>
            </a:r>
            <a:r>
              <a:rPr lang="ru-RU" sz="1400" dirty="0" smtClean="0"/>
              <a:t>1-й </a:t>
            </a:r>
            <a:r>
              <a:rPr lang="ru-RU" sz="1400" dirty="0"/>
              <a:t>элемент      			</a:t>
            </a:r>
            <a:r>
              <a:rPr lang="en-US" sz="1400" dirty="0" smtClean="0"/>
              <a:t>                         </a:t>
            </a:r>
            <a:r>
              <a:rPr lang="ru-RU" sz="1400" dirty="0" smtClean="0"/>
              <a:t> </a:t>
            </a:r>
            <a:r>
              <a:rPr lang="ru-RU" sz="1400" dirty="0"/>
              <a:t>//(при нумерации с 0 - это </a:t>
            </a:r>
            <a:r>
              <a:rPr lang="ru-RU" sz="1400" dirty="0" smtClean="0"/>
              <a:t>2-й </a:t>
            </a:r>
            <a:r>
              <a:rPr lang="ru-RU" sz="1400" dirty="0"/>
              <a:t>от начала)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p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= </a:t>
            </a:r>
            <a:r>
              <a:rPr lang="en-US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a.begin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() + 1; </a:t>
            </a:r>
            <a:endParaRPr lang="ru-RU" sz="2400" b="1" dirty="0" smtClean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a.erase</a:t>
            </a:r>
            <a:r>
              <a:rPr 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(p</a:t>
            </a:r>
            <a:r>
              <a:rPr 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); </a:t>
            </a:r>
            <a:r>
              <a:rPr lang="ru-RU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dirty="0" smtClean="0"/>
              <a:t>// </a:t>
            </a:r>
            <a:r>
              <a:rPr lang="ru-RU" dirty="0"/>
              <a:t>получили массив из чисел (1 3 4)</a:t>
            </a:r>
          </a:p>
        </p:txBody>
      </p:sp>
    </p:spTree>
    <p:extLst>
      <p:ext uri="{BB962C8B-B14F-4D97-AF65-F5344CB8AC3E}">
        <p14:creationId xmlns:p14="http://schemas.microsoft.com/office/powerpoint/2010/main" val="39665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862887" cy="563562"/>
          </a:xfrm>
        </p:spPr>
        <p:txBody>
          <a:bodyPr/>
          <a:lstStyle/>
          <a:p>
            <a:r>
              <a:rPr lang="ru-RU" sz="2400" b="1" dirty="0"/>
              <a:t>Работа с фрагментами </a:t>
            </a:r>
            <a:r>
              <a:rPr lang="ru-RU" sz="2400" b="1" dirty="0" smtClean="0"/>
              <a:t>вектора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метод  </a:t>
            </a:r>
            <a:r>
              <a:rPr lang="en-US" b="1" dirty="0">
                <a:solidFill>
                  <a:schemeClr val="bg1"/>
                </a:solidFill>
              </a:rPr>
              <a:t>erase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3168" y="102137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        Итераторы </a:t>
            </a:r>
            <a:r>
              <a:rPr lang="ru-RU" dirty="0"/>
              <a:t>нужны, чтобы работать с фрагментами вектора</a:t>
            </a:r>
            <a:r>
              <a:rPr lang="ru-RU" dirty="0" smtClean="0"/>
              <a:t>.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</a:t>
            </a:r>
            <a:r>
              <a:rPr lang="ru-RU" dirty="0"/>
              <a:t>Они задают области вектора.</a:t>
            </a:r>
          </a:p>
          <a:p>
            <a:r>
              <a:rPr lang="ru-RU" dirty="0"/>
              <a:t> </a:t>
            </a:r>
            <a:r>
              <a:rPr lang="ru-RU" dirty="0" smtClean="0"/>
              <a:t>Для </a:t>
            </a:r>
            <a:r>
              <a:rPr lang="ru-RU" b="1" dirty="0"/>
              <a:t>удаления элементов из вектора</a:t>
            </a:r>
            <a:r>
              <a:rPr lang="ru-RU" dirty="0"/>
              <a:t> служит метод </a:t>
            </a:r>
            <a:r>
              <a:rPr lang="en-US" b="1" dirty="0"/>
              <a:t>erase</a:t>
            </a:r>
            <a:r>
              <a:rPr lang="ru-RU" b="1" dirty="0"/>
              <a:t>()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Его </a:t>
            </a:r>
            <a:r>
              <a:rPr lang="ru-RU" dirty="0"/>
              <a:t>параметрами являются два итератора. </a:t>
            </a:r>
            <a:endParaRPr lang="ru-RU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352" y="3573016"/>
            <a:ext cx="9115648" cy="320087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+ 3,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//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удалить фрагмент </a:t>
            </a:r>
            <a:r>
              <a:rPr lang="en-US" sz="1600" dirty="0" smtClean="0">
                <a:solidFill>
                  <a:srgbClr val="0070C0"/>
                </a:solidFill>
              </a:rPr>
              <a:t>    	//</a:t>
            </a:r>
            <a:r>
              <a:rPr lang="ru-RU" sz="1600" dirty="0" smtClean="0">
                <a:solidFill>
                  <a:srgbClr val="0070C0"/>
                </a:solidFill>
              </a:rPr>
              <a:t>вектора</a:t>
            </a:r>
            <a:r>
              <a:rPr lang="ru-RU" sz="1600" dirty="0">
                <a:solidFill>
                  <a:srgbClr val="0070C0"/>
                </a:solidFill>
              </a:rPr>
              <a:t>, начиная с элемента с индексом 3 и заканчивая элементом с индексом </a:t>
            </a:r>
            <a:r>
              <a:rPr lang="ru-RU" sz="1600" dirty="0" smtClean="0">
                <a:solidFill>
                  <a:srgbClr val="0070C0"/>
                </a:solidFill>
              </a:rPr>
              <a:t>5</a:t>
            </a:r>
          </a:p>
          <a:p>
            <a:endParaRPr lang="ru-RU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dirty="0">
                <a:solidFill>
                  <a:srgbClr val="0070C0"/>
                </a:solidFill>
              </a:rPr>
              <a:t>// </a:t>
            </a:r>
            <a:r>
              <a:rPr lang="ru-RU" sz="1600" dirty="0">
                <a:solidFill>
                  <a:srgbClr val="0070C0"/>
                </a:solidFill>
              </a:rPr>
              <a:t>удалить из вектора первые </a:t>
            </a:r>
            <a:r>
              <a:rPr lang="en-US" sz="1600" dirty="0">
                <a:solidFill>
                  <a:srgbClr val="0070C0"/>
                </a:solidFill>
              </a:rPr>
              <a:t>k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						// </a:t>
            </a:r>
            <a:r>
              <a:rPr lang="ru-RU" sz="1600" dirty="0" smtClean="0">
                <a:solidFill>
                  <a:srgbClr val="0070C0"/>
                </a:solidFill>
              </a:rPr>
              <a:t>элементов 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ru-RU" sz="1600" dirty="0">
              <a:solidFill>
                <a:srgbClr val="0070C0"/>
              </a:solidFill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k,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 smtClean="0">
                <a:solidFill>
                  <a:srgbClr val="0070C0"/>
                </a:solidFill>
              </a:rPr>
              <a:t>// </a:t>
            </a:r>
            <a:r>
              <a:rPr lang="ru-RU" sz="1600" dirty="0">
                <a:solidFill>
                  <a:srgbClr val="0070C0"/>
                </a:solidFill>
              </a:rPr>
              <a:t>Удалить из вектора последние </a:t>
            </a:r>
            <a:r>
              <a:rPr lang="en-US" sz="1600" dirty="0">
                <a:solidFill>
                  <a:srgbClr val="0070C0"/>
                </a:solidFill>
              </a:rPr>
              <a:t>k </a:t>
            </a:r>
            <a:r>
              <a:rPr lang="ru-RU" sz="1600" dirty="0">
                <a:solidFill>
                  <a:srgbClr val="0070C0"/>
                </a:solidFill>
              </a:rPr>
              <a:t>элементов</a:t>
            </a:r>
          </a:p>
          <a:p>
            <a:endParaRPr lang="ru-RU" sz="2000" b="1" dirty="0"/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70C0"/>
                </a:solidFill>
              </a:rPr>
              <a:t>// </a:t>
            </a:r>
            <a:r>
              <a:rPr lang="ru-RU" sz="1600" dirty="0">
                <a:solidFill>
                  <a:srgbClr val="0070C0"/>
                </a:solidFill>
              </a:rPr>
              <a:t>Удалить все элементы из </a:t>
            </a:r>
            <a:r>
              <a:rPr lang="en-US" sz="1600" dirty="0" smtClean="0">
                <a:solidFill>
                  <a:srgbClr val="0070C0"/>
                </a:solidFill>
              </a:rPr>
              <a:t>					//</a:t>
            </a:r>
            <a:r>
              <a:rPr lang="ru-RU" sz="1600" dirty="0" smtClean="0">
                <a:solidFill>
                  <a:srgbClr val="0070C0"/>
                </a:solidFill>
              </a:rPr>
              <a:t>вектора</a:t>
            </a:r>
            <a:r>
              <a:rPr lang="ru-RU" sz="1600" dirty="0">
                <a:solidFill>
                  <a:srgbClr val="0070C0"/>
                </a:solidFill>
              </a:rPr>
              <a:t>, кроме первого и последнего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  <a:endParaRPr lang="ru-RU" sz="1600" dirty="0">
              <a:solidFill>
                <a:srgbClr val="0070C0"/>
              </a:solidFill>
            </a:endParaRPr>
          </a:p>
          <a:p>
            <a:endParaRPr lang="ru-RU" sz="2000" b="1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10816" y="2443419"/>
            <a:ext cx="3816424" cy="715089"/>
          </a:xfrm>
          <a:prstGeom prst="wedgeRoundRectCallout">
            <a:avLst>
              <a:gd name="adj1" fmla="val -4271"/>
              <a:gd name="adj2" fmla="val 122506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Первый итератор – указатель </a:t>
            </a:r>
            <a:r>
              <a:rPr lang="ru-RU" b="1" dirty="0">
                <a:solidFill>
                  <a:srgbClr val="FF0000"/>
                </a:solidFill>
              </a:rPr>
              <a:t>на начало </a:t>
            </a:r>
            <a:r>
              <a:rPr lang="ru-RU" dirty="0"/>
              <a:t>удаляемого фрагмента, 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364088" y="2118955"/>
            <a:ext cx="3528392" cy="1328023"/>
          </a:xfrm>
          <a:prstGeom prst="wedgeRoundRectCallout">
            <a:avLst>
              <a:gd name="adj1" fmla="val -83545"/>
              <a:gd name="adj2" fmla="val 65826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Второй </a:t>
            </a:r>
            <a:r>
              <a:rPr lang="ru-RU" dirty="0"/>
              <a:t>итератор – указатель на элемент, </a:t>
            </a:r>
            <a:r>
              <a:rPr lang="ru-RU" b="1" dirty="0">
                <a:solidFill>
                  <a:srgbClr val="FF0000"/>
                </a:solidFill>
              </a:rPr>
              <a:t>следующий за последним элементом </a:t>
            </a:r>
            <a:r>
              <a:rPr lang="ru-RU" dirty="0"/>
              <a:t>удаляемого фрагмента. </a:t>
            </a:r>
          </a:p>
        </p:txBody>
      </p:sp>
    </p:spTree>
    <p:extLst>
      <p:ext uri="{BB962C8B-B14F-4D97-AF65-F5344CB8AC3E}">
        <p14:creationId xmlns:p14="http://schemas.microsoft.com/office/powerpoint/2010/main" val="1322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460432" cy="563562"/>
          </a:xfrm>
        </p:spPr>
        <p:txBody>
          <a:bodyPr/>
          <a:lstStyle/>
          <a:p>
            <a:r>
              <a:rPr lang="ru-RU" sz="2400" b="1" dirty="0"/>
              <a:t>Удаление  элемента из произвольного места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889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n-lt"/>
              </a:rPr>
              <a:t>Чтобы удалить элемент вектора с индексом 2, нужно данный метод вызвать так</a:t>
            </a:r>
            <a:r>
              <a:rPr lang="ru-RU" sz="2400" dirty="0" smtClean="0">
                <a:latin typeface="+mn-lt"/>
              </a:rPr>
              <a:t>: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ru-R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ru-R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()+2</a:t>
            </a:r>
            <a:r>
              <a:rPr 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ru-RU" sz="2400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ru-RU" sz="2400" dirty="0">
                <a:latin typeface="+mn-lt"/>
              </a:rPr>
              <a:t>Если будет удален какой-то элемент, то все элементы сместятся влево. Итератор, который указывал на элемент левее удаленного элемента остается валидным (корректным). </a:t>
            </a:r>
          </a:p>
          <a:p>
            <a:pPr algn="just"/>
            <a:r>
              <a:rPr lang="ru-RU" sz="2400" dirty="0">
                <a:latin typeface="+mn-lt"/>
              </a:rPr>
              <a:t>Все остальные итераторы, которые указывали на удаленный элемент и любой из элементов, которые располагались правее, становятся </a:t>
            </a:r>
            <a:r>
              <a:rPr lang="ru-RU" sz="2400" dirty="0" err="1">
                <a:latin typeface="+mn-lt"/>
              </a:rPr>
              <a:t>невалидными</a:t>
            </a:r>
            <a:r>
              <a:rPr lang="ru-RU" sz="2400" dirty="0" smtClean="0">
                <a:latin typeface="+mn-lt"/>
              </a:rPr>
              <a:t>.</a:t>
            </a:r>
          </a:p>
          <a:p>
            <a:pPr algn="just"/>
            <a:endParaRPr lang="ru-RU" sz="2400" dirty="0">
              <a:latin typeface="+mn-lt"/>
            </a:endParaRPr>
          </a:p>
          <a:p>
            <a:pPr algn="just"/>
            <a:r>
              <a:rPr lang="ru-RU" sz="2400" dirty="0">
                <a:latin typeface="+mn-lt"/>
              </a:rPr>
              <a:t>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Вы не имеете права использовать эти итераторы.</a:t>
            </a:r>
          </a:p>
        </p:txBody>
      </p:sp>
    </p:spTree>
    <p:extLst>
      <p:ext uri="{BB962C8B-B14F-4D97-AF65-F5344CB8AC3E}">
        <p14:creationId xmlns:p14="http://schemas.microsoft.com/office/powerpoint/2010/main" val="80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57" y="0"/>
            <a:ext cx="8366943" cy="563562"/>
          </a:xfrm>
        </p:spPr>
        <p:txBody>
          <a:bodyPr/>
          <a:lstStyle/>
          <a:p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Вставка </a:t>
            </a:r>
            <a:r>
              <a:rPr lang="ru-RU" sz="2000" b="1" dirty="0"/>
              <a:t>элемента в произвольное место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2482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Вставка </a:t>
            </a:r>
            <a:r>
              <a:rPr lang="ru-RU" dirty="0"/>
              <a:t>элемента в произвольное место массива выполняется с помощью функции </a:t>
            </a:r>
            <a:r>
              <a:rPr lang="ru-RU" sz="32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insert</a:t>
            </a:r>
            <a:r>
              <a:rPr lang="ru-RU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()</a:t>
            </a:r>
            <a:endParaRPr lang="ru-RU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95231" y="2635386"/>
            <a:ext cx="8030210" cy="504054"/>
            <a:chOff x="647" y="2186"/>
            <a:chExt cx="4292" cy="569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157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indent="0" algn="ctr">
                <a:buNone/>
              </a:pPr>
              <a:r>
                <a:rPr lang="ru-RU" sz="2400" dirty="0"/>
                <a:t>  Место вставки указывается с помощью итератора</a:t>
              </a:r>
              <a:r>
                <a:rPr lang="ru-RU" sz="2400" dirty="0" smtClean="0">
                  <a:solidFill>
                    <a:srgbClr val="FF0000"/>
                  </a:solidFill>
                </a:rPr>
                <a:t>.</a:t>
              </a:r>
              <a:endParaRPr lang="ru-RU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33"/>
            <p:cNvSpPr>
              <a:spLocks noChangeArrowheads="1"/>
            </p:cNvSpPr>
            <p:nvPr/>
          </p:nvSpPr>
          <p:spPr bwMode="auto">
            <a:xfrm>
              <a:off x="647" y="2186"/>
              <a:ext cx="269" cy="56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3664585"/>
            <a:ext cx="8399853" cy="2708434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400" dirty="0" err="1"/>
              <a:t>vector</a:t>
            </a:r>
            <a:r>
              <a:rPr lang="ru-RU" sz="2400" dirty="0"/>
              <a:t>&lt;</a:t>
            </a:r>
            <a:r>
              <a:rPr lang="ru-RU" sz="2400" dirty="0" err="1"/>
              <a:t>int</a:t>
            </a:r>
            <a:r>
              <a:rPr lang="ru-RU" sz="2400" dirty="0"/>
              <a:t>&gt; </a:t>
            </a:r>
            <a:r>
              <a:rPr lang="en-US" sz="2400" dirty="0"/>
              <a:t>v</a:t>
            </a:r>
            <a:r>
              <a:rPr lang="ru-RU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=0; 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3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++) </a:t>
            </a:r>
            <a:endParaRPr lang="ru-RU" altLang="ru-RU" sz="2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+1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); </a:t>
            </a:r>
            <a:r>
              <a:rPr lang="ru-RU" dirty="0" smtClean="0"/>
              <a:t>// </a:t>
            </a:r>
            <a:r>
              <a:rPr lang="ru-RU" dirty="0"/>
              <a:t>сформировали массив из чисел (1 2 3 4) 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</a:t>
            </a:r>
            <a:r>
              <a:rPr lang="ru-RU" sz="24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vector</a:t>
            </a:r>
            <a:r>
              <a:rPr 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&gt;</a:t>
            </a:r>
            <a:r>
              <a:rPr 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::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iterator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p;</a:t>
            </a:r>
            <a:endParaRPr lang="en-US" sz="2400" b="1" dirty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p = 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a.begin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() + 2; </a:t>
            </a:r>
            <a:r>
              <a:rPr lang="ru-RU" sz="2400" dirty="0"/>
              <a:t>//</a:t>
            </a:r>
            <a:r>
              <a:rPr lang="ru-RU" sz="2400" dirty="0" smtClean="0"/>
              <a:t>  </a:t>
            </a:r>
            <a:r>
              <a:rPr lang="ru-RU" dirty="0"/>
              <a:t>итератор</a:t>
            </a:r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C00000"/>
                </a:solidFill>
              </a:rPr>
              <a:t>p</a:t>
            </a:r>
            <a:r>
              <a:rPr lang="ru-RU" sz="2400" dirty="0" smtClean="0"/>
              <a:t> </a:t>
            </a:r>
            <a:r>
              <a:rPr lang="ru-RU" dirty="0"/>
              <a:t>указывает на 2-й элемент </a:t>
            </a:r>
            <a:r>
              <a:rPr lang="ru-RU" dirty="0" smtClean="0"/>
              <a:t>     				// </a:t>
            </a:r>
            <a:r>
              <a:rPr lang="ru-RU" dirty="0"/>
              <a:t>(при нумерации с 0 - это 3-й от начала)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 </a:t>
            </a:r>
            <a:r>
              <a:rPr lang="ru-RU" sz="3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ru-RU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(p, 5); </a:t>
            </a:r>
            <a:r>
              <a:rPr lang="ru-RU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   </a:t>
            </a:r>
            <a:r>
              <a:rPr lang="ru-RU" sz="2400" dirty="0" smtClean="0"/>
              <a:t>// </a:t>
            </a:r>
            <a:r>
              <a:rPr lang="ru-RU" dirty="0"/>
              <a:t>получен массив (1 2 5 3 4)</a:t>
            </a:r>
          </a:p>
        </p:txBody>
      </p:sp>
    </p:spTree>
    <p:extLst>
      <p:ext uri="{BB962C8B-B14F-4D97-AF65-F5344CB8AC3E}">
        <p14:creationId xmlns:p14="http://schemas.microsoft.com/office/powerpoint/2010/main" val="7428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57" y="260648"/>
            <a:ext cx="8366943" cy="563562"/>
          </a:xfrm>
        </p:spPr>
        <p:txBody>
          <a:bodyPr/>
          <a:lstStyle/>
          <a:p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Вставка </a:t>
            </a:r>
            <a:r>
              <a:rPr lang="ru-RU" sz="2000" b="1" dirty="0"/>
              <a:t>элемента в произвольное </a:t>
            </a:r>
            <a:r>
              <a:rPr lang="ru-RU" sz="2000" b="1" dirty="0" smtClean="0"/>
              <a:t>место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1800" dirty="0"/>
              <a:t>У данного метода есть несколько форм вызова.</a:t>
            </a:r>
            <a:br>
              <a:rPr lang="ru-RU" sz="1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7775" y="1700808"/>
            <a:ext cx="8399853" cy="46166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/>
              <a:t>a</a:t>
            </a:r>
            <a:r>
              <a:rPr lang="ru-RU" sz="2400" dirty="0"/>
              <a:t>.</a:t>
            </a:r>
            <a:r>
              <a:rPr lang="en-US" sz="2400" b="1" dirty="0"/>
              <a:t>insert</a:t>
            </a:r>
            <a:r>
              <a:rPr lang="ru-RU" sz="2400" dirty="0"/>
              <a:t>(</a:t>
            </a:r>
            <a:r>
              <a:rPr lang="en-US" sz="2400" dirty="0"/>
              <a:t>a</a:t>
            </a:r>
            <a:r>
              <a:rPr lang="ru-RU" sz="2400" dirty="0"/>
              <a:t>.</a:t>
            </a:r>
            <a:r>
              <a:rPr lang="en-US" sz="2400" b="1" dirty="0"/>
              <a:t>begin</a:t>
            </a:r>
            <a:r>
              <a:rPr lang="ru-RU" sz="2400" dirty="0"/>
              <a:t>(), 7</a:t>
            </a:r>
            <a:r>
              <a:rPr lang="ru-RU" sz="2400" dirty="0" smtClean="0"/>
              <a:t>); </a:t>
            </a:r>
            <a:r>
              <a:rPr lang="en-US" sz="2400" dirty="0" smtClean="0"/>
              <a:t>     //</a:t>
            </a:r>
            <a:r>
              <a:rPr lang="ru-RU" dirty="0"/>
              <a:t>Вставить в начало вектора число </a:t>
            </a:r>
            <a:r>
              <a:rPr lang="ru-RU" dirty="0" smtClean="0"/>
              <a:t>7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03470" y="2780928"/>
            <a:ext cx="8574158" cy="46166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 err="1" smtClean="0"/>
              <a:t>a.</a:t>
            </a:r>
            <a:r>
              <a:rPr lang="en-US" sz="2400" b="1" dirty="0" err="1" smtClean="0"/>
              <a:t>Insert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a.</a:t>
            </a:r>
            <a:r>
              <a:rPr lang="en-US" sz="2400" b="1" dirty="0" err="1" smtClean="0"/>
              <a:t>begin</a:t>
            </a:r>
            <a:r>
              <a:rPr lang="en-US" sz="2400" dirty="0" smtClean="0"/>
              <a:t>() + k, 7);  //</a:t>
            </a:r>
            <a:r>
              <a:rPr lang="ru-RU" dirty="0"/>
              <a:t>Вставить число 7 в позицию с индексом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77775" y="3929484"/>
            <a:ext cx="8574158" cy="83099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/>
              <a:t>a</a:t>
            </a:r>
            <a:r>
              <a:rPr lang="ru-RU" sz="2400" dirty="0"/>
              <a:t>.</a:t>
            </a:r>
            <a:r>
              <a:rPr lang="en-US" sz="2400" b="1" dirty="0"/>
              <a:t>insert</a:t>
            </a:r>
            <a:r>
              <a:rPr lang="ru-RU" sz="2400" dirty="0"/>
              <a:t>(</a:t>
            </a:r>
            <a:r>
              <a:rPr lang="en-US" sz="2400" dirty="0"/>
              <a:t>a</a:t>
            </a:r>
            <a:r>
              <a:rPr lang="ru-RU" sz="2400" dirty="0"/>
              <a:t>.</a:t>
            </a:r>
            <a:r>
              <a:rPr lang="en-US" sz="2400" b="1" dirty="0"/>
              <a:t>end</a:t>
            </a:r>
            <a:r>
              <a:rPr lang="ru-RU" sz="2400" dirty="0"/>
              <a:t>(), 5, 3);</a:t>
            </a:r>
          </a:p>
          <a:p>
            <a:r>
              <a:rPr lang="en-US" sz="2400" dirty="0" smtClean="0"/>
              <a:t>  //</a:t>
            </a:r>
            <a:r>
              <a:rPr lang="ru-RU" dirty="0"/>
              <a:t>Вставить в конец вектора число 3 повторенное 5 раз (пять троек).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827584" y="3292034"/>
            <a:ext cx="682866" cy="374571"/>
          </a:xfrm>
          <a:prstGeom prst="wedgeRoundRectCallout">
            <a:avLst>
              <a:gd name="adj1" fmla="val 93464"/>
              <a:gd name="adj2" fmla="val 141815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куда</a:t>
            </a:r>
            <a:endParaRPr lang="ru-RU" sz="1600" b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377775" y="2201609"/>
            <a:ext cx="1884255" cy="374571"/>
          </a:xfrm>
          <a:prstGeom prst="wedgeRoundRectCallout">
            <a:avLst>
              <a:gd name="adj1" fmla="val 35430"/>
              <a:gd name="adj2" fmla="val 145206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куда вставляем</a:t>
            </a:r>
            <a:r>
              <a:rPr lang="en-US" sz="1600" dirty="0" smtClean="0"/>
              <a:t> </a:t>
            </a:r>
            <a:endParaRPr lang="ru-RU" sz="1600" b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2606294" y="2212389"/>
            <a:ext cx="3693898" cy="374571"/>
          </a:xfrm>
          <a:prstGeom prst="wedgeRoundRectCallout">
            <a:avLst>
              <a:gd name="adj1" fmla="val -32966"/>
              <a:gd name="adj2" fmla="val 114334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количество вставляемых элементов</a:t>
            </a:r>
            <a:endParaRPr lang="ru-RU" sz="1600" b="1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947930" y="3313739"/>
            <a:ext cx="1183910" cy="374571"/>
          </a:xfrm>
          <a:prstGeom prst="wedgeRoundRectCallout">
            <a:avLst>
              <a:gd name="adj1" fmla="val 32090"/>
              <a:gd name="adj2" fmla="val 128253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сколько</a:t>
            </a:r>
            <a:endParaRPr lang="ru-RU" sz="1600" b="1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907942" y="3288339"/>
            <a:ext cx="731016" cy="374571"/>
          </a:xfrm>
          <a:prstGeom prst="wedgeRoundRectCallout">
            <a:avLst>
              <a:gd name="adj1" fmla="val -129480"/>
              <a:gd name="adj2" fmla="val 145206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что</a:t>
            </a:r>
            <a:endParaRPr lang="ru-RU" sz="1600" b="1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00151" y="4945146"/>
            <a:ext cx="8574158" cy="738664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dirty="0"/>
              <a:t>Вставить в начало вектора </a:t>
            </a:r>
            <a:r>
              <a:rPr lang="en-US" dirty="0"/>
              <a:t>a </a:t>
            </a:r>
            <a:r>
              <a:rPr lang="ru-RU" dirty="0"/>
              <a:t>весь вектор </a:t>
            </a:r>
            <a:r>
              <a:rPr lang="en-US" dirty="0"/>
              <a:t>b </a:t>
            </a:r>
            <a:r>
              <a:rPr lang="ru-RU" dirty="0"/>
              <a:t>целиком:</a:t>
            </a:r>
          </a:p>
          <a:p>
            <a:r>
              <a:rPr lang="en-US" sz="2400" dirty="0" err="1"/>
              <a:t>a.</a:t>
            </a:r>
            <a:r>
              <a:rPr lang="en-US" sz="2400" b="1" dirty="0" err="1"/>
              <a:t>insert</a:t>
            </a:r>
            <a:r>
              <a:rPr lang="en-US" sz="2400" dirty="0"/>
              <a:t>(</a:t>
            </a:r>
            <a:r>
              <a:rPr lang="en-US" sz="2400" dirty="0" err="1"/>
              <a:t>a.</a:t>
            </a:r>
            <a:r>
              <a:rPr lang="en-US" sz="2400" b="1" dirty="0" err="1"/>
              <a:t>begin</a:t>
            </a:r>
            <a:r>
              <a:rPr lang="en-US" sz="2400" dirty="0"/>
              <a:t>(), </a:t>
            </a:r>
            <a:r>
              <a:rPr lang="en-US" sz="2400" dirty="0" err="1"/>
              <a:t>b.</a:t>
            </a:r>
            <a:r>
              <a:rPr lang="en-US" sz="2400" b="1" dirty="0" err="1"/>
              <a:t>begin</a:t>
            </a:r>
            <a:r>
              <a:rPr lang="en-US" sz="2400" dirty="0"/>
              <a:t>(), </a:t>
            </a:r>
            <a:r>
              <a:rPr lang="en-US" sz="2400" dirty="0" err="1"/>
              <a:t>b.</a:t>
            </a:r>
            <a:r>
              <a:rPr lang="en-US" sz="2400" b="1" dirty="0" err="1"/>
              <a:t>end</a:t>
            </a:r>
            <a:r>
              <a:rPr lang="en-US" sz="2400" dirty="0"/>
              <a:t>());</a:t>
            </a:r>
            <a:endParaRPr lang="ru-RU" sz="2400" dirty="0"/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294881" y="5877272"/>
            <a:ext cx="1748272" cy="646986"/>
          </a:xfrm>
          <a:prstGeom prst="wedgeRoundRectCallout">
            <a:avLst>
              <a:gd name="adj1" fmla="val 54674"/>
              <a:gd name="adj2" fmla="val -856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на позицию куда вставляем</a:t>
            </a:r>
            <a:endParaRPr lang="ru-RU" sz="1600" b="1" dirty="0"/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2094026" y="5877272"/>
            <a:ext cx="2593204" cy="646986"/>
          </a:xfrm>
          <a:prstGeom prst="wedgeRoundRectCallout">
            <a:avLst>
              <a:gd name="adj1" fmla="val -5001"/>
              <a:gd name="adj2" fmla="val -91529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на начало вставляемого </a:t>
            </a:r>
            <a:r>
              <a:rPr lang="ru-RU" sz="1600" dirty="0" smtClean="0"/>
              <a:t>фрагмента</a:t>
            </a:r>
            <a:endParaRPr lang="ru-RU" sz="1600" b="1" dirty="0"/>
          </a:p>
        </p:txBody>
      </p:sp>
      <p:sp>
        <p:nvSpPr>
          <p:cNvPr id="23" name="Скругленная прямоугольная выноска 22"/>
          <p:cNvSpPr/>
          <p:nvPr/>
        </p:nvSpPr>
        <p:spPr>
          <a:xfrm>
            <a:off x="5004048" y="5899280"/>
            <a:ext cx="4055254" cy="919401"/>
          </a:xfrm>
          <a:prstGeom prst="wedgeRoundRectCallout">
            <a:avLst>
              <a:gd name="adj1" fmla="val -51743"/>
              <a:gd name="adj2" fmla="val -74953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на следующий элемент после конечного элемента вставляемого объекта</a:t>
            </a:r>
            <a:endParaRPr lang="ru-RU" sz="1600" b="1" dirty="0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474930" y="1266384"/>
            <a:ext cx="682866" cy="374571"/>
          </a:xfrm>
          <a:prstGeom prst="wedgeRoundRectCallout">
            <a:avLst>
              <a:gd name="adj1" fmla="val 59987"/>
              <a:gd name="adj2" fmla="val 97738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куда</a:t>
            </a:r>
            <a:endParaRPr lang="ru-RU" sz="1600" b="1" dirty="0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3679675" y="1116484"/>
            <a:ext cx="731016" cy="374571"/>
          </a:xfrm>
          <a:prstGeom prst="wedgeRoundRectCallout">
            <a:avLst>
              <a:gd name="adj1" fmla="val -87785"/>
              <a:gd name="adj2" fmla="val 111301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что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5759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build="p" animBg="1"/>
      <p:bldP spid="11" grpId="0" build="p" animBg="1"/>
      <p:bldP spid="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34931"/>
              </p:ext>
            </p:extLst>
          </p:nvPr>
        </p:nvGraphicFramePr>
        <p:xfrm>
          <a:off x="251520" y="1044546"/>
          <a:ext cx="7992888" cy="5813454"/>
        </p:xfrm>
        <a:graphic>
          <a:graphicData uri="http://schemas.openxmlformats.org/drawingml/2006/table">
            <a:tbl>
              <a:tblPr/>
              <a:tblGrid>
                <a:gridCol w="4598072"/>
                <a:gridCol w="33948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</a:rPr>
                        <a:t>Итератор</a:t>
                      </a:r>
                      <a:r>
                        <a:rPr lang="ru-RU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190">
                <a:tc gridSpan="2">
                  <a:txBody>
                    <a:bodyPr/>
                    <a:lstStyle/>
                    <a:p>
                      <a:endParaRPr lang="ru-RU" sz="500"/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4795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2" tooltip="cpp/container/vector/begin"/>
                        </a:rPr>
                        <a:t>begin</a:t>
                      </a:r>
                      <a:b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2" tooltip="cpp/container/vector/begin"/>
                        </a:rPr>
                      </a:b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2" tooltip="cpp/container/vector/begin"/>
                        </a:rPr>
                        <a:t>cbegin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  <a:p>
                      <a:pPr fontAlgn="ctr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Возвращает итератор на первый элемент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solidFill>
                            <a:srgbClr val="008000"/>
                          </a:solidFill>
                          <a:effectLst/>
                        </a:rPr>
                        <a:t>(public функция-член)</a:t>
                      </a:r>
                      <a:r>
                        <a:rPr lang="ru-RU" sz="1400" u="none" strike="noStrike">
                          <a:solidFill>
                            <a:srgbClr val="663366"/>
                          </a:solidFill>
                          <a:effectLst/>
                          <a:hlinkClick r:id="rId3"/>
                        </a:rPr>
                        <a:t>[править]</a:t>
                      </a:r>
                      <a:endParaRPr lang="ru-RU" sz="140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7190">
                <a:tc gridSpan="2">
                  <a:txBody>
                    <a:bodyPr/>
                    <a:lstStyle/>
                    <a:p>
                      <a:endParaRPr lang="ru-RU" sz="1400"/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3474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4" tooltip="cpp/container/vector/end"/>
                        </a:rPr>
                        <a:t>end</a:t>
                      </a:r>
                      <a:b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4" tooltip="cpp/container/vector/end"/>
                        </a:rPr>
                      </a:b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4" tooltip="cpp/container/vector/end"/>
                        </a:rPr>
                        <a:t>cend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  <a:p>
                      <a:pPr fontAlgn="ctr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Возвращает итератор на элемент, следующий за последним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solidFill>
                            <a:srgbClr val="008000"/>
                          </a:solidFill>
                          <a:effectLst/>
                        </a:rPr>
                        <a:t>(public функция-член)</a:t>
                      </a:r>
                      <a:r>
                        <a:rPr lang="ru-RU" sz="1400" u="none" strike="noStrike">
                          <a:solidFill>
                            <a:srgbClr val="663366"/>
                          </a:solidFill>
                          <a:effectLst/>
                          <a:hlinkClick r:id="rId5"/>
                        </a:rPr>
                        <a:t>[править]</a:t>
                      </a:r>
                      <a:endParaRPr lang="ru-RU" sz="140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7190"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90581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rbegin"/>
                        </a:rPr>
                        <a:t>rbegin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rbegin"/>
                        </a:rPr>
                        <a:t/>
                      </a:r>
                      <a:b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rbegin"/>
                        </a:rPr>
                      </a:b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rbegin"/>
                        </a:rPr>
                        <a:t>crbegin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  <a:p>
                      <a:pPr fontAlgn="ctr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обратный итератор на первый элемент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(</a:t>
                      </a:r>
                      <a:r>
                        <a:rPr lang="ru-RU" sz="1400" dirty="0" err="1">
                          <a:solidFill>
                            <a:srgbClr val="008000"/>
                          </a:solidFill>
                          <a:effectLst/>
                        </a:rPr>
                        <a:t>public</a:t>
                      </a: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 функция-член)</a:t>
                      </a:r>
                      <a:r>
                        <a:rPr lang="ru-RU" sz="1400" u="none" strike="noStrike" dirty="0">
                          <a:solidFill>
                            <a:srgbClr val="663366"/>
                          </a:solidFill>
                          <a:effectLst/>
                          <a:hlinkClick r:id="rId7"/>
                        </a:rPr>
                        <a:t>[править]</a:t>
                      </a:r>
                      <a:endParaRPr lang="ru-RU" sz="1400" dirty="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7190"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3474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8" tooltip="cpp/container/vector/rend"/>
                        </a:rPr>
                        <a:t>rend</a:t>
                      </a:r>
                      <a:b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8" tooltip="cpp/container/vector/rend"/>
                        </a:rPr>
                      </a:br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8" tooltip="cpp/container/vector/rend"/>
                        </a:rPr>
                        <a:t>crend</a:t>
                      </a:r>
                      <a:endParaRPr lang="en-US" sz="1400" b="1">
                        <a:effectLst/>
                        <a:latin typeface="DejaVuSansMono"/>
                      </a:endParaRPr>
                    </a:p>
                    <a:p>
                      <a:pPr fontAlgn="ctr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обратный итератор на элемент, следующий за последним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(</a:t>
                      </a:r>
                      <a:r>
                        <a:rPr lang="ru-RU" sz="1400" dirty="0" err="1">
                          <a:solidFill>
                            <a:srgbClr val="008000"/>
                          </a:solidFill>
                          <a:effectLst/>
                        </a:rPr>
                        <a:t>public</a:t>
                      </a: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 функция-член)</a:t>
                      </a:r>
                      <a:endParaRPr lang="ru-RU" sz="1400" dirty="0">
                        <a:effectLst/>
                      </a:endParaRPr>
                    </a:p>
                  </a:txBody>
                  <a:tcPr marL="24298" marR="24298" marT="12149" marB="1214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9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57" y="260648"/>
            <a:ext cx="8366943" cy="563562"/>
          </a:xfrm>
        </p:spPr>
        <p:txBody>
          <a:bodyPr/>
          <a:lstStyle/>
          <a:p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Вставка </a:t>
            </a:r>
            <a:r>
              <a:rPr lang="ru-RU" sz="2000" b="1" dirty="0"/>
              <a:t>элемента в произвольное </a:t>
            </a:r>
            <a:r>
              <a:rPr lang="ru-RU" sz="2000" b="1" dirty="0" smtClean="0"/>
              <a:t>место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1800" dirty="0"/>
              <a:t>У данного метода есть несколько форм вызова.</a:t>
            </a:r>
            <a:br>
              <a:rPr lang="ru-RU" sz="1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7775" y="1285776"/>
            <a:ext cx="8399853" cy="738664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dirty="0"/>
              <a:t>Вставить в конец вектора </a:t>
            </a:r>
            <a:r>
              <a:rPr lang="en-US" dirty="0"/>
              <a:t>a </a:t>
            </a:r>
            <a:r>
              <a:rPr lang="ru-RU" dirty="0"/>
              <a:t>первые 5 элементов вектора </a:t>
            </a:r>
            <a:r>
              <a:rPr lang="en-US" dirty="0"/>
              <a:t>b</a:t>
            </a:r>
            <a:r>
              <a:rPr lang="ru-RU" dirty="0"/>
              <a:t>:</a:t>
            </a:r>
          </a:p>
          <a:p>
            <a:r>
              <a:rPr lang="en-US" sz="2400" dirty="0" err="1"/>
              <a:t>a.</a:t>
            </a:r>
            <a:r>
              <a:rPr lang="en-US" sz="2400" b="1" dirty="0" err="1"/>
              <a:t>insert</a:t>
            </a:r>
            <a:r>
              <a:rPr lang="en-US" sz="2400" dirty="0"/>
              <a:t>(</a:t>
            </a:r>
            <a:r>
              <a:rPr lang="en-US" sz="2400" dirty="0" err="1"/>
              <a:t>a.</a:t>
            </a:r>
            <a:r>
              <a:rPr lang="en-US" sz="2400" b="1" dirty="0" err="1"/>
              <a:t>end</a:t>
            </a:r>
            <a:r>
              <a:rPr lang="en-US" sz="2400" dirty="0"/>
              <a:t>(), </a:t>
            </a:r>
            <a:r>
              <a:rPr lang="en-US" sz="2400" dirty="0" err="1"/>
              <a:t>b.</a:t>
            </a:r>
            <a:r>
              <a:rPr lang="en-US" sz="2400" b="1" dirty="0" err="1"/>
              <a:t>begin</a:t>
            </a:r>
            <a:r>
              <a:rPr lang="en-US" sz="2400" dirty="0"/>
              <a:t>(), </a:t>
            </a:r>
            <a:r>
              <a:rPr lang="en-US" sz="2400" dirty="0" err="1"/>
              <a:t>b.</a:t>
            </a:r>
            <a:r>
              <a:rPr lang="en-US" sz="2400" b="1" dirty="0" err="1"/>
              <a:t>begin</a:t>
            </a:r>
            <a:r>
              <a:rPr lang="en-US" sz="2400" dirty="0"/>
              <a:t>() + 5);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7773" y="2420888"/>
            <a:ext cx="87662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вставляется в середину какой-то элемент, то все элементы сместятся вправо. Итератор, который указывал на элемент левее вставляемого элемента остается валидным (корректным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Все остальные итераторы, которые указывали на элемент перед, которым вставляли новый элемент и любой из элементов, которые располагались правее, становятся </a:t>
            </a:r>
            <a:r>
              <a:rPr lang="ru-RU" dirty="0" err="1"/>
              <a:t>невалидными</a:t>
            </a:r>
            <a:r>
              <a:rPr lang="ru-RU" dirty="0"/>
              <a:t>. </a:t>
            </a:r>
            <a:endParaRPr lang="ru-RU" dirty="0" smtClean="0"/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 </a:t>
            </a:r>
            <a:r>
              <a:rPr lang="ru-RU" b="1" dirty="0">
                <a:solidFill>
                  <a:srgbClr val="FF0000"/>
                </a:solidFill>
              </a:rPr>
              <a:t>не имеете права использовать эти итераторы.</a:t>
            </a:r>
          </a:p>
          <a:p>
            <a:pPr algn="just"/>
            <a:r>
              <a:rPr lang="ru-RU" b="1" dirty="0">
                <a:solidFill>
                  <a:srgbClr val="00B050"/>
                </a:solidFill>
              </a:rPr>
              <a:t>Все операции, которые вставляют что-то в середину вектора или удаляют что-то из середины вектора они медленные</a:t>
            </a:r>
            <a:r>
              <a:rPr lang="ru-RU" b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Элементы вектора в памяти хранятся подряд, и, чтобы что-то вставить или удалить из середины, нужно сдвигать последние элементы, которые идут правее. Все эти операции работают за время пропорциональное длине этой правой части вектора.</a:t>
            </a:r>
          </a:p>
        </p:txBody>
      </p:sp>
    </p:spTree>
    <p:extLst>
      <p:ext uri="{BB962C8B-B14F-4D97-AF65-F5344CB8AC3E}">
        <p14:creationId xmlns:p14="http://schemas.microsoft.com/office/powerpoint/2010/main" val="30198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62887" cy="563562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ru-RU" sz="2400" dirty="0" smtClean="0">
                <a:solidFill>
                  <a:schemeClr val="bg1"/>
                </a:solidFill>
              </a:rPr>
              <a:t>опирование </a:t>
            </a:r>
            <a:r>
              <a:rPr lang="ru-RU" sz="2400" dirty="0">
                <a:solidFill>
                  <a:schemeClr val="bg1"/>
                </a:solidFill>
              </a:rPr>
              <a:t>значений обычного </a:t>
            </a:r>
            <a:r>
              <a:rPr lang="ru-RU" sz="2400" dirty="0" smtClean="0">
                <a:solidFill>
                  <a:schemeClr val="bg1"/>
                </a:solidFill>
              </a:rPr>
              <a:t>массива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объект-вектор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1040567"/>
            <a:ext cx="9036496" cy="5632311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#include &lt;vector&gt; </a:t>
            </a:r>
            <a:endParaRPr lang="ru-RU" altLang="ru-RU" sz="2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#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include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iostream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using namespace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std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main(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)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{</a:t>
            </a:r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r>
              <a:rPr lang="en-US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//</a:t>
            </a:r>
            <a:r>
              <a:rPr lang="ru-RU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объявляем и инициализируем обычный массив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 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A [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10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]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=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{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1,2,3,4,5,6,7,8,9,10};                  </a:t>
            </a:r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b="1" dirty="0" smtClean="0">
              <a:solidFill>
                <a:srgbClr val="00B050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b="1" dirty="0" smtClean="0">
                <a:solidFill>
                  <a:srgbClr val="00B050"/>
                </a:solidFill>
                <a:latin typeface="Courier New"/>
                <a:ea typeface="Times New Roman"/>
              </a:rPr>
              <a:t>//</a:t>
            </a:r>
            <a:r>
              <a:rPr lang="ru-RU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копируем десять </a:t>
            </a:r>
            <a:r>
              <a:rPr lang="ru-RU" altLang="ru-RU" b="1" dirty="0" smtClean="0">
                <a:solidFill>
                  <a:srgbClr val="00B050"/>
                </a:solidFill>
                <a:latin typeface="Courier New"/>
                <a:ea typeface="Times New Roman"/>
              </a:rPr>
              <a:t>элементов </a:t>
            </a:r>
            <a:r>
              <a:rPr lang="ru-RU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массива </a:t>
            </a:r>
            <a:r>
              <a:rPr lang="en-US" altLang="ru-RU" b="1" dirty="0" smtClean="0">
                <a:solidFill>
                  <a:srgbClr val="00B050"/>
                </a:solidFill>
                <a:latin typeface="Courier New"/>
                <a:ea typeface="Times New Roman"/>
              </a:rPr>
              <a:t>A </a:t>
            </a:r>
            <a:r>
              <a:rPr lang="ru-RU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в вектор </a:t>
            </a:r>
            <a:r>
              <a:rPr lang="en-US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v</a:t>
            </a:r>
            <a:endParaRPr lang="ru-RU" altLang="ru-RU" b="1" dirty="0">
              <a:solidFill>
                <a:srgbClr val="00B050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vector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&gt;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A, A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+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10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);</a:t>
            </a:r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r>
              <a:rPr lang="en-US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//</a:t>
            </a:r>
            <a:r>
              <a:rPr lang="ru-RU" altLang="ru-RU" b="1" dirty="0">
                <a:solidFill>
                  <a:srgbClr val="00B050"/>
                </a:solidFill>
                <a:latin typeface="Courier New"/>
                <a:ea typeface="Times New Roman"/>
              </a:rPr>
              <a:t>Выводим  поэлементно все элементы вектора на экран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for (auto h : 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      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cout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&lt;&lt;</a:t>
            </a:r>
            <a:r>
              <a:rPr lang="ru-RU" alt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h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&lt;&lt;</a:t>
            </a:r>
            <a:r>
              <a:rPr lang="ru-RU" alt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"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";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endParaRPr lang="ru-RU" altLang="ru-RU" sz="2400" b="1" dirty="0" smtClean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//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 (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=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0;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v.size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();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++) </a:t>
            </a:r>
            <a:endParaRPr lang="ru-RU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//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cout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&lt;&lt;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v[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]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&lt;&lt;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" ";</a:t>
            </a:r>
            <a:r>
              <a:rPr lang="ru-RU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}</a:t>
            </a:r>
            <a:endParaRPr lang="en-US" altLang="ru-RU" sz="2400" b="1" dirty="0">
              <a:solidFill>
                <a:srgbClr val="0000CC"/>
              </a:solidFill>
              <a:latin typeface="Courier New"/>
              <a:ea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ru-RU" sz="2400" b="1" dirty="0">
              <a:solidFill>
                <a:srgbClr val="C00000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8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векторами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A33E0-7218-4BA7-999E-C2AAC87D1E61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51520" y="890548"/>
            <a:ext cx="5286412" cy="5632311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&lt;bits/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v1(10);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v1.size();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v1[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h : v1)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 &lt;&lt; " 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v2 (v1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h : v2)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 &lt;&lt; " ";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428417" y="2981586"/>
            <a:ext cx="3571868" cy="785818"/>
          </a:xfrm>
          <a:prstGeom prst="wedgeRoundRectCallout">
            <a:avLst>
              <a:gd name="adj1" fmla="val -112746"/>
              <a:gd name="adj2" fmla="val 94406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dirty="0" smtClean="0"/>
              <a:t>вывод элементов вектора на экран</a:t>
            </a:r>
            <a:endParaRPr lang="ru-RU" sz="2000" dirty="0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392698" y="1384838"/>
            <a:ext cx="3643306" cy="785818"/>
          </a:xfrm>
          <a:prstGeom prst="wedgeRoundRectCallout">
            <a:avLst>
              <a:gd name="adj1" fmla="val -101083"/>
              <a:gd name="adj2" fmla="val 10215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ru-RU" sz="2000" dirty="0" smtClean="0"/>
              <a:t>выделяем память под 10 элементов</a:t>
            </a:r>
            <a:endParaRPr lang="ru-RU" sz="2000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643702" y="5000636"/>
            <a:ext cx="1928858" cy="1214446"/>
          </a:xfrm>
          <a:prstGeom prst="wedgeRoundRectCallout">
            <a:avLst>
              <a:gd name="adj1" fmla="val -194942"/>
              <a:gd name="adj2" fmla="val -151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ru-RU" sz="1600" dirty="0" smtClean="0"/>
              <a:t>при объявлении второго вектора, копируется - первый</a:t>
            </a:r>
            <a:endParaRPr lang="ru-RU" sz="16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427984" y="4005064"/>
            <a:ext cx="4475705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0070C0"/>
                </a:solidFill>
              </a:rPr>
              <a:t>//</a:t>
            </a:r>
            <a:r>
              <a:rPr lang="ru-RU" sz="2000" b="1" dirty="0" smtClean="0">
                <a:solidFill>
                  <a:srgbClr val="0070C0"/>
                </a:solidFill>
              </a:rPr>
              <a:t> можно скопировать и так, объявив</a:t>
            </a:r>
            <a:r>
              <a:rPr lang="en-US" sz="2000" b="1" dirty="0">
                <a:solidFill>
                  <a:srgbClr val="0070C0"/>
                </a:solidFill>
              </a:rPr>
              <a:t> v2</a:t>
            </a:r>
            <a:r>
              <a:rPr lang="ru-RU" sz="2000" b="1" dirty="0" smtClean="0">
                <a:solidFill>
                  <a:srgbClr val="0070C0"/>
                </a:solidFill>
              </a:rPr>
              <a:t> заранее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939177" y="378103"/>
            <a:ext cx="8100392" cy="5847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Операции с векторами.      </a:t>
            </a:r>
            <a:r>
              <a:rPr lang="ru-RU" sz="3200" b="1" dirty="0" smtClean="0">
                <a:solidFill>
                  <a:schemeClr val="bg1"/>
                </a:solidFill>
              </a:rPr>
              <a:t>Копирование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5" grpId="0" animBg="1"/>
      <p:bldP spid="16" grpId="0" animBg="1"/>
      <p:bldP spid="11" grpId="0" animBg="1"/>
      <p:bldP spid="1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6007" y="5010509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Работает за линейное время.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6" y="1340768"/>
            <a:ext cx="8737401" cy="83099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charset="0"/>
              </a:rPr>
              <a:t>Векторы можно сравнивать. Сравнение контейнеров осуществляется на основании сравнения пар элементов на тех же позициях. Векторы равны, если они содержат одинаковые элементы на тех же позициях. Иначе они не равны</a:t>
            </a:r>
            <a:r>
              <a:rPr lang="ru-RU" altLang="ru-RU" dirty="0" smtClean="0">
                <a:latin typeface="Arial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 rot="21600000">
            <a:off x="572569" y="2269034"/>
            <a:ext cx="4290651" cy="181588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v1 = {1, 2, 3};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v2 = {1, 2, 3};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v3 = {3, 2, 1};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bool v1v2 = v1 == v2;   //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bool v1v3 = v1 != v3;   //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bool v2v3 = v2 == v3;   // false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813024" y="378102"/>
            <a:ext cx="8100392" cy="5847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Операции с векторами.      </a:t>
            </a:r>
            <a:r>
              <a:rPr lang="ru-RU" sz="3200" b="1" dirty="0" smtClean="0">
                <a:solidFill>
                  <a:schemeClr val="bg1"/>
                </a:solidFill>
              </a:rPr>
              <a:t>Сравнение.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6" y="4221088"/>
            <a:ext cx="882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различия не найдено, но один из векторов закончился, а во втором векторе еще есть элементы, то в этом случае первый вектор будет меньше.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0976" y="5445224"/>
            <a:ext cx="853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равенства векторов у них должна быть одинаковая длина, и все элементы должны быть последовательно равны.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18671" y="2299812"/>
            <a:ext cx="2379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ru-RU" dirty="0"/>
              <a:t> == </a:t>
            </a:r>
            <a:r>
              <a:rPr lang="en-US" dirty="0"/>
              <a:t>b </a:t>
            </a:r>
            <a:r>
              <a:rPr lang="ru-RU" dirty="0"/>
              <a:t>равны</a:t>
            </a:r>
          </a:p>
          <a:p>
            <a:r>
              <a:rPr lang="en-US" dirty="0"/>
              <a:t>a</a:t>
            </a:r>
            <a:r>
              <a:rPr lang="ru-RU" dirty="0"/>
              <a:t> != </a:t>
            </a:r>
            <a:r>
              <a:rPr lang="en-US" dirty="0"/>
              <a:t>b </a:t>
            </a:r>
            <a:r>
              <a:rPr lang="ru-RU" dirty="0" smtClean="0"/>
              <a:t>неравны</a:t>
            </a:r>
          </a:p>
          <a:p>
            <a:r>
              <a:rPr lang="en-US" dirty="0"/>
              <a:t>a</a:t>
            </a:r>
            <a:r>
              <a:rPr lang="ru-RU" dirty="0"/>
              <a:t> &lt; </a:t>
            </a:r>
            <a:r>
              <a:rPr lang="en-US" dirty="0"/>
              <a:t>b </a:t>
            </a:r>
            <a:endParaRPr lang="ru-RU" dirty="0"/>
          </a:p>
          <a:p>
            <a:r>
              <a:rPr lang="en-US" dirty="0"/>
              <a:t>a</a:t>
            </a:r>
            <a:r>
              <a:rPr lang="ru-RU" dirty="0"/>
              <a:t> &lt;= </a:t>
            </a:r>
            <a:r>
              <a:rPr lang="en-US" dirty="0"/>
              <a:t>b</a:t>
            </a:r>
            <a:endParaRPr lang="ru-RU" dirty="0"/>
          </a:p>
          <a:p>
            <a:r>
              <a:rPr lang="en-US" dirty="0"/>
              <a:t>a</a:t>
            </a:r>
            <a:r>
              <a:rPr lang="ru-RU" dirty="0"/>
              <a:t> &gt; </a:t>
            </a:r>
            <a:r>
              <a:rPr lang="en-US" dirty="0"/>
              <a:t>b</a:t>
            </a:r>
            <a:endParaRPr lang="ru-RU" dirty="0"/>
          </a:p>
          <a:p>
            <a:r>
              <a:rPr lang="en-US" dirty="0"/>
              <a:t>a</a:t>
            </a:r>
            <a:r>
              <a:rPr lang="ru-RU" dirty="0"/>
              <a:t> &gt;= </a:t>
            </a:r>
            <a:r>
              <a:rPr lang="en-US" dirty="0" smtClean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0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813024" y="378102"/>
            <a:ext cx="8100392" cy="86177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C000"/>
                </a:solidFill>
              </a:rPr>
              <a:t>Операции с векторами. </a:t>
            </a:r>
            <a:r>
              <a:rPr lang="ru-RU" b="1" dirty="0">
                <a:solidFill>
                  <a:schemeClr val="bg1"/>
                </a:solidFill>
              </a:rPr>
              <a:t>Обмен значениями векторов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700808"/>
            <a:ext cx="8892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Обмен значениями векторов</a:t>
            </a:r>
            <a:r>
              <a:rPr lang="ru-RU" dirty="0"/>
              <a:t> выполняется функцией </a:t>
            </a:r>
            <a:r>
              <a:rPr lang="en-US" sz="2800" dirty="0">
                <a:solidFill>
                  <a:srgbClr val="FF0000"/>
                </a:solidFill>
              </a:rPr>
              <a:t>swap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ru-RU" sz="2800" dirty="0">
                <a:solidFill>
                  <a:srgbClr val="FF0000"/>
                </a:solidFill>
              </a:rPr>
              <a:t>); </a:t>
            </a:r>
            <a:r>
              <a:rPr lang="ru-RU" dirty="0"/>
              <a:t>Этот обмен значениями происходит </a:t>
            </a:r>
            <a:r>
              <a:rPr lang="ru-RU" b="1" dirty="0"/>
              <a:t>без копирования данных в третью переменную</a:t>
            </a:r>
            <a:r>
              <a:rPr lang="ru-RU" dirty="0"/>
              <a:t>. Копируются только адреса, что не приводит к лишнему выделению памяти и ускоряет работу. Эта функция может менять значения местами и обычных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9141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Передача вектора в функцию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84784"/>
            <a:ext cx="89644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Передавать вектор в функцию лучше по ссылке, чтобы не было лишнего копирования.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 … }</a:t>
            </a:r>
            <a:endParaRPr lang="ru-RU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/>
              <a:t>Если передавать вектор по значению</a:t>
            </a:r>
          </a:p>
          <a:p>
            <a:pPr algn="just"/>
            <a:r>
              <a:rPr lang="en-US" sz="2000" b="1" dirty="0"/>
              <a:t>void</a:t>
            </a:r>
            <a:r>
              <a:rPr lang="en-US" sz="2000" dirty="0"/>
              <a:t> f(</a:t>
            </a:r>
            <a:r>
              <a:rPr lang="en-US" sz="2000" b="1" dirty="0"/>
              <a:t>vector</a:t>
            </a:r>
            <a:r>
              <a:rPr lang="en-US" sz="2000" dirty="0"/>
              <a:t> &lt;</a:t>
            </a:r>
            <a:r>
              <a:rPr lang="en-US" sz="2000" b="1" dirty="0" err="1"/>
              <a:t>int</a:t>
            </a:r>
            <a:r>
              <a:rPr lang="en-US" sz="2000" dirty="0"/>
              <a:t>&gt; a){ … },</a:t>
            </a:r>
            <a:endParaRPr lang="ru-RU" sz="2000" dirty="0"/>
          </a:p>
          <a:p>
            <a:pPr algn="just"/>
            <a:r>
              <a:rPr lang="ru-RU" sz="2000" dirty="0"/>
              <a:t>то будет создана копия вектора, и функция будет работать с копией вектора. В результате нельзя изменить исходный вектор. Копирование вектора происходит за линейное время </a:t>
            </a:r>
            <a:r>
              <a:rPr lang="en-US" sz="2000" dirty="0"/>
              <a:t>O</a:t>
            </a:r>
            <a:r>
              <a:rPr lang="ru-RU" sz="2000" dirty="0"/>
              <a:t>(</a:t>
            </a:r>
            <a:r>
              <a:rPr lang="en-US" sz="2000" i="1" dirty="0"/>
              <a:t>n</a:t>
            </a:r>
            <a:r>
              <a:rPr lang="ru-RU" sz="2000" dirty="0"/>
              <a:t>), пропорциональное длине вектора.</a:t>
            </a:r>
          </a:p>
          <a:p>
            <a:pPr algn="just"/>
            <a:r>
              <a:rPr lang="ru-RU" sz="2000" dirty="0"/>
              <a:t>Если вектор передается по ссылке, то копирования не происходит и работа происходит с исходным вектором. Если при этом функция не должна менять значения вектора, то вектор нужно передать по константной </a:t>
            </a:r>
            <a:r>
              <a:rPr lang="ru-RU" sz="2000" dirty="0" smtClean="0"/>
              <a:t>ссылке   </a:t>
            </a:r>
            <a:endParaRPr lang="en-US" sz="2000" dirty="0" smtClean="0"/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ru-RU" sz="2000" dirty="0" smtClean="0"/>
              <a:t>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ru-R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&lt;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 …}</a:t>
            </a:r>
            <a:endParaRPr lang="ru-R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Стандартные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21600000">
            <a:off x="1403648" y="1088720"/>
            <a:ext cx="4290651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000" b="1" dirty="0"/>
              <a:t>#</a:t>
            </a:r>
            <a:r>
              <a:rPr lang="en-US" sz="2000" b="1" dirty="0"/>
              <a:t>include</a:t>
            </a:r>
            <a:r>
              <a:rPr lang="ru-RU" sz="2000" dirty="0"/>
              <a:t> &lt;</a:t>
            </a:r>
            <a:r>
              <a:rPr lang="en-US" sz="2000" b="1" dirty="0"/>
              <a:t>algorithm</a:t>
            </a:r>
            <a:r>
              <a:rPr lang="ru-RU" sz="2000" dirty="0"/>
              <a:t>&gt;</a:t>
            </a:r>
          </a:p>
          <a:p>
            <a:r>
              <a:rPr lang="en-US" sz="2000" b="1" dirty="0"/>
              <a:t>vector &lt;</a:t>
            </a:r>
            <a:r>
              <a:rPr lang="en-US" sz="2000" b="1" dirty="0" err="1"/>
              <a:t>int</a:t>
            </a:r>
            <a:r>
              <a:rPr lang="en-US" sz="2000" b="1" dirty="0"/>
              <a:t>&gt; </a:t>
            </a:r>
            <a:r>
              <a:rPr lang="en-US" sz="2000" dirty="0"/>
              <a:t>a = {0, 1, 2, 3, 4};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0044" y="1916832"/>
            <a:ext cx="8686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reverse</a:t>
            </a:r>
            <a:r>
              <a:rPr lang="ru-RU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first</a:t>
            </a:r>
            <a:r>
              <a:rPr lang="ru-RU" sz="2400" dirty="0">
                <a:solidFill>
                  <a:srgbClr val="C00000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last</a:t>
            </a:r>
            <a:r>
              <a:rPr lang="ru-RU" sz="2400" dirty="0">
                <a:solidFill>
                  <a:srgbClr val="C00000"/>
                </a:solidFill>
              </a:rPr>
              <a:t>); </a:t>
            </a:r>
            <a:r>
              <a:rPr lang="ru-RU" sz="2400" dirty="0" smtClean="0">
                <a:solidFill>
                  <a:srgbClr val="C00000"/>
                </a:solidFill>
              </a:rPr>
              <a:t>             </a:t>
            </a:r>
            <a:r>
              <a:rPr lang="ru-RU" b="1" dirty="0" smtClean="0"/>
              <a:t>перестановка </a:t>
            </a:r>
            <a:r>
              <a:rPr lang="ru-RU" b="1" dirty="0"/>
              <a:t>в обратном порядке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51520" y="4581128"/>
            <a:ext cx="2520280" cy="919401"/>
          </a:xfrm>
          <a:prstGeom prst="wedgeRoundRectCallout">
            <a:avLst>
              <a:gd name="adj1" fmla="val 18075"/>
              <a:gd name="adj2" fmla="val -84623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итератор на элемент, который должен стать первый</a:t>
            </a:r>
            <a:endParaRPr lang="ru-RU" sz="1600" b="1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2483768" y="2564904"/>
            <a:ext cx="3210531" cy="646986"/>
          </a:xfrm>
          <a:prstGeom prst="wedgeRoundRectCallout">
            <a:avLst>
              <a:gd name="adj1" fmla="val -42595"/>
              <a:gd name="adj2" fmla="val -93492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итератор на конец (на элемент следующий после последнего)</a:t>
            </a:r>
            <a:endParaRPr lang="ru-RU" sz="16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 rot="21600000">
            <a:off x="596645" y="3327232"/>
            <a:ext cx="6984776" cy="40011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/>
              <a:t>reverse</a:t>
            </a:r>
            <a:r>
              <a:rPr lang="en-US" sz="2000" dirty="0"/>
              <a:t>(</a:t>
            </a:r>
            <a:r>
              <a:rPr lang="en-US" sz="2000" dirty="0" err="1"/>
              <a:t>a.</a:t>
            </a:r>
            <a:r>
              <a:rPr lang="en-US" sz="2000" b="1" dirty="0" err="1"/>
              <a:t>begin</a:t>
            </a:r>
            <a:r>
              <a:rPr lang="en-US" sz="2000" dirty="0"/>
              <a:t>(), </a:t>
            </a:r>
            <a:r>
              <a:rPr lang="en-US" sz="2000" dirty="0" err="1"/>
              <a:t>a.</a:t>
            </a:r>
            <a:r>
              <a:rPr lang="en-US" sz="2000" b="1" dirty="0" err="1"/>
              <a:t>end</a:t>
            </a:r>
            <a:r>
              <a:rPr lang="en-US" sz="2000" dirty="0" smtClean="0"/>
              <a:t>());</a:t>
            </a:r>
            <a:r>
              <a:rPr lang="ru-RU" sz="20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/>
              <a:t>// </a:t>
            </a:r>
            <a:r>
              <a:rPr lang="en-US" sz="2000" i="1" dirty="0"/>
              <a:t>a = {4, 3, 2, 1, 0}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1620" y="3861048"/>
            <a:ext cx="847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rotate(</a:t>
            </a:r>
            <a:r>
              <a:rPr lang="en-US" sz="2400" b="1" dirty="0" err="1">
                <a:solidFill>
                  <a:srgbClr val="C00000"/>
                </a:solidFill>
              </a:rPr>
              <a:t>first_el</a:t>
            </a:r>
            <a:r>
              <a:rPr lang="en-US" sz="2400" b="1" dirty="0">
                <a:solidFill>
                  <a:srgbClr val="C00000"/>
                </a:solidFill>
              </a:rPr>
              <a:t>, first, last)</a:t>
            </a:r>
            <a:r>
              <a:rPr lang="en-US" dirty="0"/>
              <a:t>; </a:t>
            </a:r>
            <a:r>
              <a:rPr lang="ru-RU" dirty="0" smtClean="0"/>
              <a:t>          </a:t>
            </a:r>
            <a:r>
              <a:rPr lang="ru-RU" b="1" dirty="0" smtClean="0"/>
              <a:t>циклический </a:t>
            </a:r>
            <a:r>
              <a:rPr lang="ru-RU" b="1" dirty="0"/>
              <a:t>сдвиг влево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2915816" y="4557157"/>
            <a:ext cx="3816424" cy="919401"/>
          </a:xfrm>
          <a:prstGeom prst="wedgeRoundRectCallout">
            <a:avLst>
              <a:gd name="adj1" fmla="val -35169"/>
              <a:gd name="adj2" fmla="val -80479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а второй и третий параметры это итераторы на диапазон сдвигаемого вектора.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rot="21600000">
            <a:off x="373236" y="5719824"/>
            <a:ext cx="8211120" cy="40011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/>
              <a:t>rotate</a:t>
            </a:r>
            <a:r>
              <a:rPr lang="en-US" sz="2000" dirty="0"/>
              <a:t>(</a:t>
            </a:r>
            <a:r>
              <a:rPr lang="en-US" sz="2000" dirty="0" err="1"/>
              <a:t>a.</a:t>
            </a:r>
            <a:r>
              <a:rPr lang="en-US" sz="2000" b="1" dirty="0" err="1"/>
              <a:t>begin</a:t>
            </a:r>
            <a:r>
              <a:rPr lang="en-US" sz="2000" dirty="0"/>
              <a:t>() + 3, </a:t>
            </a:r>
            <a:r>
              <a:rPr lang="en-US" sz="2000" dirty="0" err="1"/>
              <a:t>a.</a:t>
            </a:r>
            <a:r>
              <a:rPr lang="en-US" sz="2000" b="1" dirty="0" err="1"/>
              <a:t>begin</a:t>
            </a:r>
            <a:r>
              <a:rPr lang="en-US" sz="2000" dirty="0"/>
              <a:t>(), </a:t>
            </a:r>
            <a:r>
              <a:rPr lang="en-US" sz="2000" dirty="0" err="1"/>
              <a:t>a.</a:t>
            </a:r>
            <a:r>
              <a:rPr lang="en-US" sz="2000" b="1" dirty="0" err="1"/>
              <a:t>end</a:t>
            </a:r>
            <a:r>
              <a:rPr lang="en-US" sz="2000" dirty="0" smtClean="0"/>
              <a:t>());</a:t>
            </a:r>
            <a:r>
              <a:rPr lang="ru-RU" sz="2000" dirty="0" smtClean="0"/>
              <a:t>         </a:t>
            </a:r>
            <a:r>
              <a:rPr lang="en-US" sz="2000" dirty="0" smtClean="0"/>
              <a:t>//</a:t>
            </a:r>
            <a:r>
              <a:rPr lang="en-US" sz="2000" i="1" dirty="0" smtClean="0"/>
              <a:t> </a:t>
            </a:r>
            <a:r>
              <a:rPr lang="en-US" sz="2000" i="1" dirty="0"/>
              <a:t>a = {3, 4, 0, 1, 2}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922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  <p:bldP spid="1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Стандартные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21600000">
            <a:off x="1403648" y="1088720"/>
            <a:ext cx="4290651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000" b="1" dirty="0"/>
              <a:t>#</a:t>
            </a:r>
            <a:r>
              <a:rPr lang="en-US" sz="2000" b="1" dirty="0"/>
              <a:t>include</a:t>
            </a:r>
            <a:r>
              <a:rPr lang="ru-RU" sz="2000" dirty="0"/>
              <a:t> &lt;</a:t>
            </a:r>
            <a:r>
              <a:rPr lang="en-US" sz="2000" b="1" dirty="0"/>
              <a:t>algorithm</a:t>
            </a:r>
            <a:r>
              <a:rPr lang="ru-RU" sz="2000" dirty="0"/>
              <a:t>&gt;</a:t>
            </a:r>
          </a:p>
          <a:p>
            <a:r>
              <a:rPr lang="en-US" sz="2000" b="1" dirty="0"/>
              <a:t>vector &lt;</a:t>
            </a:r>
            <a:r>
              <a:rPr lang="en-US" sz="2000" b="1" dirty="0" err="1"/>
              <a:t>int</a:t>
            </a:r>
            <a:r>
              <a:rPr lang="en-US" sz="2000" b="1" dirty="0"/>
              <a:t>&gt; </a:t>
            </a:r>
            <a:r>
              <a:rPr lang="en-US" sz="2000" dirty="0"/>
              <a:t>a = {0, 1, 2, 3, 4};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9062" y="2706709"/>
            <a:ext cx="870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dirty="0"/>
              <a:t>Если элементов, равных минимальному элементу несколько, то возвращается итератор на первый их них. Если вектор пустой, то вы получите </a:t>
            </a:r>
            <a:r>
              <a:rPr lang="en-US" b="1" dirty="0"/>
              <a:t>end()</a:t>
            </a:r>
            <a:r>
              <a:rPr lang="ru-RU" dirty="0"/>
              <a:t>.</a:t>
            </a:r>
          </a:p>
          <a:p>
            <a:r>
              <a:rPr lang="ru-RU" dirty="0"/>
              <a:t>Значение минимального элемента вектора можно узнать так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2028" y="1916832"/>
            <a:ext cx="8784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min</a:t>
            </a:r>
            <a:r>
              <a:rPr lang="ru-RU" sz="2400" b="1" dirty="0">
                <a:solidFill>
                  <a:srgbClr val="C00000"/>
                </a:solidFill>
              </a:rPr>
              <a:t>_</a:t>
            </a:r>
            <a:r>
              <a:rPr lang="en-US" sz="2400" b="1" dirty="0">
                <a:solidFill>
                  <a:srgbClr val="C00000"/>
                </a:solidFill>
              </a:rPr>
              <a:t>element</a:t>
            </a:r>
            <a:r>
              <a:rPr lang="ru-RU" sz="2400" b="1" dirty="0">
                <a:solidFill>
                  <a:srgbClr val="C0000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first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last</a:t>
            </a:r>
            <a:r>
              <a:rPr lang="ru-RU" sz="2400" b="1" dirty="0">
                <a:solidFill>
                  <a:srgbClr val="C00000"/>
                </a:solidFill>
              </a:rPr>
              <a:t>); </a:t>
            </a:r>
            <a:r>
              <a:rPr lang="ru-RU" dirty="0" smtClean="0"/>
              <a:t>   возвращает  </a:t>
            </a:r>
            <a:r>
              <a:rPr lang="ru-RU" b="1" dirty="0" smtClean="0"/>
              <a:t>итератор </a:t>
            </a:r>
            <a:r>
              <a:rPr lang="ru-RU" b="1" dirty="0"/>
              <a:t>на минимальный </a:t>
            </a:r>
            <a:r>
              <a:rPr lang="ru-RU" b="1" dirty="0" smtClean="0"/>
              <a:t>					элемент</a:t>
            </a:r>
            <a:endParaRPr lang="ru-RU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 rot="21600000">
            <a:off x="459532" y="3630039"/>
            <a:ext cx="8352928" cy="52322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800" b="1" dirty="0" err="1"/>
              <a:t>cout</a:t>
            </a:r>
            <a:r>
              <a:rPr lang="en-US" sz="2800" dirty="0"/>
              <a:t> &lt;&lt; *</a:t>
            </a:r>
            <a:r>
              <a:rPr lang="en-US" sz="2800" b="1" dirty="0" err="1"/>
              <a:t>min_element</a:t>
            </a:r>
            <a:r>
              <a:rPr lang="en-US" sz="2800" dirty="0"/>
              <a:t>(</a:t>
            </a:r>
            <a:r>
              <a:rPr lang="en-US" sz="2800" dirty="0" err="1"/>
              <a:t>a.</a:t>
            </a:r>
            <a:r>
              <a:rPr lang="en-US" sz="2800" b="1" dirty="0" err="1"/>
              <a:t>begin</a:t>
            </a:r>
            <a:r>
              <a:rPr lang="en-US" sz="2800" dirty="0"/>
              <a:t>(), </a:t>
            </a:r>
            <a:r>
              <a:rPr lang="en-US" sz="2800" dirty="0" err="1"/>
              <a:t>a.</a:t>
            </a:r>
            <a:r>
              <a:rPr lang="en-US" sz="2800" b="1" dirty="0" err="1"/>
              <a:t>end</a:t>
            </a:r>
            <a:r>
              <a:rPr lang="en-US" sz="2800" dirty="0"/>
              <a:t>());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797" y="5157192"/>
            <a:ext cx="8352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Возвращает </a:t>
            </a:r>
            <a:r>
              <a:rPr lang="ru-RU" dirty="0"/>
              <a:t>итератор на максимальный элемент. Если элементов, равных максимальному элементу несколько, то возвращается итератор на первый их них.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4006" y="4503603"/>
            <a:ext cx="8340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max</a:t>
            </a:r>
            <a:r>
              <a:rPr lang="ru-RU" sz="2400" b="1" dirty="0">
                <a:solidFill>
                  <a:srgbClr val="C00000"/>
                </a:solidFill>
              </a:rPr>
              <a:t>_</a:t>
            </a:r>
            <a:r>
              <a:rPr lang="en-US" sz="2400" b="1" dirty="0">
                <a:solidFill>
                  <a:srgbClr val="C00000"/>
                </a:solidFill>
              </a:rPr>
              <a:t>element</a:t>
            </a:r>
            <a:r>
              <a:rPr lang="ru-RU" sz="2400" b="1" dirty="0">
                <a:solidFill>
                  <a:srgbClr val="C0000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first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last</a:t>
            </a:r>
            <a:r>
              <a:rPr lang="ru-RU" sz="2400" b="1" dirty="0">
                <a:solidFill>
                  <a:srgbClr val="C00000"/>
                </a:solidFill>
              </a:rPr>
              <a:t>);   </a:t>
            </a:r>
            <a:r>
              <a:rPr lang="ru-RU" sz="2400" b="1" dirty="0" smtClean="0">
                <a:solidFill>
                  <a:srgbClr val="C00000"/>
                </a:solidFill>
              </a:rPr>
              <a:t>  </a:t>
            </a:r>
            <a:r>
              <a:rPr lang="ru-RU" b="1" dirty="0"/>
              <a:t>итератор на максимальный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4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Стандартные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21600000">
            <a:off x="1403648" y="1088720"/>
            <a:ext cx="4290651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000" b="1" dirty="0"/>
              <a:t>#</a:t>
            </a:r>
            <a:r>
              <a:rPr lang="en-US" sz="2000" b="1" dirty="0"/>
              <a:t>include</a:t>
            </a:r>
            <a:r>
              <a:rPr lang="ru-RU" sz="2000" dirty="0"/>
              <a:t> &lt;</a:t>
            </a:r>
            <a:r>
              <a:rPr lang="en-US" sz="2000" b="1" dirty="0"/>
              <a:t>algorithm</a:t>
            </a:r>
            <a:r>
              <a:rPr lang="ru-RU" sz="2000" dirty="0"/>
              <a:t>&gt;</a:t>
            </a:r>
          </a:p>
          <a:p>
            <a:r>
              <a:rPr lang="en-US" sz="2000" b="1" dirty="0"/>
              <a:t>vector &lt;</a:t>
            </a:r>
            <a:r>
              <a:rPr lang="en-US" sz="2000" b="1" dirty="0" err="1"/>
              <a:t>int</a:t>
            </a:r>
            <a:r>
              <a:rPr lang="en-US" sz="2000" b="1" dirty="0"/>
              <a:t>&gt; </a:t>
            </a:r>
            <a:r>
              <a:rPr lang="en-US" sz="2000" dirty="0"/>
              <a:t>a = {0, 1, 2, 3, 4};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988840"/>
            <a:ext cx="8964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b="1" dirty="0" smtClean="0"/>
              <a:t>определяет </a:t>
            </a:r>
            <a:r>
              <a:rPr lang="ru-RU" b="1" dirty="0"/>
              <a:t>сколько раз встречается </a:t>
            </a:r>
            <a:r>
              <a:rPr lang="ru-RU" b="1" dirty="0" smtClean="0"/>
              <a:t>					 заданное значение </a:t>
            </a:r>
            <a:r>
              <a:rPr lang="en-US" dirty="0" err="1"/>
              <a:t>val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567500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Возвращает </a:t>
            </a:r>
            <a:r>
              <a:rPr lang="ru-RU" dirty="0"/>
              <a:t>итератор на элемент, равный </a:t>
            </a:r>
            <a:r>
              <a:rPr lang="en-US" dirty="0" err="1"/>
              <a:t>val</a:t>
            </a:r>
            <a:r>
              <a:rPr lang="ru-RU" dirty="0"/>
              <a:t>. </a:t>
            </a:r>
            <a:r>
              <a:rPr lang="ru-RU" b="1" dirty="0"/>
              <a:t>Если</a:t>
            </a:r>
            <a:r>
              <a:rPr lang="ru-RU" dirty="0"/>
              <a:t> элементов, равных </a:t>
            </a:r>
            <a:r>
              <a:rPr lang="en-US" dirty="0" err="1"/>
              <a:t>val</a:t>
            </a:r>
            <a:r>
              <a:rPr lang="ru-RU" dirty="0"/>
              <a:t>, элементу </a:t>
            </a:r>
            <a:r>
              <a:rPr lang="ru-RU" b="1" dirty="0"/>
              <a:t>несколько</a:t>
            </a:r>
            <a:r>
              <a:rPr lang="ru-RU" dirty="0"/>
              <a:t>, то </a:t>
            </a:r>
            <a:r>
              <a:rPr lang="ru-RU" b="1" dirty="0"/>
              <a:t>возвращается итератор на первый их них. </a:t>
            </a:r>
            <a:endParaRPr lang="ru-RU" b="1" dirty="0" smtClean="0"/>
          </a:p>
          <a:p>
            <a:r>
              <a:rPr lang="ru-RU" dirty="0" smtClean="0"/>
              <a:t>Если </a:t>
            </a:r>
            <a:r>
              <a:rPr lang="ru-RU" dirty="0"/>
              <a:t>элементов, равных </a:t>
            </a:r>
            <a:r>
              <a:rPr lang="en-US" b="1" dirty="0" err="1"/>
              <a:t>val</a:t>
            </a:r>
            <a:r>
              <a:rPr lang="ru-RU" dirty="0"/>
              <a:t>, нет, то возвращается итератор </a:t>
            </a:r>
            <a:r>
              <a:rPr lang="en-US" b="1" dirty="0"/>
              <a:t>end()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3814" y="2774206"/>
            <a:ext cx="8800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b="1" dirty="0" smtClean="0"/>
              <a:t>поиск </a:t>
            </a:r>
            <a:r>
              <a:rPr lang="ru-RU" b="1" dirty="0"/>
              <a:t>элемента, равного </a:t>
            </a:r>
            <a:r>
              <a:rPr lang="en-US" b="1" dirty="0" err="1"/>
              <a:t>val</a:t>
            </a:r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rot="21600000">
            <a:off x="431540" y="4490830"/>
            <a:ext cx="8604448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 err="1"/>
              <a:t>cout</a:t>
            </a:r>
            <a:r>
              <a:rPr lang="en-US" sz="2000" dirty="0"/>
              <a:t> &lt;&lt; </a:t>
            </a:r>
            <a:r>
              <a:rPr lang="en-US" sz="2000" b="1" dirty="0"/>
              <a:t>find</a:t>
            </a:r>
            <a:r>
              <a:rPr lang="en-US" sz="2000" dirty="0"/>
              <a:t>(</a:t>
            </a:r>
            <a:r>
              <a:rPr lang="en-US" sz="2000" dirty="0" err="1"/>
              <a:t>a.</a:t>
            </a:r>
            <a:r>
              <a:rPr lang="en-US" sz="2000" b="1" dirty="0" err="1"/>
              <a:t>begin</a:t>
            </a:r>
            <a:r>
              <a:rPr lang="en-US" sz="2000" dirty="0"/>
              <a:t>(), </a:t>
            </a:r>
            <a:r>
              <a:rPr lang="en-US" sz="2000" dirty="0" err="1"/>
              <a:t>a.</a:t>
            </a:r>
            <a:r>
              <a:rPr lang="en-US" sz="2000" b="1" dirty="0" err="1"/>
              <a:t>end</a:t>
            </a:r>
            <a:r>
              <a:rPr lang="en-US" sz="2000" dirty="0"/>
              <a:t>(), </a:t>
            </a:r>
            <a:r>
              <a:rPr lang="en-US" sz="2000" dirty="0" err="1"/>
              <a:t>val</a:t>
            </a:r>
            <a:r>
              <a:rPr lang="en-US" sz="2000" dirty="0"/>
              <a:t>) – </a:t>
            </a:r>
            <a:r>
              <a:rPr lang="en-US" sz="2000" dirty="0" err="1"/>
              <a:t>a.</a:t>
            </a:r>
            <a:r>
              <a:rPr lang="en-US" sz="2000" b="1" dirty="0" err="1"/>
              <a:t>begin</a:t>
            </a:r>
            <a:r>
              <a:rPr lang="en-US" sz="2000" dirty="0" smtClean="0"/>
              <a:t>();</a:t>
            </a:r>
            <a:r>
              <a:rPr lang="ru-RU" sz="2000" dirty="0" smtClean="0"/>
              <a:t> </a:t>
            </a:r>
            <a:r>
              <a:rPr lang="en-US" sz="2000" dirty="0" smtClean="0"/>
              <a:t>      // </a:t>
            </a:r>
            <a:r>
              <a:rPr lang="ru-RU" sz="2000" dirty="0"/>
              <a:t>вывести номер </a:t>
            </a:r>
            <a:r>
              <a:rPr lang="en-US" sz="2000" dirty="0" smtClean="0"/>
              <a:t>						</a:t>
            </a:r>
            <a:r>
              <a:rPr lang="ru-RU" sz="2000" dirty="0" smtClean="0"/>
              <a:t>элемента </a:t>
            </a:r>
            <a:r>
              <a:rPr lang="ru-RU" sz="2000" dirty="0"/>
              <a:t>вектора, равного </a:t>
            </a:r>
            <a:r>
              <a:rPr lang="en-US" sz="2000" dirty="0" err="1" smtClean="0"/>
              <a:t>val</a:t>
            </a:r>
            <a:endParaRPr lang="ru-RU" sz="20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 rot="21600000">
            <a:off x="359532" y="5408463"/>
            <a:ext cx="8604448" cy="10156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ru-RU" sz="2000" dirty="0"/>
              <a:t>Если нужно найти </a:t>
            </a:r>
            <a:r>
              <a:rPr lang="ru-RU" sz="2000" b="1" dirty="0"/>
              <a:t>последнее вхождение</a:t>
            </a:r>
            <a:r>
              <a:rPr lang="ru-RU" sz="2000" dirty="0"/>
              <a:t>, то данной функции надо передать </a:t>
            </a:r>
            <a:r>
              <a:rPr lang="ru-RU" sz="2000" dirty="0" smtClean="0"/>
              <a:t>реверс-итераторы</a:t>
            </a:r>
            <a:r>
              <a:rPr lang="ru-RU" sz="2000" dirty="0"/>
              <a:t>.</a:t>
            </a:r>
          </a:p>
          <a:p>
            <a:r>
              <a:rPr lang="en-US" sz="2000" b="1" dirty="0"/>
              <a:t>find</a:t>
            </a:r>
            <a:r>
              <a:rPr lang="en-US" sz="2000" dirty="0"/>
              <a:t>(</a:t>
            </a:r>
            <a:r>
              <a:rPr lang="en-US" sz="2000" dirty="0" err="1"/>
              <a:t>a.</a:t>
            </a:r>
            <a:r>
              <a:rPr lang="en-US" sz="2000" b="1" dirty="0" err="1"/>
              <a:t>rbegin</a:t>
            </a:r>
            <a:r>
              <a:rPr lang="en-US" sz="2000" dirty="0"/>
              <a:t>(), </a:t>
            </a:r>
            <a:r>
              <a:rPr lang="en-US" sz="2000" dirty="0" err="1"/>
              <a:t>a.</a:t>
            </a:r>
            <a:r>
              <a:rPr lang="en-US" sz="2000" b="1" dirty="0" err="1"/>
              <a:t>rend</a:t>
            </a:r>
            <a:r>
              <a:rPr lang="en-US" sz="2000" dirty="0"/>
              <a:t>(), 7</a:t>
            </a:r>
            <a:r>
              <a:rPr lang="en-US" sz="2000" dirty="0" smtClean="0"/>
              <a:t>); //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449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2" grpId="0" build="p" animBg="1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15324"/>
              </p:ext>
            </p:extLst>
          </p:nvPr>
        </p:nvGraphicFramePr>
        <p:xfrm>
          <a:off x="179512" y="980728"/>
          <a:ext cx="8748464" cy="5809350"/>
        </p:xfrm>
        <a:graphic>
          <a:graphicData uri="http://schemas.openxmlformats.org/drawingml/2006/table">
            <a:tbl>
              <a:tblPr/>
              <a:tblGrid>
                <a:gridCol w="4835084"/>
                <a:gridCol w="3913380"/>
              </a:tblGrid>
              <a:tr h="118605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Вместимость</a:t>
                      </a: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8605">
                <a:tc gridSpan="2">
                  <a:txBody>
                    <a:bodyPr/>
                    <a:lstStyle/>
                    <a:p>
                      <a:endParaRPr lang="ru-RU" sz="600"/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75005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2" tooltip="cpp/container/vector/empty"/>
                        </a:rPr>
                        <a:t>empty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Проверяет отсутствие элементов в контейнере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solidFill>
                            <a:srgbClr val="008000"/>
                          </a:solidFill>
                          <a:effectLst/>
                        </a:rPr>
                        <a:t>(public функция-член)</a:t>
                      </a:r>
                      <a:r>
                        <a:rPr lang="ru-RU" sz="1400" u="none" strike="noStrike">
                          <a:solidFill>
                            <a:srgbClr val="663366"/>
                          </a:solidFill>
                          <a:effectLst/>
                          <a:hlinkClick r:id="rId3"/>
                        </a:rPr>
                        <a:t>[править]</a:t>
                      </a:r>
                      <a:endParaRPr lang="ru-RU" sz="1400">
                        <a:effectLst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8605">
                <a:tc gridSpan="2">
                  <a:txBody>
                    <a:bodyPr/>
                    <a:lstStyle/>
                    <a:p>
                      <a:endParaRPr lang="ru-RU" sz="1400"/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75005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4" tooltip="cpp/container/vector/size"/>
                        </a:rPr>
                        <a:t>size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Возвращает количество элементов в контейнере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solidFill>
                            <a:srgbClr val="008000"/>
                          </a:solidFill>
                          <a:effectLst/>
                        </a:rPr>
                        <a:t>(public функция-член)</a:t>
                      </a:r>
                      <a:r>
                        <a:rPr lang="ru-RU" sz="1400" u="none" strike="noStrike">
                          <a:solidFill>
                            <a:srgbClr val="663366"/>
                          </a:solidFill>
                          <a:effectLst/>
                          <a:hlinkClick r:id="rId5"/>
                        </a:rPr>
                        <a:t>[править]</a:t>
                      </a:r>
                      <a:endParaRPr lang="ru-RU" sz="1400">
                        <a:effectLst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8605"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30820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max size"/>
                        </a:rPr>
                        <a:t>max_size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Возвращает максимально допустимое количество элементов в контейнере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(</a:t>
                      </a:r>
                      <a:r>
                        <a:rPr lang="ru-RU" sz="1400" dirty="0" err="1">
                          <a:solidFill>
                            <a:srgbClr val="008000"/>
                          </a:solidFill>
                          <a:effectLst/>
                        </a:rPr>
                        <a:t>public</a:t>
                      </a:r>
                      <a:r>
                        <a:rPr lang="ru-RU" sz="1400" dirty="0">
                          <a:solidFill>
                            <a:srgbClr val="008000"/>
                          </a:solidFill>
                          <a:effectLst/>
                        </a:rPr>
                        <a:t> функция-член)</a:t>
                      </a:r>
                      <a:r>
                        <a:rPr lang="ru-RU" sz="1400" u="none" strike="noStrike" dirty="0">
                          <a:solidFill>
                            <a:srgbClr val="663366"/>
                          </a:solidFill>
                          <a:effectLst/>
                          <a:hlinkClick r:id="rId7"/>
                        </a:rPr>
                        <a:t>[править]</a:t>
                      </a:r>
                      <a:endParaRPr lang="ru-RU" sz="1400" dirty="0">
                        <a:effectLst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675">
                <a:tc gridSpan="2"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4420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8" tooltip="cpp/container/vector/reserve"/>
                        </a:rPr>
                        <a:t>reserve</a:t>
                      </a:r>
                      <a:endParaRPr lang="en-US" sz="1400" b="1">
                        <a:effectLst/>
                        <a:latin typeface="DejaVuSansMono"/>
                      </a:endParaRP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Зарезервировать память.</a:t>
                      </a:r>
                    </a:p>
                  </a:txBody>
                  <a:tcPr marL="29651" marR="29651" marT="14826" marB="148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0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9592" y="3326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Поиск элемента в </a:t>
            </a:r>
            <a:r>
              <a:rPr lang="ru-RU" sz="2400" b="1" dirty="0" smtClean="0">
                <a:solidFill>
                  <a:srgbClr val="FFFF00"/>
                </a:solidFill>
                <a:latin typeface="Georgia" panose="02040502050405020303" pitchFamily="18" charset="0"/>
              </a:rPr>
              <a:t>интервале    </a:t>
            </a:r>
            <a:r>
              <a:rPr lang="ru-RU" sz="2400" b="1" dirty="0" smtClean="0">
                <a:solidFill>
                  <a:srgbClr val="FFFF00"/>
                </a:solidFill>
              </a:rPr>
              <a:t>алгоритм</a:t>
            </a:r>
            <a:r>
              <a:rPr lang="ru-RU" sz="2400" b="1" dirty="0">
                <a:solidFill>
                  <a:srgbClr val="FFFF00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800" b="1" dirty="0" smtClean="0">
                <a:solidFill>
                  <a:schemeClr val="bg1"/>
                </a:solidFill>
              </a:rPr>
              <a:t>(…)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228397"/>
            <a:ext cx="9145016" cy="440120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dirty="0"/>
              <a:t>#include &lt;algorithm&gt; </a:t>
            </a:r>
            <a:r>
              <a:rPr lang="ru-RU" sz="1600" dirty="0" smtClean="0"/>
              <a:t>                   </a:t>
            </a:r>
            <a:r>
              <a:rPr lang="en-US" sz="1600" dirty="0" smtClean="0"/>
              <a:t>//</a:t>
            </a:r>
            <a:r>
              <a:rPr lang="ru-RU" sz="1600" dirty="0"/>
              <a:t>Используем алгоритм</a:t>
            </a:r>
          </a:p>
          <a:p>
            <a:r>
              <a:rPr lang="ru-RU" sz="1600" dirty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&lt;vector</a:t>
            </a:r>
            <a:r>
              <a:rPr lang="en-US" sz="1600" dirty="0" smtClean="0"/>
              <a:t>&gt;</a:t>
            </a:r>
            <a:r>
              <a:rPr lang="ru-RU" sz="1600" dirty="0" smtClean="0"/>
              <a:t>                       </a:t>
            </a:r>
            <a:r>
              <a:rPr lang="en-US" sz="1600" dirty="0" smtClean="0"/>
              <a:t> </a:t>
            </a:r>
            <a:r>
              <a:rPr lang="en-US" sz="1600" dirty="0"/>
              <a:t>//</a:t>
            </a:r>
            <a:r>
              <a:rPr lang="ru-RU" sz="1600" dirty="0"/>
              <a:t>используем вектор</a:t>
            </a:r>
          </a:p>
          <a:p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main()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[</a:t>
            </a:r>
            <a:r>
              <a:rPr lang="ru-RU" sz="2000" dirty="0" smtClean="0"/>
              <a:t> 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r>
              <a:rPr lang="ru-RU" sz="2000" dirty="0" smtClean="0"/>
              <a:t> </a:t>
            </a:r>
            <a:r>
              <a:rPr lang="en-US" sz="2000" dirty="0" smtClean="0"/>
              <a:t>1,</a:t>
            </a:r>
            <a:r>
              <a:rPr lang="ru-RU" sz="2000" dirty="0" smtClean="0"/>
              <a:t> </a:t>
            </a:r>
            <a:r>
              <a:rPr lang="en-US" sz="2000" dirty="0" smtClean="0"/>
              <a:t>2,</a:t>
            </a:r>
            <a:r>
              <a:rPr lang="ru-RU" sz="2000" dirty="0" smtClean="0"/>
              <a:t> </a:t>
            </a:r>
            <a:r>
              <a:rPr lang="en-US" sz="2000" dirty="0" smtClean="0"/>
              <a:t>3</a:t>
            </a:r>
            <a:r>
              <a:rPr lang="ru-RU" sz="2000" dirty="0" smtClean="0"/>
              <a:t> </a:t>
            </a:r>
            <a:r>
              <a:rPr lang="en-US" sz="2000" dirty="0" smtClean="0"/>
              <a:t>,4,</a:t>
            </a:r>
            <a:r>
              <a:rPr lang="ru-RU" sz="2000" dirty="0" smtClean="0"/>
              <a:t> </a:t>
            </a:r>
            <a:r>
              <a:rPr lang="en-US" sz="2000" dirty="0" smtClean="0"/>
              <a:t>49,</a:t>
            </a:r>
            <a:r>
              <a:rPr lang="ru-RU" sz="2000" dirty="0" smtClean="0"/>
              <a:t> </a:t>
            </a:r>
            <a:r>
              <a:rPr lang="en-US" sz="2000" dirty="0" smtClean="0"/>
              <a:t>100</a:t>
            </a:r>
            <a:r>
              <a:rPr lang="ru-RU" sz="2000" dirty="0" smtClean="0"/>
              <a:t>  </a:t>
            </a:r>
            <a:r>
              <a:rPr lang="en-US" sz="2000" dirty="0" smtClean="0"/>
              <a:t>}; </a:t>
            </a:r>
            <a:r>
              <a:rPr lang="ru-RU" sz="2000" dirty="0" smtClean="0"/>
              <a:t>   </a:t>
            </a:r>
            <a:r>
              <a:rPr lang="en-US" sz="2000" dirty="0" smtClean="0"/>
              <a:t>//</a:t>
            </a:r>
            <a:r>
              <a:rPr lang="ru-RU" sz="2000" dirty="0"/>
              <a:t>массив для записи в вектор значений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vector</a:t>
            </a:r>
            <a:r>
              <a:rPr lang="ru-RU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dirty="0"/>
              <a:t>(A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A</a:t>
            </a:r>
            <a:r>
              <a:rPr lang="ru-RU" sz="2000" dirty="0" smtClean="0"/>
              <a:t> </a:t>
            </a:r>
            <a:r>
              <a:rPr lang="en-US" sz="2000" dirty="0" smtClean="0"/>
              <a:t>+</a:t>
            </a:r>
            <a:r>
              <a:rPr lang="ru-RU" sz="2000" dirty="0" smtClean="0"/>
              <a:t> </a:t>
            </a:r>
            <a:r>
              <a:rPr lang="en-US" sz="2000" dirty="0" smtClean="0"/>
              <a:t>6</a:t>
            </a:r>
            <a:r>
              <a:rPr lang="en-US" sz="2000" dirty="0"/>
              <a:t>); </a:t>
            </a:r>
            <a:r>
              <a:rPr lang="ru-RU" sz="2000" dirty="0" smtClean="0"/>
              <a:t>                   </a:t>
            </a:r>
            <a:r>
              <a:rPr lang="en-US" sz="2000" dirty="0" smtClean="0"/>
              <a:t>//</a:t>
            </a:r>
            <a:r>
              <a:rPr lang="ru-RU" sz="2000" dirty="0"/>
              <a:t>копируем массив в </a:t>
            </a:r>
            <a:r>
              <a:rPr lang="ru-RU" sz="2000" dirty="0" smtClean="0"/>
              <a:t>вектор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en-US" sz="2000" dirty="0" smtClean="0"/>
              <a:t>If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find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v</a:t>
            </a:r>
            <a:r>
              <a:rPr lang="en-US" sz="2000" dirty="0" err="1" smtClean="0"/>
              <a:t>.begin</a:t>
            </a:r>
            <a:r>
              <a:rPr lang="en-US" sz="2000" dirty="0"/>
              <a:t>(),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/>
              <a:t>.end</a:t>
            </a:r>
            <a:r>
              <a:rPr lang="en-US" sz="2000" dirty="0"/>
              <a:t>(), 49) !=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/>
              <a:t>.end</a:t>
            </a:r>
            <a:r>
              <a:rPr lang="en-US" sz="2000" dirty="0"/>
              <a:t>()) 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        </a:t>
            </a:r>
            <a:r>
              <a:rPr lang="en-US" sz="2000" dirty="0" err="1" smtClean="0"/>
              <a:t>cout</a:t>
            </a:r>
            <a:r>
              <a:rPr lang="ru-RU" sz="2000" dirty="0" smtClean="0"/>
              <a:t>  </a:t>
            </a:r>
            <a:r>
              <a:rPr lang="en-US" sz="2000" dirty="0" smtClean="0"/>
              <a:t>&lt;&lt;</a:t>
            </a:r>
            <a:r>
              <a:rPr lang="ru-RU" sz="2000" dirty="0" smtClean="0"/>
              <a:t>  </a:t>
            </a:r>
            <a:r>
              <a:rPr lang="en-US" sz="2000" dirty="0" smtClean="0"/>
              <a:t>"</a:t>
            </a:r>
            <a:r>
              <a:rPr lang="ru-RU" sz="2000" dirty="0"/>
              <a:t>Число 49 </a:t>
            </a:r>
            <a:r>
              <a:rPr lang="ru-RU" sz="2000" dirty="0" smtClean="0"/>
              <a:t>найдено« &lt;&lt;  </a:t>
            </a:r>
            <a:r>
              <a:rPr lang="en-US" sz="2000" dirty="0" err="1" smtClean="0"/>
              <a:t>endl</a:t>
            </a:r>
            <a:r>
              <a:rPr lang="en-US" sz="2000" dirty="0"/>
              <a:t>; </a:t>
            </a:r>
            <a:r>
              <a:rPr lang="ru-RU" sz="2000" dirty="0" smtClean="0"/>
              <a:t>    </a:t>
            </a:r>
            <a:r>
              <a:rPr lang="en-US" sz="2000" dirty="0" smtClean="0"/>
              <a:t>//</a:t>
            </a:r>
            <a:r>
              <a:rPr lang="ru-RU" sz="2000" dirty="0"/>
              <a:t>используем алгоритм </a:t>
            </a:r>
            <a:r>
              <a:rPr lang="en-US" sz="2000" dirty="0"/>
              <a:t>find</a:t>
            </a:r>
          </a:p>
          <a:p>
            <a:r>
              <a:rPr lang="ru-RU" sz="2000" dirty="0" smtClean="0"/>
              <a:t>	</a:t>
            </a:r>
            <a:r>
              <a:rPr lang="en-US" sz="2000" dirty="0" smtClean="0"/>
              <a:t>else </a:t>
            </a:r>
            <a:r>
              <a:rPr lang="en-US" sz="2000" dirty="0" err="1" smtClean="0"/>
              <a:t>cout</a:t>
            </a:r>
            <a:r>
              <a:rPr lang="ru-RU" sz="2000" dirty="0" smtClean="0"/>
              <a:t>  </a:t>
            </a:r>
            <a:r>
              <a:rPr lang="en-US" sz="2000" dirty="0" smtClean="0"/>
              <a:t>&lt;&lt;</a:t>
            </a:r>
            <a:r>
              <a:rPr lang="ru-RU" sz="2000" dirty="0" smtClean="0"/>
              <a:t>  </a:t>
            </a:r>
            <a:r>
              <a:rPr lang="en-US" sz="2000" dirty="0" smtClean="0"/>
              <a:t>"</a:t>
            </a:r>
            <a:r>
              <a:rPr lang="ru-RU" sz="2000" dirty="0"/>
              <a:t>Число 49 не найдено</a:t>
            </a:r>
            <a:r>
              <a:rPr lang="ru-RU" sz="2000" dirty="0" smtClean="0"/>
              <a:t>";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out</a:t>
            </a:r>
            <a:r>
              <a:rPr lang="en-US" sz="2000" dirty="0" smtClean="0"/>
              <a:t> &lt;&lt;  </a:t>
            </a:r>
            <a:r>
              <a:rPr lang="en-US" sz="2800" b="1" dirty="0" smtClean="0">
                <a:solidFill>
                  <a:srgbClr val="C00000"/>
                </a:solidFill>
              </a:rPr>
              <a:t>find</a:t>
            </a:r>
            <a:r>
              <a:rPr lang="ru-RU" sz="28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dirty="0" err="1"/>
              <a:t>.begin</a:t>
            </a:r>
            <a:r>
              <a:rPr lang="en-US" sz="2000" dirty="0"/>
              <a:t>(),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dirty="0" err="1"/>
              <a:t>.end</a:t>
            </a:r>
            <a:r>
              <a:rPr lang="en-US" sz="2000" dirty="0"/>
              <a:t>(), 49) -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dirty="0" err="1"/>
              <a:t>.begin</a:t>
            </a:r>
            <a:r>
              <a:rPr lang="en-US" sz="2000" dirty="0"/>
              <a:t>(); </a:t>
            </a:r>
            <a:endParaRPr lang="ru-RU" sz="2000" dirty="0"/>
          </a:p>
          <a:p>
            <a:r>
              <a:rPr lang="en-US" sz="2000" dirty="0" smtClean="0"/>
              <a:t>}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681116" y="3140968"/>
            <a:ext cx="3707904" cy="1008112"/>
          </a:xfrm>
          <a:prstGeom prst="wedgeRoundRectCallout">
            <a:avLst>
              <a:gd name="adj1" fmla="val -61812"/>
              <a:gd name="adj2" fmla="val 34606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ru-RU" sz="1400" dirty="0"/>
              <a:t>В алгоритм передается две точки </a:t>
            </a:r>
            <a:r>
              <a:rPr lang="ru-RU" sz="1400" b="1" dirty="0" err="1"/>
              <a:t>v</a:t>
            </a:r>
            <a:r>
              <a:rPr lang="ru-RU" sz="1400" dirty="0" err="1"/>
              <a:t>.</a:t>
            </a:r>
            <a:r>
              <a:rPr lang="ru-RU" sz="1400" b="1" dirty="0" err="1"/>
              <a:t>begin</a:t>
            </a:r>
            <a:r>
              <a:rPr lang="ru-RU" sz="1400" b="1" dirty="0"/>
              <a:t> </a:t>
            </a:r>
            <a:r>
              <a:rPr lang="ru-RU" sz="1400" dirty="0"/>
              <a:t>и </a:t>
            </a:r>
            <a:r>
              <a:rPr lang="ru-RU" sz="1400" b="1" dirty="0" err="1"/>
              <a:t>v</a:t>
            </a:r>
            <a:r>
              <a:rPr lang="ru-RU" sz="1400" dirty="0" err="1"/>
              <a:t>.</a:t>
            </a:r>
            <a:r>
              <a:rPr lang="ru-RU" sz="1400" b="1" dirty="0" err="1"/>
              <a:t>end</a:t>
            </a:r>
            <a:r>
              <a:rPr lang="ru-RU" sz="1400" dirty="0"/>
              <a:t>, которые обозначают точку старта и точку финиша поиска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131840" y="5721791"/>
            <a:ext cx="5832648" cy="648072"/>
          </a:xfrm>
          <a:prstGeom prst="wedgeRoundRectCallout">
            <a:avLst>
              <a:gd name="adj1" fmla="val -54886"/>
              <a:gd name="adj2" fmla="val -11012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1600" dirty="0" smtClean="0"/>
              <a:t>Алгоритм </a:t>
            </a:r>
            <a:r>
              <a:rPr lang="ru-RU" sz="1600" dirty="0"/>
              <a:t>вернет либо итератор, указывающий на найденный элемент, либо конец интервала</a:t>
            </a:r>
          </a:p>
        </p:txBody>
      </p:sp>
    </p:spTree>
    <p:extLst>
      <p:ext uri="{BB962C8B-B14F-4D97-AF65-F5344CB8AC3E}">
        <p14:creationId xmlns:p14="http://schemas.microsoft.com/office/powerpoint/2010/main" val="470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918" y="404664"/>
            <a:ext cx="8376082" cy="471086"/>
          </a:xfrm>
        </p:spPr>
        <p:txBody>
          <a:bodyPr/>
          <a:lstStyle/>
          <a:p>
            <a:pPr algn="ctr"/>
            <a:r>
              <a:rPr lang="ru-RU" dirty="0" smtClean="0"/>
              <a:t>Как вывести вектор пар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1741457"/>
            <a:ext cx="8928992" cy="4154984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#include&lt;bits/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stdc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++.h&gt;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using namespace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std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vector &lt;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pair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&lt;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,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&gt;</a:t>
            </a: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&gt;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v;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err="1" smtClean="0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for (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= 0;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&lt; 3; 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cin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&gt;&gt; x &gt;&gt;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v.push_back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make_pair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(x, y));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   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/>
                <a:ea typeface="Times New Roman"/>
              </a:rPr>
              <a:t>for </a:t>
            </a:r>
            <a:r>
              <a:rPr lang="en-US" altLang="ru-RU" sz="2400" b="1" dirty="0">
                <a:solidFill>
                  <a:srgbClr val="FF0000"/>
                </a:solidFill>
                <a:latin typeface="Courier New"/>
                <a:ea typeface="Times New Roman"/>
              </a:rPr>
              <a:t>(auto now : 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/>
                <a:ea typeface="Times New Roman"/>
              </a:rPr>
              <a:t>  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	</a:t>
            </a:r>
            <a:r>
              <a:rPr lang="en-US" alt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cout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&lt;&lt; </a:t>
            </a:r>
            <a:r>
              <a:rPr lang="en-US" altLang="ru-RU" sz="2400" b="1" dirty="0" err="1">
                <a:solidFill>
                  <a:srgbClr val="FF0000"/>
                </a:solidFill>
                <a:latin typeface="Courier New"/>
                <a:ea typeface="Times New Roman"/>
              </a:rPr>
              <a:t>now.first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&lt;&lt; " " &lt;&lt; </a:t>
            </a:r>
            <a:r>
              <a:rPr lang="en-US" altLang="ru-RU" sz="2400" b="1" dirty="0" err="1" smtClean="0">
                <a:solidFill>
                  <a:srgbClr val="FF0000"/>
                </a:solidFill>
                <a:latin typeface="Courier New"/>
                <a:ea typeface="Times New Roman"/>
              </a:rPr>
              <a:t>now.second</a:t>
            </a:r>
            <a:r>
              <a:rPr lang="en-US" alt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29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9104" y="406471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Поиск элемента в </a:t>
            </a:r>
            <a:r>
              <a:rPr lang="ru-RU" sz="2400" b="1" dirty="0" smtClean="0">
                <a:solidFill>
                  <a:srgbClr val="FFFF00"/>
                </a:solidFill>
                <a:latin typeface="Georgia" panose="02040502050405020303" pitchFamily="18" charset="0"/>
              </a:rPr>
              <a:t>интервале    </a:t>
            </a:r>
            <a:r>
              <a:rPr lang="ru-RU" sz="2400" b="1" dirty="0" smtClean="0">
                <a:solidFill>
                  <a:srgbClr val="FFFF00"/>
                </a:solidFill>
              </a:rPr>
              <a:t>алгоритм</a:t>
            </a:r>
            <a:r>
              <a:rPr lang="ru-RU" sz="2400" b="1" dirty="0">
                <a:solidFill>
                  <a:srgbClr val="FFFF00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800" b="1" dirty="0" smtClean="0">
                <a:solidFill>
                  <a:schemeClr val="bg1"/>
                </a:solidFill>
              </a:rPr>
              <a:t>(…)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6" y="1359974"/>
            <a:ext cx="9145016" cy="507831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dirty="0"/>
              <a:t>#include &lt;algorithm&gt; </a:t>
            </a:r>
            <a:r>
              <a:rPr lang="ru-RU" sz="1600" dirty="0" smtClean="0"/>
              <a:t>                   </a:t>
            </a:r>
            <a:r>
              <a:rPr lang="en-US" sz="1600" dirty="0" smtClean="0"/>
              <a:t>//</a:t>
            </a:r>
            <a:r>
              <a:rPr lang="ru-RU" sz="1600" dirty="0"/>
              <a:t>Используем алгоритм</a:t>
            </a:r>
          </a:p>
          <a:p>
            <a:r>
              <a:rPr lang="ru-RU" sz="1600" dirty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&lt;vector</a:t>
            </a:r>
            <a:r>
              <a:rPr lang="en-US" sz="1600" dirty="0" smtClean="0"/>
              <a:t>&gt;</a:t>
            </a:r>
            <a:r>
              <a:rPr lang="ru-RU" sz="1600" dirty="0" smtClean="0"/>
              <a:t>                       </a:t>
            </a:r>
            <a:r>
              <a:rPr lang="en-US" sz="1600" dirty="0" smtClean="0"/>
              <a:t> </a:t>
            </a:r>
            <a:r>
              <a:rPr lang="en-US" sz="1600" dirty="0"/>
              <a:t>//</a:t>
            </a:r>
            <a:r>
              <a:rPr lang="ru-RU" sz="1600" dirty="0"/>
              <a:t>используем вектор</a:t>
            </a:r>
          </a:p>
          <a:p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main()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[</a:t>
            </a:r>
            <a:r>
              <a:rPr lang="ru-RU" sz="2000" dirty="0" smtClean="0"/>
              <a:t> 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r>
              <a:rPr lang="ru-RU" sz="2000" dirty="0" smtClean="0"/>
              <a:t> </a:t>
            </a:r>
            <a:r>
              <a:rPr lang="en-US" sz="2000" dirty="0" smtClean="0"/>
              <a:t>1,</a:t>
            </a:r>
            <a:r>
              <a:rPr lang="ru-RU" sz="2000" dirty="0" smtClean="0"/>
              <a:t> </a:t>
            </a:r>
            <a:r>
              <a:rPr lang="en-US" sz="2000" dirty="0" smtClean="0"/>
              <a:t>2,</a:t>
            </a:r>
            <a:r>
              <a:rPr lang="ru-RU" sz="2000" dirty="0" smtClean="0"/>
              <a:t> </a:t>
            </a:r>
            <a:r>
              <a:rPr lang="en-US" sz="2000" dirty="0" smtClean="0"/>
              <a:t>3</a:t>
            </a:r>
            <a:r>
              <a:rPr lang="ru-RU" sz="2000" dirty="0" smtClean="0"/>
              <a:t> </a:t>
            </a:r>
            <a:r>
              <a:rPr lang="en-US" sz="2000" dirty="0" smtClean="0"/>
              <a:t>,4,</a:t>
            </a:r>
            <a:r>
              <a:rPr lang="ru-RU" sz="2000" dirty="0" smtClean="0"/>
              <a:t> </a:t>
            </a:r>
            <a:r>
              <a:rPr lang="en-US" sz="2000" dirty="0" smtClean="0"/>
              <a:t>49,</a:t>
            </a:r>
            <a:r>
              <a:rPr lang="ru-RU" sz="2000" dirty="0" smtClean="0"/>
              <a:t> </a:t>
            </a:r>
            <a:r>
              <a:rPr lang="en-US" sz="2000" dirty="0" smtClean="0"/>
              <a:t>100</a:t>
            </a:r>
            <a:r>
              <a:rPr lang="ru-RU" sz="2000" dirty="0" smtClean="0"/>
              <a:t>  </a:t>
            </a:r>
            <a:r>
              <a:rPr lang="en-US" sz="2000" dirty="0" smtClean="0"/>
              <a:t>}; </a:t>
            </a:r>
            <a:r>
              <a:rPr lang="ru-RU" sz="2000" dirty="0" smtClean="0"/>
              <a:t>   </a:t>
            </a:r>
            <a:r>
              <a:rPr lang="en-US" sz="2000" dirty="0" smtClean="0"/>
              <a:t>//</a:t>
            </a:r>
            <a:r>
              <a:rPr lang="ru-RU" sz="2000" dirty="0"/>
              <a:t>массив для записи в вектор значений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vector</a:t>
            </a:r>
            <a:r>
              <a:rPr lang="ru-RU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dirty="0"/>
              <a:t>(A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A</a:t>
            </a:r>
            <a:r>
              <a:rPr lang="ru-RU" sz="2000" dirty="0" smtClean="0"/>
              <a:t> </a:t>
            </a:r>
            <a:r>
              <a:rPr lang="en-US" sz="2000" dirty="0" smtClean="0"/>
              <a:t>+</a:t>
            </a:r>
            <a:r>
              <a:rPr lang="ru-RU" sz="2000" dirty="0" smtClean="0"/>
              <a:t> </a:t>
            </a:r>
            <a:r>
              <a:rPr lang="en-US" sz="2000" dirty="0" smtClean="0"/>
              <a:t>6</a:t>
            </a:r>
            <a:r>
              <a:rPr lang="en-US" sz="2000" dirty="0"/>
              <a:t>); </a:t>
            </a:r>
            <a:r>
              <a:rPr lang="ru-RU" sz="2000" dirty="0" smtClean="0"/>
              <a:t>                   </a:t>
            </a:r>
            <a:r>
              <a:rPr lang="en-US" sz="2000" dirty="0" smtClean="0"/>
              <a:t>//</a:t>
            </a:r>
            <a:r>
              <a:rPr lang="ru-RU" sz="2000" dirty="0"/>
              <a:t>копируем массив в </a:t>
            </a:r>
            <a:r>
              <a:rPr lang="ru-RU" sz="2000" dirty="0" smtClean="0"/>
              <a:t>вектор</a:t>
            </a:r>
          </a:p>
          <a:p>
            <a:endParaRPr lang="ru-RU" sz="2000" dirty="0" smtClean="0"/>
          </a:p>
          <a:p>
            <a:r>
              <a:rPr lang="en-US" sz="2000" dirty="0" smtClean="0"/>
              <a:t>vector&lt;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&gt;::</a:t>
            </a:r>
            <a:r>
              <a:rPr lang="ru-RU" sz="2000" dirty="0" smtClean="0"/>
              <a:t> </a:t>
            </a:r>
            <a:r>
              <a:rPr lang="en-US" sz="2000" dirty="0" smtClean="0"/>
              <a:t>iterator </a:t>
            </a:r>
            <a:r>
              <a:rPr lang="en-US" sz="2000" dirty="0"/>
              <a:t>it=</a:t>
            </a:r>
            <a:r>
              <a:rPr lang="en-US" sz="2000" dirty="0" err="1"/>
              <a:t>v.begin</a:t>
            </a:r>
            <a:r>
              <a:rPr lang="en-US" sz="2000" dirty="0"/>
              <a:t>();		</a:t>
            </a:r>
          </a:p>
          <a:p>
            <a:r>
              <a:rPr lang="en-US" sz="2000" dirty="0" smtClean="0"/>
              <a:t>   </a:t>
            </a:r>
            <a:r>
              <a:rPr lang="en-US" sz="2000" dirty="0"/>
              <a:t>while </a:t>
            </a:r>
            <a:r>
              <a:rPr lang="en-US" sz="2000" dirty="0" smtClean="0"/>
              <a:t>((</a:t>
            </a:r>
            <a:r>
              <a:rPr lang="ru-RU" sz="2000" dirty="0" smtClean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= find(it, </a:t>
            </a:r>
            <a:r>
              <a:rPr lang="en-US" sz="2000" dirty="0" err="1"/>
              <a:t>v.end</a:t>
            </a:r>
            <a:r>
              <a:rPr lang="en-US" sz="2000" dirty="0"/>
              <a:t>(), 49)) != </a:t>
            </a:r>
            <a:r>
              <a:rPr lang="en-US" sz="2000" dirty="0" err="1"/>
              <a:t>v.end</a:t>
            </a:r>
            <a:r>
              <a:rPr lang="en-US" sz="2000" dirty="0"/>
              <a:t>()) 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it - </a:t>
            </a:r>
            <a:r>
              <a:rPr lang="en-US" sz="2000" dirty="0" err="1"/>
              <a:t>v.begin</a:t>
            </a:r>
            <a:r>
              <a:rPr lang="en-US" sz="2000" dirty="0"/>
              <a:t>() &lt;&lt; '\t' &lt;&lt; *it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it++;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return 0;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22004" y="1000203"/>
            <a:ext cx="5220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Выведем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все индексы найденных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6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7672" y="1268760"/>
            <a:ext cx="8352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Объект-вектор может по мере необходимости при добавлении очередного в себя элемента расширять себе используемую память автоматически, но </a:t>
            </a:r>
            <a:r>
              <a:rPr lang="ru-RU" dirty="0" smtClean="0">
                <a:solidFill>
                  <a:srgbClr val="C00000"/>
                </a:solidFill>
                <a:latin typeface="Georgia" panose="02040502050405020303" pitchFamily="18" charset="0"/>
              </a:rPr>
              <a:t>никогда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 своими силами </a:t>
            </a:r>
            <a:r>
              <a:rPr lang="ru-RU" dirty="0" smtClean="0">
                <a:solidFill>
                  <a:srgbClr val="C00000"/>
                </a:solidFill>
                <a:latin typeface="Georgia" panose="02040502050405020303" pitchFamily="18" charset="0"/>
              </a:rPr>
              <a:t>не сужает излишки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появление которых возможно по ходу работы программы после удалений. </a:t>
            </a:r>
          </a:p>
          <a:p>
            <a:pPr algn="just"/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Удаляемые элементы оставляют после себя использованную собой память в резерве объекта.</a:t>
            </a:r>
          </a:p>
          <a:p>
            <a:pPr algn="just"/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 Связано это с тем, что очистка памяти наряду с выделением — операции дорогостоящие, т. е. </a:t>
            </a:r>
            <a:r>
              <a:rPr lang="ru-RU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времязатратные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поэтому в угоду эффективности </a:t>
            </a:r>
            <a:r>
              <a:rPr lang="ru-RU" dirty="0" smtClean="0">
                <a:solidFill>
                  <a:srgbClr val="C00000"/>
                </a:solidFill>
                <a:latin typeface="Georgia" panose="02040502050405020303" pitchFamily="18" charset="0"/>
              </a:rPr>
              <a:t>остаётся резерв ячейки памяти за объектом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 Так не придётся </a:t>
            </a:r>
            <a:r>
              <a:rPr lang="ru-RU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перевыделять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 и </a:t>
            </a:r>
            <a:r>
              <a:rPr lang="ru-RU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переуничтожать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 многократно, что </a:t>
            </a:r>
            <a:r>
              <a:rPr lang="ru-RU" dirty="0" smtClean="0">
                <a:solidFill>
                  <a:srgbClr val="C00000"/>
                </a:solidFill>
                <a:latin typeface="Georgia" panose="02040502050405020303" pitchFamily="18" charset="0"/>
              </a:rPr>
              <a:t>благоприятно сказывается </a:t>
            </a:r>
            <a:r>
              <a:rPr lang="ru-RU" dirty="0">
                <a:solidFill>
                  <a:srgbClr val="C00000"/>
                </a:solidFill>
                <a:latin typeface="Georgia" panose="02040502050405020303" pitchFamily="18" charset="0"/>
              </a:rPr>
              <a:t>на скорости работы программы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endParaRPr lang="ru-RU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Но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при желании мы своими 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силами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можем насильно подчистить память, оказавшуюся в резерве объекта-вектора.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33282" cy="471086"/>
          </a:xfrm>
        </p:spPr>
        <p:txBody>
          <a:bodyPr/>
          <a:lstStyle/>
          <a:p>
            <a:r>
              <a:rPr lang="ru-RU" sz="2400" dirty="0" smtClean="0"/>
              <a:t>Как происходит выделение памяти под вектор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68760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Вектор </a:t>
            </a:r>
            <a:r>
              <a:rPr lang="ru-RU" b="1" i="1" dirty="0">
                <a:solidFill>
                  <a:srgbClr val="FF0000"/>
                </a:solidFill>
              </a:rPr>
              <a:t>должен</a:t>
            </a:r>
            <a:r>
              <a:rPr lang="ru-RU" b="1" dirty="0">
                <a:solidFill>
                  <a:srgbClr val="FF0000"/>
                </a:solidFill>
              </a:rPr>
              <a:t> хранить объекты в одной непрерывной области памяти. </a:t>
            </a:r>
            <a:r>
              <a:rPr lang="ru-RU" dirty="0"/>
              <a:t>Таким образом, когда ему нужно увеличить свою емкость, ему нужно выделить новую (большую) область памяти (или расширить ту, которая уже есть, если это возможно), и либо скопировать, либо переместить объекты из «старой, маленькой» области в вновь выделенный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727217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нет больше непрерывной памяти, которую вектор мог бы выделить, вектор </a:t>
            </a:r>
            <a:r>
              <a:rPr lang="ru-RU" b="1" dirty="0"/>
              <a:t>должен переместить свои данные в новый блок непрерывной памяти, который отвечает его требованиям к размеру</a:t>
            </a:r>
            <a:r>
              <a:rPr lang="ru-RU" dirty="0"/>
              <a:t>. Старый блок будет помечен как свободный, чтобы другие могли его использовать.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995678"/>
            <a:ext cx="8892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Вектор гарантирует (по стандарту), что вставка в конец происходит очень быстро за одно и тоже время. Однако если мы попадаем под условие </a:t>
            </a:r>
            <a:r>
              <a:rPr lang="ru-RU" dirty="0" err="1"/>
              <a:t>last</a:t>
            </a:r>
            <a:r>
              <a:rPr lang="ru-RU" dirty="0"/>
              <a:t> == </a:t>
            </a:r>
            <a:r>
              <a:rPr lang="ru-RU" dirty="0" err="1"/>
              <a:t>end</a:t>
            </a:r>
            <a:r>
              <a:rPr lang="ru-RU" dirty="0"/>
              <a:t> (если выделенная память закончилась) то время вставки в конец сильно возрастает. То на сколько затянется процесс трудно спрогнозировать и это в большей степени зависит от конструкторов копирования и деструкторов элементов, находящихся в векторе. Так как они будут вызваны для каждого существующего элемента в векторе при перераспределении памяти.</a:t>
            </a:r>
          </a:p>
        </p:txBody>
      </p:sp>
    </p:spTree>
    <p:extLst>
      <p:ext uri="{BB962C8B-B14F-4D97-AF65-F5344CB8AC3E}">
        <p14:creationId xmlns:p14="http://schemas.microsoft.com/office/powerpoint/2010/main" val="983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833282" cy="471086"/>
          </a:xfrm>
        </p:spPr>
        <p:txBody>
          <a:bodyPr/>
          <a:lstStyle/>
          <a:p>
            <a:r>
              <a:rPr lang="ru-RU" sz="2400" dirty="0" smtClean="0"/>
              <a:t>Как происходит выделение памяти под вектор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229072" y="1117863"/>
            <a:ext cx="889248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charset="0"/>
                <a:cs typeface="+mn-cs"/>
              </a:rPr>
              <a:t>В описании контейнера </a:t>
            </a:r>
            <a:r>
              <a:rPr lang="ru-RU" altLang="ru-RU" dirty="0" err="1">
                <a:latin typeface="Arial" charset="0"/>
                <a:cs typeface="+mn-cs"/>
              </a:rPr>
              <a:t>vector</a:t>
            </a:r>
            <a:r>
              <a:rPr lang="ru-RU" altLang="ru-RU" dirty="0">
                <a:latin typeface="Arial" charset="0"/>
                <a:cs typeface="+mn-cs"/>
              </a:rPr>
              <a:t> можно встретить такие функции как </a:t>
            </a:r>
            <a:r>
              <a:rPr lang="ru-RU" altLang="ru-RU" sz="2400" dirty="0" smtClean="0">
                <a:solidFill>
                  <a:srgbClr val="FF0000"/>
                </a:solidFill>
                <a:latin typeface="Arial" charset="0"/>
                <a:cs typeface="+mn-cs"/>
              </a:rPr>
              <a:t>  </a:t>
            </a:r>
            <a:r>
              <a:rPr lang="ru-RU" altLang="ru-RU" sz="2400" dirty="0" err="1" smtClean="0">
                <a:solidFill>
                  <a:srgbClr val="FF0000"/>
                </a:solidFill>
                <a:latin typeface="Arial" charset="0"/>
                <a:cs typeface="+mn-cs"/>
              </a:rPr>
              <a:t>size</a:t>
            </a:r>
            <a:r>
              <a:rPr lang="ru-RU" altLang="ru-RU" sz="2400" dirty="0">
                <a:solidFill>
                  <a:srgbClr val="FF0000"/>
                </a:solidFill>
                <a:latin typeface="Arial" charset="0"/>
                <a:cs typeface="+mn-cs"/>
              </a:rPr>
              <a:t> и </a:t>
            </a:r>
            <a:r>
              <a:rPr lang="ru-RU" altLang="ru-RU" sz="2400" dirty="0" smtClean="0">
                <a:solidFill>
                  <a:srgbClr val="FF0000"/>
                </a:solidFill>
                <a:latin typeface="Arial" charset="0"/>
                <a:cs typeface="+mn-cs"/>
              </a:rPr>
              <a:t>  </a:t>
            </a:r>
            <a:r>
              <a:rPr lang="ru-RU" altLang="ru-RU" sz="2400" dirty="0" err="1" smtClean="0">
                <a:solidFill>
                  <a:srgbClr val="FF0000"/>
                </a:solidFill>
                <a:latin typeface="Arial" charset="0"/>
                <a:cs typeface="+mn-cs"/>
              </a:rPr>
              <a:t>resize</a:t>
            </a:r>
            <a:r>
              <a:rPr lang="ru-RU" altLang="ru-RU" sz="2400" dirty="0" smtClean="0">
                <a:solidFill>
                  <a:srgbClr val="FF0000"/>
                </a:solidFill>
                <a:latin typeface="Arial" charset="0"/>
                <a:cs typeface="+mn-cs"/>
              </a:rPr>
              <a:t>,  </a:t>
            </a:r>
            <a:r>
              <a:rPr lang="ru-RU" altLang="ru-RU" sz="2400" dirty="0">
                <a:solidFill>
                  <a:srgbClr val="FF0000"/>
                </a:solidFill>
                <a:latin typeface="Arial" charset="0"/>
                <a:cs typeface="+mn-cs"/>
              </a:rPr>
              <a:t> </a:t>
            </a:r>
            <a:r>
              <a:rPr lang="ru-RU" altLang="ru-RU" sz="2400" dirty="0" err="1">
                <a:solidFill>
                  <a:srgbClr val="FF0000"/>
                </a:solidFill>
                <a:latin typeface="Arial" charset="0"/>
                <a:cs typeface="+mn-cs"/>
              </a:rPr>
              <a:t>capacity</a:t>
            </a:r>
            <a:r>
              <a:rPr lang="ru-RU" altLang="ru-RU" sz="2400" dirty="0">
                <a:solidFill>
                  <a:srgbClr val="FF0000"/>
                </a:solidFill>
                <a:latin typeface="Arial" charset="0"/>
                <a:cs typeface="+mn-cs"/>
              </a:rPr>
              <a:t> и</a:t>
            </a:r>
            <a:r>
              <a:rPr lang="en-US" altLang="ru-RU" sz="2400" dirty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r>
              <a:rPr lang="ru-RU" altLang="ru-RU" sz="2400" dirty="0" smtClean="0">
                <a:solidFill>
                  <a:srgbClr val="FF0000"/>
                </a:solidFill>
                <a:latin typeface="Arial" charset="0"/>
                <a:cs typeface="+mn-cs"/>
              </a:rPr>
              <a:t>  </a:t>
            </a:r>
            <a:r>
              <a:rPr lang="ru-RU" altLang="ru-RU" sz="2400" dirty="0" err="1" smtClean="0">
                <a:solidFill>
                  <a:srgbClr val="FF0000"/>
                </a:solidFill>
                <a:latin typeface="Arial" charset="0"/>
                <a:cs typeface="+mn-cs"/>
              </a:rPr>
              <a:t>reserve</a:t>
            </a:r>
            <a:r>
              <a:rPr lang="ru-RU" altLang="ru-RU" sz="2400" dirty="0">
                <a:solidFill>
                  <a:srgbClr val="FF0000"/>
                </a:solidFill>
                <a:latin typeface="Arial" charset="0"/>
                <a:cs typeface="+mn-cs"/>
              </a:rPr>
              <a:t>. </a:t>
            </a:r>
            <a:endParaRPr lang="ru-RU" altLang="ru-RU" sz="240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Надо </a:t>
            </a:r>
            <a:r>
              <a:rPr lang="ru-RU" altLang="ru-RU" dirty="0">
                <a:latin typeface="Arial" charset="0"/>
                <a:cs typeface="+mn-cs"/>
              </a:rPr>
              <a:t>уметь управлять и количеством элементов вектора, и количеством памяти, которое он занимает. </a:t>
            </a:r>
            <a:endParaRPr lang="ru-RU" altLang="ru-RU" dirty="0" smtClean="0">
              <a:latin typeface="Arial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>
                <a:solidFill>
                  <a:srgbClr val="FF0000"/>
                </a:solidFill>
                <a:latin typeface="Arial" charset="0"/>
                <a:cs typeface="+mn-cs"/>
              </a:rPr>
              <a:t>size</a:t>
            </a:r>
            <a:r>
              <a:rPr lang="ru-RU" altLang="ru-RU" dirty="0">
                <a:solidFill>
                  <a:srgbClr val="FF0000"/>
                </a:solidFill>
                <a:latin typeface="Arial" charset="0"/>
                <a:cs typeface="+mn-cs"/>
              </a:rPr>
              <a:t> и </a:t>
            </a:r>
            <a:r>
              <a:rPr lang="ru-RU" altLang="ru-RU" dirty="0" err="1">
                <a:solidFill>
                  <a:srgbClr val="FF0000"/>
                </a:solidFill>
                <a:latin typeface="Arial" charset="0"/>
                <a:cs typeface="+mn-cs"/>
              </a:rPr>
              <a:t>resize</a:t>
            </a:r>
            <a:r>
              <a:rPr lang="ru-RU" altLang="ru-RU" dirty="0">
                <a:latin typeface="Arial" charset="0"/>
                <a:cs typeface="+mn-cs"/>
              </a:rPr>
              <a:t> - </a:t>
            </a:r>
            <a:r>
              <a:rPr lang="ru-RU" altLang="ru-RU" b="1" dirty="0">
                <a:latin typeface="Arial" charset="0"/>
                <a:cs typeface="+mn-cs"/>
              </a:rPr>
              <a:t>нужны для работы с реальным числом элементов вектора</a:t>
            </a:r>
            <a:r>
              <a:rPr lang="ru-RU" altLang="ru-RU" dirty="0" smtClean="0">
                <a:latin typeface="Arial" charset="0"/>
                <a:cs typeface="+mn-cs"/>
              </a:rPr>
              <a:t>,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 smtClean="0">
                <a:solidFill>
                  <a:srgbClr val="FF0000"/>
                </a:solidFill>
                <a:latin typeface="Arial" charset="0"/>
                <a:cs typeface="+mn-cs"/>
              </a:rPr>
              <a:t>сapacity</a:t>
            </a:r>
            <a:r>
              <a:rPr lang="ru-RU" altLang="ru-RU" dirty="0" smtClean="0">
                <a:solidFill>
                  <a:srgbClr val="FF0000"/>
                </a:solidFill>
                <a:latin typeface="Arial" charset="0"/>
                <a:cs typeface="+mn-cs"/>
              </a:rPr>
              <a:t> и </a:t>
            </a:r>
            <a:r>
              <a:rPr lang="ru-RU" altLang="ru-RU" dirty="0" err="1" smtClean="0">
                <a:solidFill>
                  <a:srgbClr val="FF0000"/>
                </a:solidFill>
                <a:latin typeface="Arial" charset="0"/>
                <a:cs typeface="+mn-cs"/>
              </a:rPr>
              <a:t>reserve</a:t>
            </a:r>
            <a:r>
              <a:rPr lang="ru-RU" altLang="ru-RU" dirty="0">
                <a:latin typeface="Arial" charset="0"/>
                <a:cs typeface="+mn-cs"/>
              </a:rPr>
              <a:t> - </a:t>
            </a:r>
            <a:r>
              <a:rPr lang="ru-RU" altLang="ru-RU" b="1" dirty="0">
                <a:latin typeface="Arial" charset="0"/>
                <a:cs typeface="+mn-cs"/>
              </a:rPr>
              <a:t>для работы с памятью</a:t>
            </a:r>
            <a:r>
              <a:rPr lang="ru-RU" altLang="ru-RU" dirty="0" smtClean="0">
                <a:latin typeface="Arial" charset="0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charset="0"/>
                <a:cs typeface="+mn-cs"/>
              </a:rPr>
              <a:t/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 err="1">
                <a:latin typeface="Arial" charset="0"/>
                <a:cs typeface="+mn-cs"/>
              </a:rPr>
              <a:t>size</a:t>
            </a:r>
            <a:r>
              <a:rPr lang="ru-RU" altLang="ru-RU" dirty="0">
                <a:latin typeface="Arial" charset="0"/>
                <a:cs typeface="+mn-cs"/>
              </a:rPr>
              <a:t> </a:t>
            </a:r>
            <a:r>
              <a:rPr lang="ru-RU" altLang="ru-RU" dirty="0" smtClean="0">
                <a:latin typeface="Arial" charset="0"/>
                <a:cs typeface="+mn-cs"/>
              </a:rPr>
              <a:t> - </a:t>
            </a:r>
            <a:r>
              <a:rPr lang="ru-RU" altLang="ru-RU" dirty="0">
                <a:latin typeface="Arial" charset="0"/>
                <a:cs typeface="+mn-cs"/>
              </a:rPr>
              <a:t>выдает количество элементов в векторе</a:t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 err="1">
                <a:latin typeface="Arial" charset="0"/>
                <a:cs typeface="+mn-cs"/>
              </a:rPr>
              <a:t>resize</a:t>
            </a:r>
            <a:r>
              <a:rPr lang="ru-RU" altLang="ru-RU" dirty="0">
                <a:latin typeface="Arial" charset="0"/>
                <a:cs typeface="+mn-cs"/>
              </a:rPr>
              <a:t> </a:t>
            </a:r>
            <a:r>
              <a:rPr lang="ru-RU" altLang="ru-RU" dirty="0" smtClean="0">
                <a:latin typeface="Arial" charset="0"/>
                <a:cs typeface="+mn-cs"/>
              </a:rPr>
              <a:t> - </a:t>
            </a:r>
            <a:r>
              <a:rPr lang="ru-RU" altLang="ru-RU" dirty="0">
                <a:latin typeface="Arial" charset="0"/>
                <a:cs typeface="+mn-cs"/>
              </a:rPr>
              <a:t>изменяет количество элементов в векторе</a:t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 err="1">
                <a:latin typeface="Arial" charset="0"/>
                <a:cs typeface="+mn-cs"/>
              </a:rPr>
              <a:t>capacity</a:t>
            </a:r>
            <a:r>
              <a:rPr lang="ru-RU" altLang="ru-RU" dirty="0">
                <a:latin typeface="Arial" charset="0"/>
                <a:cs typeface="+mn-cs"/>
              </a:rPr>
              <a:t> </a:t>
            </a:r>
            <a:r>
              <a:rPr lang="ru-RU" altLang="ru-RU" dirty="0" smtClean="0">
                <a:latin typeface="Arial" charset="0"/>
                <a:cs typeface="+mn-cs"/>
              </a:rPr>
              <a:t> - </a:t>
            </a:r>
            <a:r>
              <a:rPr lang="ru-RU" altLang="ru-RU" dirty="0">
                <a:latin typeface="Arial" charset="0"/>
                <a:cs typeface="+mn-cs"/>
              </a:rPr>
              <a:t>выдает под сколько элементов выделена память</a:t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 err="1">
                <a:latin typeface="Arial" charset="0"/>
                <a:cs typeface="+mn-cs"/>
              </a:rPr>
              <a:t>reserve</a:t>
            </a:r>
            <a:r>
              <a:rPr lang="ru-RU" altLang="ru-RU" dirty="0">
                <a:latin typeface="Arial" charset="0"/>
                <a:cs typeface="+mn-cs"/>
              </a:rPr>
              <a:t> </a:t>
            </a:r>
            <a:r>
              <a:rPr lang="ru-RU" altLang="ru-RU" dirty="0" smtClean="0">
                <a:latin typeface="Arial" charset="0"/>
                <a:cs typeface="+mn-cs"/>
              </a:rPr>
              <a:t>           -           </a:t>
            </a:r>
            <a:r>
              <a:rPr lang="ru-RU" altLang="ru-RU" dirty="0" err="1" smtClean="0">
                <a:latin typeface="Arial" charset="0"/>
                <a:cs typeface="+mn-cs"/>
              </a:rPr>
              <a:t>резервиует</a:t>
            </a:r>
            <a:r>
              <a:rPr lang="ru-RU" altLang="ru-RU" dirty="0" smtClean="0">
                <a:latin typeface="Arial" charset="0"/>
                <a:cs typeface="+mn-cs"/>
              </a:rPr>
              <a:t> </a:t>
            </a:r>
            <a:r>
              <a:rPr lang="ru-RU" altLang="ru-RU" dirty="0">
                <a:latin typeface="Arial" charset="0"/>
                <a:cs typeface="+mn-cs"/>
              </a:rPr>
              <a:t>память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49518"/>
            <a:ext cx="3310929" cy="13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932040" y="4546518"/>
            <a:ext cx="3064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Зачем нужен этот запас</a:t>
            </a:r>
            <a:r>
              <a:rPr lang="ru-RU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63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879" y="404664"/>
            <a:ext cx="8833282" cy="471086"/>
          </a:xfrm>
        </p:spPr>
        <p:txBody>
          <a:bodyPr/>
          <a:lstStyle/>
          <a:p>
            <a:r>
              <a:rPr lang="ru-RU" sz="2400" dirty="0" smtClean="0"/>
              <a:t>Как происходит выделение памяти под вектор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323528" y="1052736"/>
            <a:ext cx="882047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charset="0"/>
                <a:cs typeface="+mn-cs"/>
              </a:rPr>
              <a:t>Допустим, у нас есть вектор из n элементов. </a:t>
            </a:r>
            <a:r>
              <a:rPr lang="ru-RU" altLang="ru-RU" b="1" dirty="0">
                <a:latin typeface="Arial" charset="0"/>
                <a:cs typeface="+mn-cs"/>
              </a:rPr>
              <a:t>Что происходит, когда программист добавляет еще один</a:t>
            </a:r>
            <a:r>
              <a:rPr lang="ru-RU" altLang="ru-RU" b="1" dirty="0" smtClean="0">
                <a:latin typeface="Arial" charset="0"/>
                <a:cs typeface="+mn-cs"/>
              </a:rPr>
              <a:t>?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 </a:t>
            </a:r>
            <a:r>
              <a:rPr lang="ru-RU" altLang="ru-RU" dirty="0">
                <a:latin typeface="Arial" charset="0"/>
                <a:cs typeface="+mn-cs"/>
              </a:rPr>
              <a:t>Когда есть запасная память, элемент пишется туда. </a:t>
            </a:r>
            <a:endParaRPr lang="ru-RU" altLang="ru-RU" dirty="0" smtClean="0">
              <a:latin typeface="Arial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Когда </a:t>
            </a:r>
            <a:r>
              <a:rPr lang="ru-RU" altLang="ru-RU" dirty="0">
                <a:latin typeface="Arial" charset="0"/>
                <a:cs typeface="+mn-cs"/>
              </a:rPr>
              <a:t>ее нет, выделяется непрерывный кусок памяти достаточный </a:t>
            </a:r>
            <a:r>
              <a:rPr lang="ru-RU" altLang="ru-RU" b="1" dirty="0">
                <a:latin typeface="Arial" charset="0"/>
                <a:cs typeface="+mn-cs"/>
              </a:rPr>
              <a:t>для n*K элементов</a:t>
            </a:r>
            <a:r>
              <a:rPr lang="ru-RU" altLang="ru-RU" dirty="0">
                <a:latin typeface="Arial" charset="0"/>
                <a:cs typeface="+mn-cs"/>
              </a:rPr>
              <a:t>, где K - </a:t>
            </a:r>
            <a:r>
              <a:rPr lang="ru-RU" altLang="ru-RU" dirty="0" err="1">
                <a:latin typeface="Arial" charset="0"/>
                <a:cs typeface="+mn-cs"/>
              </a:rPr>
              <a:t>коэффицент</a:t>
            </a:r>
            <a:r>
              <a:rPr lang="ru-RU" altLang="ru-RU" dirty="0" smtClean="0">
                <a:latin typeface="Arial" charset="0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 </a:t>
            </a:r>
            <a:r>
              <a:rPr lang="ru-RU" altLang="ru-RU" dirty="0">
                <a:latin typeface="Arial" charset="0"/>
                <a:cs typeface="+mn-cs"/>
              </a:rPr>
              <a:t>В него копируются предыдущие n, добавляется наш новый элемент, старый кусок размером n освобождается</a:t>
            </a:r>
            <a:r>
              <a:rPr lang="ru-RU" altLang="ru-RU" dirty="0" smtClean="0">
                <a:latin typeface="Arial" charset="0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 </a:t>
            </a:r>
            <a:r>
              <a:rPr lang="ru-RU" altLang="ru-RU" dirty="0">
                <a:latin typeface="Arial" charset="0"/>
                <a:cs typeface="+mn-cs"/>
              </a:rPr>
              <a:t>Если бы запаса не было, то память бы выделялась каждый раз при добавлении нового элемента, что страшно </a:t>
            </a:r>
            <a:r>
              <a:rPr lang="ru-RU" altLang="ru-RU" b="1" dirty="0">
                <a:latin typeface="Arial" charset="0"/>
                <a:cs typeface="+mn-cs"/>
              </a:rPr>
              <a:t>неэффективно</a:t>
            </a:r>
            <a:r>
              <a:rPr lang="ru-RU" altLang="ru-RU" dirty="0">
                <a:latin typeface="Arial" charset="0"/>
                <a:cs typeface="+mn-cs"/>
              </a:rPr>
              <a:t>.</a:t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>
                <a:latin typeface="Arial" charset="0"/>
                <a:cs typeface="+mn-cs"/>
              </a:rPr>
              <a:t>Зачем нужен </a:t>
            </a:r>
            <a:r>
              <a:rPr lang="ru-RU" altLang="ru-RU" dirty="0" err="1">
                <a:latin typeface="Arial" charset="0"/>
                <a:cs typeface="+mn-cs"/>
              </a:rPr>
              <a:t>reserve</a:t>
            </a:r>
            <a:r>
              <a:rPr lang="ru-RU" altLang="ru-RU" dirty="0">
                <a:latin typeface="Arial" charset="0"/>
                <a:cs typeface="+mn-cs"/>
              </a:rPr>
              <a:t>, если все и без участия программиста так хорошо работает? </a:t>
            </a:r>
            <a:endParaRPr lang="ru-RU" altLang="ru-RU" dirty="0" smtClean="0">
              <a:latin typeface="Arial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charset="0"/>
                <a:cs typeface="+mn-cs"/>
              </a:rPr>
              <a:t>Это </a:t>
            </a:r>
            <a:r>
              <a:rPr lang="ru-RU" altLang="ru-RU" dirty="0">
                <a:latin typeface="Arial" charset="0"/>
                <a:cs typeface="+mn-cs"/>
              </a:rPr>
              <a:t>может быть полезно в некоторых ситуациях. Например, знание того, как выделяется память под вектор, можно использовать и в начале, при его задании. Допустим, я точно знаю, что в векторе будет где-то 100-110 элементов. Я сразу же создам вектор размером 110, это поможет избежать </a:t>
            </a:r>
            <a:r>
              <a:rPr lang="ru-RU" altLang="ru-RU" dirty="0" err="1">
                <a:latin typeface="Arial" charset="0"/>
                <a:cs typeface="+mn-cs"/>
              </a:rPr>
              <a:t>перевыделений</a:t>
            </a:r>
            <a:r>
              <a:rPr lang="ru-RU" altLang="ru-RU" dirty="0">
                <a:latin typeface="Arial" charset="0"/>
                <a:cs typeface="+mn-cs"/>
              </a:rPr>
              <a:t> памяти, </a:t>
            </a:r>
            <a:r>
              <a:rPr lang="ru-RU" altLang="ru-RU" b="1" dirty="0">
                <a:latin typeface="Arial" charset="0"/>
                <a:cs typeface="+mn-cs"/>
              </a:rPr>
              <a:t>положительно скажется на производительности</a:t>
            </a:r>
            <a:r>
              <a:rPr lang="ru-RU" altLang="ru-RU" dirty="0">
                <a:latin typeface="Arial" charset="0"/>
                <a:cs typeface="+mn-cs"/>
              </a:rPr>
              <a:t>.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15816" y="5520658"/>
            <a:ext cx="3096344" cy="70788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/>
              <a:t>vector &lt;</a:t>
            </a:r>
            <a:r>
              <a:rPr lang="en-US" sz="2000" b="1" dirty="0" err="1"/>
              <a:t>int</a:t>
            </a:r>
            <a:r>
              <a:rPr lang="en-US" sz="2000" b="1" dirty="0"/>
              <a:t>&gt; v;</a:t>
            </a:r>
            <a:br>
              <a:rPr lang="en-US" sz="2000" b="1" dirty="0"/>
            </a:br>
            <a:r>
              <a:rPr lang="en-US" sz="2000" b="1" dirty="0" err="1"/>
              <a:t>v.reserve</a:t>
            </a:r>
            <a:r>
              <a:rPr lang="en-US" sz="2000" b="1" dirty="0"/>
              <a:t>(110);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224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22" y="404664"/>
            <a:ext cx="8833282" cy="471086"/>
          </a:xfrm>
        </p:spPr>
        <p:txBody>
          <a:bodyPr/>
          <a:lstStyle/>
          <a:p>
            <a:r>
              <a:rPr lang="ru-RU" sz="2400" dirty="0" smtClean="0"/>
              <a:t>Как происходит выделение памяти под вектор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51720" y="1163711"/>
            <a:ext cx="3744416" cy="5847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1" dirty="0"/>
              <a:t>vector &lt;</a:t>
            </a:r>
            <a:r>
              <a:rPr lang="en-US" sz="1600" b="1" dirty="0" err="1"/>
              <a:t>int</a:t>
            </a:r>
            <a:r>
              <a:rPr lang="en-US" sz="1600" b="1" dirty="0"/>
              <a:t>&gt; v;</a:t>
            </a:r>
            <a:br>
              <a:rPr lang="en-US" sz="1600" b="1" dirty="0"/>
            </a:br>
            <a:r>
              <a:rPr lang="en-US" sz="1600" b="1" dirty="0" err="1"/>
              <a:t>v.reserve</a:t>
            </a:r>
            <a:r>
              <a:rPr lang="en-US" sz="1600" b="1" dirty="0"/>
              <a:t>(110);</a:t>
            </a:r>
            <a:endParaRPr lang="en-US" sz="16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213544" y="1816426"/>
            <a:ext cx="882047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charset="0"/>
                <a:cs typeface="+mn-cs"/>
              </a:rPr>
              <a:t>Это вовсе не означает, что зарезервировано место для 110-ти элементов ровно. Зарезервировано место как минимум для 110 элементов, </a:t>
            </a:r>
            <a:r>
              <a:rPr lang="ru-RU" altLang="ru-RU" dirty="0" smtClean="0">
                <a:latin typeface="Arial" charset="0"/>
                <a:cs typeface="+mn-cs"/>
              </a:rPr>
              <a:t>возможно больше</a:t>
            </a:r>
            <a:r>
              <a:rPr lang="ru-RU" altLang="ru-RU" dirty="0">
                <a:latin typeface="Arial" charset="0"/>
                <a:cs typeface="+mn-cs"/>
              </a:rPr>
              <a:t>.</a:t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>
                <a:latin typeface="Arial" charset="0"/>
                <a:cs typeface="+mn-cs"/>
              </a:rPr>
              <a:t/>
            </a:r>
            <a:br>
              <a:rPr lang="ru-RU" altLang="ru-RU" dirty="0">
                <a:latin typeface="Arial" charset="0"/>
                <a:cs typeface="+mn-cs"/>
              </a:rPr>
            </a:br>
            <a:r>
              <a:rPr lang="ru-RU" altLang="ru-RU" dirty="0">
                <a:latin typeface="Arial" charset="0"/>
                <a:cs typeface="+mn-cs"/>
              </a:rPr>
              <a:t>Почему обязательно нужно выделять непрерывный кусок памяти, почему при увеличении размера вектора нельзя выделить кусочек где-нибудь еще? Чтобы можно было передавать </a:t>
            </a:r>
            <a:r>
              <a:rPr lang="ru-RU" altLang="ru-RU" dirty="0" err="1">
                <a:latin typeface="Arial" charset="0"/>
                <a:cs typeface="+mn-cs"/>
              </a:rPr>
              <a:t>vector</a:t>
            </a:r>
            <a:r>
              <a:rPr lang="ru-RU" altLang="ru-RU" dirty="0">
                <a:latin typeface="Arial" charset="0"/>
                <a:cs typeface="+mn-cs"/>
              </a:rPr>
              <a:t> как параметр в функции, которые требуют массив. 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9144" y="3789040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reserve</a:t>
            </a:r>
            <a:r>
              <a:rPr lang="ru-RU" dirty="0"/>
              <a:t> - это функция-член вектора, которая увеличивает его емкость, то есть принудительно запрашивает </a:t>
            </a:r>
            <a:r>
              <a:rPr lang="ru-RU" dirty="0" smtClean="0"/>
              <a:t>область </a:t>
            </a:r>
            <a:r>
              <a:rPr lang="ru-RU" dirty="0"/>
              <a:t>памяти такого размера, чтобы вектор, при желании, мог разместить в ней </a:t>
            </a:r>
            <a:r>
              <a:rPr lang="ru-RU" dirty="0" err="1"/>
              <a:t>num</a:t>
            </a:r>
            <a:r>
              <a:rPr lang="ru-RU" dirty="0"/>
              <a:t> элементов. </a:t>
            </a:r>
            <a:r>
              <a:rPr lang="ru-RU" b="1" dirty="0"/>
              <a:t>Вызывать её стоит сразу после создания объекта вектора, пока в нем еще нет элементов. </a:t>
            </a:r>
            <a:r>
              <a:rPr lang="ru-RU" dirty="0"/>
              <a:t>Допустим Вы можете не знать точного числа элементов, но Вы как минимум можете предположить это значение, затем накиньте еще 50% (если нет проблем с памятью) и это значение передайте </a:t>
            </a:r>
            <a:r>
              <a:rPr lang="ru-RU" dirty="0" err="1"/>
              <a:t>reserve</a:t>
            </a:r>
            <a:r>
              <a:rPr lang="ru-RU" dirty="0"/>
              <a:t>. Вызвать </a:t>
            </a:r>
            <a:r>
              <a:rPr lang="ru-RU" dirty="0" err="1"/>
              <a:t>reserve</a:t>
            </a:r>
            <a:r>
              <a:rPr lang="ru-RU" dirty="0"/>
              <a:t> имеет смысл практически всегда, даже если число элементов не большое. Так Вы поможете вектору избежать множества лишних шагов. Если в примере, сразу после создания объекта вектора, вызвать </a:t>
            </a:r>
            <a:r>
              <a:rPr lang="ru-RU" dirty="0" err="1"/>
              <a:t>reserve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21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22" y="404664"/>
            <a:ext cx="8833282" cy="471086"/>
          </a:xfrm>
        </p:spPr>
        <p:txBody>
          <a:bodyPr/>
          <a:lstStyle/>
          <a:p>
            <a:r>
              <a:rPr lang="ru-RU" sz="2400" dirty="0" smtClean="0"/>
              <a:t>Как происходит выделение памяти под вектор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7544" y="1456097"/>
            <a:ext cx="8496944" cy="5847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1" dirty="0" smtClean="0"/>
              <a:t>vector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&gt; </a:t>
            </a:r>
            <a:r>
              <a:rPr lang="en-US" sz="1600" b="1" dirty="0" err="1"/>
              <a:t>vec</a:t>
            </a:r>
            <a:r>
              <a:rPr lang="en-US" sz="1600" b="1" dirty="0" smtClean="0"/>
              <a:t>;</a:t>
            </a:r>
            <a:endParaRPr lang="ru-RU" sz="1600" b="1" dirty="0" smtClean="0"/>
          </a:p>
          <a:p>
            <a:r>
              <a:rPr lang="en-US" sz="1600" b="1" dirty="0" smtClean="0"/>
              <a:t> </a:t>
            </a:r>
            <a:r>
              <a:rPr lang="en-US" sz="1600" b="1" dirty="0" err="1"/>
              <a:t>vec.reserve</a:t>
            </a:r>
            <a:r>
              <a:rPr lang="en-US" sz="1600" b="1" dirty="0"/>
              <a:t>(1000000); </a:t>
            </a:r>
            <a:r>
              <a:rPr lang="ru-RU" sz="1600" b="1" dirty="0" smtClean="0"/>
              <a:t>  </a:t>
            </a:r>
            <a:r>
              <a:rPr lang="en-US" sz="1600" b="1" dirty="0" smtClean="0"/>
              <a:t>// </a:t>
            </a:r>
            <a:r>
              <a:rPr lang="ru-RU" sz="1600" b="1" dirty="0"/>
              <a:t>Сразу зарезервируем место под миллион элементов</a:t>
            </a:r>
            <a:endParaRPr lang="en-US" sz="16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81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в примере, сразу после создания объекта вектора, вызвать </a:t>
            </a:r>
            <a:r>
              <a:rPr lang="ru-RU" dirty="0" err="1"/>
              <a:t>reserve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r>
              <a:rPr lang="ru-RU" dirty="0"/>
              <a:t>то по выходу из блока </a:t>
            </a:r>
            <a:r>
              <a:rPr lang="ru-RU" dirty="0" err="1"/>
              <a:t>for</a:t>
            </a:r>
            <a:r>
              <a:rPr lang="ru-RU" dirty="0"/>
              <a:t>, окажется что: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копирующий конструктор был вызван ровно 1 миллион раз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деструктор был вызван ровно 1 миллион раз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перераспределение памяти не происходило ни разу</a:t>
            </a:r>
          </a:p>
          <a:p>
            <a:pPr algn="just"/>
            <a:r>
              <a:rPr lang="ru-RU" dirty="0"/>
              <a:t>Отличный результат! Миллионы лишних вызовов удалось избежать, к тому же перераспределение памяти ни разу не произошло! А всё потому что вектору хватило памяти разместить все наши элементы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 </a:t>
            </a:r>
            <a:r>
              <a:rPr lang="ru-RU" dirty="0"/>
              <a:t>Всегда помните об этом, и вызывайте </a:t>
            </a:r>
            <a:r>
              <a:rPr lang="ru-RU" dirty="0" err="1"/>
              <a:t>reserve</a:t>
            </a:r>
            <a:r>
              <a:rPr lang="ru-RU" dirty="0"/>
              <a:t>, после создания вектора. Это полезно еще и потому, что </a:t>
            </a:r>
            <a:r>
              <a:rPr lang="ru-RU" dirty="0" err="1"/>
              <a:t>стандатрный</a:t>
            </a:r>
            <a:r>
              <a:rPr lang="ru-RU" dirty="0"/>
              <a:t> механизм выделения “про запас” (на 50% больше, чем было) иногда может привести к избыточному выделению памяти. </a:t>
            </a:r>
            <a:endParaRPr lang="en-US" dirty="0" smtClean="0"/>
          </a:p>
          <a:p>
            <a:pPr algn="just"/>
            <a:r>
              <a:rPr lang="ru-RU" dirty="0" smtClean="0"/>
              <a:t>Много </a:t>
            </a:r>
            <a:r>
              <a:rPr lang="ru-RU" dirty="0"/>
              <a:t>лишнего, это тоже плохо. Лучше контролируйте этот процесс 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0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833282" cy="471086"/>
          </a:xfrm>
        </p:spPr>
        <p:txBody>
          <a:bodyPr/>
          <a:lstStyle/>
          <a:p>
            <a:pPr algn="ctr"/>
            <a:r>
              <a:rPr lang="en-US" sz="3200" dirty="0" err="1"/>
              <a:t>emplace_back</a:t>
            </a:r>
            <a:r>
              <a:rPr lang="en-US" sz="3200" dirty="0"/>
              <a:t>(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7230" y="2726511"/>
            <a:ext cx="8496944" cy="163121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1" dirty="0" smtClean="0"/>
              <a:t>vector &lt;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&gt; </a:t>
            </a:r>
            <a:r>
              <a:rPr lang="en-US" sz="2000" b="1" dirty="0" err="1"/>
              <a:t>vec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/>
              <a:t>vec.reserve</a:t>
            </a:r>
            <a:r>
              <a:rPr lang="en-US" sz="2000" b="1" dirty="0"/>
              <a:t>(1000000); </a:t>
            </a:r>
            <a:r>
              <a:rPr lang="en-US" sz="1600" b="1" dirty="0">
                <a:solidFill>
                  <a:srgbClr val="92D050"/>
                </a:solidFill>
              </a:rPr>
              <a:t>// </a:t>
            </a:r>
            <a:r>
              <a:rPr lang="ru-RU" sz="1600" b="1" dirty="0">
                <a:solidFill>
                  <a:srgbClr val="92D050"/>
                </a:solidFill>
              </a:rPr>
              <a:t>Сразу зарезервируем место под миллион </a:t>
            </a:r>
            <a:r>
              <a:rPr lang="ru-RU" sz="1600" b="1" dirty="0" smtClean="0">
                <a:solidFill>
                  <a:srgbClr val="92D050"/>
                </a:solidFill>
              </a:rPr>
              <a:t>элементов</a:t>
            </a:r>
            <a:endParaRPr lang="en-US" sz="1600" b="1" dirty="0" smtClean="0">
              <a:solidFill>
                <a:srgbClr val="92D050"/>
              </a:solidFill>
            </a:endParaRPr>
          </a:p>
          <a:p>
            <a:r>
              <a:rPr lang="ru-RU" sz="2000" b="1" dirty="0" smtClean="0"/>
              <a:t> </a:t>
            </a:r>
            <a:r>
              <a:rPr lang="en-US" sz="2000" b="1" dirty="0"/>
              <a:t>for (long </a:t>
            </a:r>
            <a:r>
              <a:rPr lang="en-US" sz="2000" b="1" dirty="0" err="1"/>
              <a:t>long</a:t>
            </a:r>
            <a:r>
              <a:rPr lang="en-US" sz="2000" b="1" dirty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b="1" dirty="0"/>
              <a:t>= 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b="1" dirty="0"/>
              <a:t>&lt; 1000000; ++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</a:t>
            </a:r>
            <a:r>
              <a:rPr lang="en-US" sz="2000" b="1" dirty="0"/>
              <a:t>{ </a:t>
            </a:r>
            <a:r>
              <a:rPr lang="en-US" sz="1600" b="1" dirty="0">
                <a:solidFill>
                  <a:srgbClr val="92D050"/>
                </a:solidFill>
              </a:rPr>
              <a:t>// </a:t>
            </a:r>
            <a:r>
              <a:rPr lang="ru-RU" sz="1600" b="1" dirty="0">
                <a:solidFill>
                  <a:srgbClr val="92D050"/>
                </a:solidFill>
              </a:rPr>
              <a:t>Передаем аргументы так, будто вызываем обычный конструктор</a:t>
            </a:r>
            <a:endParaRPr lang="en-US" sz="1600" b="1" dirty="0">
              <a:solidFill>
                <a:srgbClr val="92D050"/>
              </a:solidFill>
            </a:endParaRPr>
          </a:p>
          <a:p>
            <a:r>
              <a:rPr lang="en-US" sz="2000" b="1" dirty="0" err="1" smtClean="0"/>
              <a:t>vec.emplace_back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); </a:t>
            </a:r>
            <a:r>
              <a:rPr lang="en-US" sz="2000" b="1" dirty="0"/>
              <a:t>}</a:t>
            </a:r>
            <a:endParaRPr lang="en-US" sz="2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35832" y="1156851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Можно избежать </a:t>
            </a:r>
            <a:r>
              <a:rPr lang="ru-RU" sz="1600" dirty="0"/>
              <a:t>вообще вызовов копирующего конструктора при добавлении нового элемента. Начиная со стандарта C++11 появилась </a:t>
            </a:r>
            <a:r>
              <a:rPr lang="ru-RU" sz="1600" dirty="0" smtClean="0"/>
              <a:t>функция </a:t>
            </a:r>
            <a:r>
              <a:rPr lang="ru-RU" sz="1600" b="1" dirty="0" err="1">
                <a:solidFill>
                  <a:srgbClr val="FF0000"/>
                </a:solidFill>
              </a:rPr>
              <a:t>emplace_back</a:t>
            </a:r>
            <a:r>
              <a:rPr lang="ru-RU" sz="1600" dirty="0"/>
              <a:t>, которая конструирует элемент прямо на месте, где его и предполагалось разместить. При этом не вызывается ни копирующий конструктор, ни перемещающий. Аргументы, переданные функции </a:t>
            </a:r>
            <a:r>
              <a:rPr lang="ru-RU" sz="1600" dirty="0" err="1"/>
              <a:t>emplace_back</a:t>
            </a:r>
            <a:r>
              <a:rPr lang="ru-RU" sz="1600" dirty="0"/>
              <a:t>, точно также передаются затем конструктору элемента. Перепишем добавление элементов в примере, </a:t>
            </a:r>
            <a:r>
              <a:rPr lang="ru-RU" sz="1600" dirty="0" err="1"/>
              <a:t>задействова</a:t>
            </a:r>
            <a:r>
              <a:rPr lang="ru-RU" sz="1600" dirty="0"/>
              <a:t> </a:t>
            </a:r>
            <a:r>
              <a:rPr lang="ru-RU" sz="1600" dirty="0" err="1"/>
              <a:t>emplace_back</a:t>
            </a:r>
            <a:r>
              <a:rPr lang="ru-RU" sz="16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508" y="4374495"/>
            <a:ext cx="8764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 выходу из блока </a:t>
            </a:r>
            <a:r>
              <a:rPr lang="ru-RU" sz="1600" dirty="0" err="1"/>
              <a:t>for</a:t>
            </a:r>
            <a:r>
              <a:rPr lang="ru-RU" sz="1600" dirty="0"/>
              <a:t>, оказалось что: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копирующий конструктор не вызывался ни 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деструктор не вызывался ни разу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перераспределение памяти не происходило ни разу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3702" y="547864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Чтобы разместить один миллион элементов </a:t>
            </a:r>
            <a:r>
              <a:rPr lang="ru-RU" sz="1600" dirty="0" err="1"/>
              <a:t>Foo</a:t>
            </a:r>
            <a:r>
              <a:rPr lang="ru-RU" sz="1600" dirty="0"/>
              <a:t>, потребовалось только вызвать миллион раз конструктор данного типа, что вполне логично. Напомним, что до предпринятых действий, было более шести миллионов ненужных вызовов и несколько перераспределений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2237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92391"/>
              </p:ext>
            </p:extLst>
          </p:nvPr>
        </p:nvGraphicFramePr>
        <p:xfrm>
          <a:off x="971600" y="1397000"/>
          <a:ext cx="6648400" cy="359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00"/>
                <a:gridCol w="33242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DejaVuSansMono"/>
                          <a:hlinkClick r:id="rId2" tooltip="cpp/container/vector/clear"/>
                        </a:rPr>
                        <a:t>clear</a:t>
                      </a:r>
                      <a:endParaRPr 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Очищает контейнер</a:t>
                      </a:r>
                      <a:b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</a:rPr>
                        <a:t>public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 функция-член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3" tooltip="cpp/container/vector/insert"/>
                        </a:rPr>
                        <a:t>insert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Вставляет элементы </a:t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4" tooltip="cpp/container/vector/erase"/>
                        </a:rPr>
                        <a:t>erase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Удаляет элементы</a:t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5" tooltip="cpp/container/vector/push back"/>
                        </a:rPr>
                        <a:t>push_back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добавляет элемент в конец</a:t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6" tooltip="cpp/container/vector/pop back"/>
                        </a:rPr>
                        <a:t>pop_back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Удаляет последний элемент</a:t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7" tooltip="cpp/container/vector/resize"/>
                        </a:rPr>
                        <a:t>resize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Изменяет количество хранимых элементов</a:t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latin typeface="DejaVuSansMono"/>
                          <a:hlinkClick r:id="rId8" tooltip="cpp/container/vector/swap"/>
                        </a:rPr>
                        <a:t>swap</a:t>
                      </a:r>
                      <a:endParaRPr lang="en-US" sz="1400" b="1" dirty="0">
                        <a:effectLst/>
                        <a:latin typeface="DejaVuSansMono"/>
                      </a:endParaRPr>
                    </a:p>
                  </a:txBody>
                  <a:tcPr marL="13958" marR="13958" marT="6979" marB="6979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Обменивает содержимое</a:t>
                      </a:r>
                    </a:p>
                  </a:txBody>
                  <a:tcPr marL="13958" marR="13958" marT="6979" marB="6979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Свойства контейнера </a:t>
            </a:r>
            <a:r>
              <a:rPr lang="en-US" altLang="ru-RU" dirty="0" smtClean="0"/>
              <a:t>vector</a:t>
            </a:r>
            <a:endParaRPr lang="ru-RU" altLang="ru-R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579644" cy="54726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>
                <a:latin typeface="Arial" charset="0"/>
              </a:rPr>
              <a:t>Вектор является последовательным контейнером</a:t>
            </a:r>
            <a:r>
              <a:rPr lang="ru-RU" sz="2000" dirty="0" smtClean="0">
                <a:latin typeface="Arial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 smtClean="0">
                <a:latin typeface="Arial" charset="0"/>
              </a:rPr>
              <a:t> 	Это </a:t>
            </a:r>
            <a:r>
              <a:rPr lang="ru-RU" sz="2000" dirty="0">
                <a:latin typeface="Arial" charset="0"/>
              </a:rPr>
              <a:t>означает, что элементы массива располагаются </a:t>
            </a:r>
            <a:r>
              <a:rPr lang="ru-RU" sz="2000" dirty="0" smtClean="0">
                <a:latin typeface="Arial" charset="0"/>
              </a:rPr>
              <a:t>	</a:t>
            </a:r>
            <a:r>
              <a:rPr lang="ru-RU" sz="2000" b="1" dirty="0" smtClean="0">
                <a:solidFill>
                  <a:srgbClr val="C00000"/>
                </a:solidFill>
                <a:latin typeface="Arial" charset="0"/>
              </a:rPr>
              <a:t>последовательно      	в 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</a:rPr>
              <a:t>одной области памяти</a:t>
            </a:r>
            <a:r>
              <a:rPr lang="ru-RU" sz="2000" dirty="0">
                <a:latin typeface="Arial" charset="0"/>
              </a:rPr>
              <a:t>. </a:t>
            </a:r>
            <a:endParaRPr lang="ru-RU" sz="20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latin typeface="Arial" charset="0"/>
              </a:rPr>
              <a:t>Увеличение или уменьшения </a:t>
            </a:r>
            <a:r>
              <a:rPr lang="ru-RU" sz="2000" dirty="0">
                <a:solidFill>
                  <a:srgbClr val="C00000"/>
                </a:solidFill>
                <a:latin typeface="Arial" charset="0"/>
              </a:rPr>
              <a:t>объема</a:t>
            </a:r>
            <a:r>
              <a:rPr lang="ru-RU" sz="2000" dirty="0">
                <a:latin typeface="Arial" charset="0"/>
              </a:rPr>
              <a:t> вектора производится </a:t>
            </a:r>
            <a:r>
              <a:rPr lang="ru-RU" sz="2000" dirty="0">
                <a:solidFill>
                  <a:srgbClr val="C00000"/>
                </a:solidFill>
                <a:latin typeface="Arial" charset="0"/>
              </a:rPr>
              <a:t>автоматически</a:t>
            </a:r>
            <a:r>
              <a:rPr lang="ru-RU" sz="2000" dirty="0">
                <a:latin typeface="Arial" charset="0"/>
              </a:rPr>
              <a:t>, по мере необходимости</a:t>
            </a:r>
            <a:r>
              <a:rPr lang="ru-RU" sz="2000" dirty="0" smtClean="0">
                <a:latin typeface="Arial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latin typeface="Arial" charset="0"/>
              </a:rPr>
              <a:t>	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Размер и объем вектора может устанавливаться с помощью </a:t>
            </a:r>
            <a:r>
              <a:rPr lang="ru-RU" sz="2000" dirty="0" smtClean="0">
                <a:latin typeface="Arial" charset="0"/>
              </a:rPr>
              <a:t>		 методов </a:t>
            </a:r>
            <a:r>
              <a:rPr lang="ru-RU" sz="2000" dirty="0">
                <a:latin typeface="Arial" charset="0"/>
              </a:rPr>
              <a:t>класса самим разработчиком. </a:t>
            </a:r>
            <a:endParaRPr lang="ru-RU" sz="20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latin typeface="Arial" charset="0"/>
              </a:rPr>
              <a:t>Объём памяти, занимаемый вектором, больше, чем объём занимаемый статическим массивом, </a:t>
            </a:r>
            <a:endParaRPr lang="ru-RU" sz="20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latin typeface="Arial" charset="0"/>
              </a:rPr>
              <a:t>	</a:t>
            </a:r>
            <a:r>
              <a:rPr lang="ru-RU" sz="2000" dirty="0" smtClean="0">
                <a:latin typeface="Arial" charset="0"/>
              </a:rPr>
              <a:t>поскольку 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</a:rPr>
              <a:t>резервируется дополнительный объем </a:t>
            </a:r>
            <a:r>
              <a:rPr lang="ru-RU" sz="2000" dirty="0">
                <a:latin typeface="Arial" charset="0"/>
              </a:rPr>
              <a:t>под </a:t>
            </a:r>
            <a:r>
              <a:rPr lang="ru-RU" sz="2000" dirty="0" smtClean="0">
                <a:latin typeface="Arial" charset="0"/>
              </a:rPr>
              <a:t>	возможный </a:t>
            </a:r>
            <a:r>
              <a:rPr lang="ru-RU" sz="2000" dirty="0">
                <a:latin typeface="Arial" charset="0"/>
              </a:rPr>
              <a:t>рост </a:t>
            </a:r>
            <a:r>
              <a:rPr lang="ru-RU" sz="2000" dirty="0" smtClean="0">
                <a:latin typeface="Arial" charset="0"/>
              </a:rPr>
              <a:t>массива</a:t>
            </a:r>
            <a:r>
              <a:rPr lang="ru-RU" sz="2000" dirty="0">
                <a:latin typeface="Arial" charset="0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latin typeface="Arial" charset="0"/>
              </a:rPr>
              <a:t>Поскольку вектор прежде всего </a:t>
            </a:r>
            <a:r>
              <a:rPr lang="ru-RU" sz="2000" dirty="0" smtClean="0">
                <a:solidFill>
                  <a:srgbClr val="C00000"/>
                </a:solidFill>
                <a:latin typeface="Arial" charset="0"/>
              </a:rPr>
              <a:t>массив</a:t>
            </a:r>
            <a:r>
              <a:rPr lang="ru-RU" sz="2000" dirty="0" smtClean="0">
                <a:latin typeface="Arial" charset="0"/>
              </a:rPr>
              <a:t> (массив с расширенной функциональностью), то с объектами-векторами можно работать как с обычным массивом.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latin typeface="Arial" charset="0"/>
              </a:rPr>
              <a:t>	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Вектор всегда может вычислить свою действительную </a:t>
            </a:r>
            <a:r>
              <a:rPr lang="ru-RU" sz="2000" dirty="0" smtClean="0">
                <a:latin typeface="Arial" charset="0"/>
              </a:rPr>
              <a:t>	вместимость </a:t>
            </a:r>
            <a:r>
              <a:rPr lang="ru-RU" sz="2000" dirty="0">
                <a:latin typeface="Arial" charset="0"/>
              </a:rPr>
              <a:t>с помощью функции 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</a:rPr>
              <a:t>size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</a:rPr>
              <a:t>(). </a:t>
            </a:r>
            <a:endParaRPr lang="ru-RU" sz="2000" b="1" dirty="0" smtClean="0">
              <a:solidFill>
                <a:srgbClr val="C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C00000"/>
                </a:solidFill>
              </a:rPr>
              <a:t>При выходе </a:t>
            </a:r>
            <a:r>
              <a:rPr lang="ru-RU" altLang="ru-RU" sz="2000" dirty="0"/>
              <a:t>индекса </a:t>
            </a:r>
            <a:r>
              <a:rPr lang="ru-RU" altLang="ru-RU" sz="2000" dirty="0">
                <a:solidFill>
                  <a:srgbClr val="C00000"/>
                </a:solidFill>
              </a:rPr>
              <a:t>за границы </a:t>
            </a:r>
            <a:r>
              <a:rPr lang="ru-RU" altLang="ru-RU" sz="2000" dirty="0"/>
              <a:t>возникает </a:t>
            </a:r>
            <a:r>
              <a:rPr lang="ru-RU" altLang="ru-RU" sz="2000" dirty="0">
                <a:solidFill>
                  <a:srgbClr val="C00000"/>
                </a:solidFill>
              </a:rPr>
              <a:t>ошибка</a:t>
            </a:r>
            <a:r>
              <a:rPr lang="ru-RU" altLang="ru-RU" sz="2000" dirty="0"/>
              <a:t>.</a:t>
            </a:r>
            <a:endParaRPr lang="ru-RU" sz="2000" dirty="0"/>
          </a:p>
          <a:p>
            <a:pPr>
              <a:lnSpc>
                <a:spcPct val="90000"/>
              </a:lnSpc>
            </a:pPr>
            <a:endParaRPr lang="ru-RU" sz="2000" b="1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000" b="1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000" dirty="0"/>
              <a:t> 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ru-RU" sz="20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ru-RU" alt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Свойства контейнера </a:t>
            </a:r>
            <a:r>
              <a:rPr lang="en-US" altLang="ru-RU" dirty="0"/>
              <a:t>vector</a:t>
            </a:r>
            <a:endParaRPr lang="ru-RU" altLang="ru-R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79644" cy="547260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sz="20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latin typeface="Arial" charset="0"/>
              </a:rPr>
              <a:t>Вектор </a:t>
            </a:r>
            <a:r>
              <a:rPr lang="ru-RU" altLang="ru-RU" sz="2000" dirty="0" smtClean="0"/>
              <a:t>предоставляет </a:t>
            </a:r>
            <a:r>
              <a:rPr lang="ru-RU" altLang="ru-RU" sz="2000" dirty="0">
                <a:solidFill>
                  <a:srgbClr val="C00000"/>
                </a:solidFill>
              </a:rPr>
              <a:t>доступ к произвольным </a:t>
            </a:r>
            <a:r>
              <a:rPr lang="ru-RU" altLang="ru-RU" sz="2000" dirty="0" smtClean="0">
                <a:solidFill>
                  <a:srgbClr val="C00000"/>
                </a:solidFill>
              </a:rPr>
              <a:t>элементам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Реализует </a:t>
            </a:r>
            <a:r>
              <a:rPr lang="ru-RU" altLang="ru-RU" sz="2000" dirty="0">
                <a:solidFill>
                  <a:srgbClr val="FF0000"/>
                </a:solidFill>
              </a:rPr>
              <a:t>эффективные операции </a:t>
            </a:r>
            <a:r>
              <a:rPr lang="ru-RU" altLang="ru-RU" sz="2000" dirty="0"/>
              <a:t>добавления и удаления </a:t>
            </a:r>
            <a:r>
              <a:rPr lang="ru-RU" altLang="ru-RU" sz="2000" dirty="0">
                <a:solidFill>
                  <a:srgbClr val="FF0000"/>
                </a:solidFill>
              </a:rPr>
              <a:t>в конце массива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Операции добавления и удаления </a:t>
            </a:r>
            <a:r>
              <a:rPr lang="ru-RU" altLang="ru-RU" sz="2000" dirty="0">
                <a:solidFill>
                  <a:srgbClr val="FF0000"/>
                </a:solidFill>
              </a:rPr>
              <a:t>в произвольном месте 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altLang="ru-RU" sz="2000" dirty="0" smtClean="0">
                <a:solidFill>
                  <a:srgbClr val="FF0000"/>
                </a:solidFill>
              </a:rPr>
              <a:t>   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не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>
                <a:solidFill>
                  <a:srgbClr val="FF0000"/>
                </a:solidFill>
              </a:rPr>
              <a:t>эффективны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 smtClean="0"/>
              <a:t>	это </a:t>
            </a:r>
            <a:r>
              <a:rPr lang="ru-RU" sz="2000" dirty="0"/>
              <a:t>может привести к неэффективной работе, </a:t>
            </a:r>
            <a:r>
              <a:rPr lang="ru-RU" sz="2000" dirty="0" smtClean="0"/>
              <a:t>	связанной </a:t>
            </a:r>
            <a:r>
              <a:rPr lang="ru-RU" sz="2000" dirty="0"/>
              <a:t>с перераспределением памяти </a:t>
            </a:r>
            <a:endParaRPr lang="ru-RU" altLang="ru-RU" sz="2000" dirty="0" smtClean="0"/>
          </a:p>
          <a:p>
            <a:pPr>
              <a:lnSpc>
                <a:spcPct val="90000"/>
              </a:lnSpc>
            </a:pPr>
            <a:endParaRPr lang="ru-RU" altLang="ru-RU" sz="2000" dirty="0"/>
          </a:p>
          <a:p>
            <a:pPr>
              <a:lnSpc>
                <a:spcPct val="90000"/>
              </a:lnSpc>
            </a:pPr>
            <a:endParaRPr lang="ru-RU" alt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2" y="1412776"/>
            <a:ext cx="842493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скорость </a:t>
            </a:r>
            <a:r>
              <a:rPr lang="ru-RU" sz="2800" dirty="0">
                <a:solidFill>
                  <a:srgbClr val="C00000"/>
                </a:solidFill>
                <a:latin typeface="Georgia" panose="02040502050405020303" pitchFamily="18" charset="0"/>
              </a:rPr>
              <a:t>работы </a:t>
            </a:r>
            <a:r>
              <a:rPr lang="ru-RU" sz="2800" dirty="0">
                <a:solidFill>
                  <a:srgbClr val="000000"/>
                </a:solidFill>
                <a:latin typeface="Georgia" panose="02040502050405020303" pitchFamily="18" charset="0"/>
              </a:rPr>
              <a:t>векторов </a:t>
            </a:r>
            <a:r>
              <a:rPr lang="ru-RU" sz="2800" dirty="0">
                <a:solidFill>
                  <a:srgbClr val="C00000"/>
                </a:solidFill>
                <a:latin typeface="Georgia" panose="02040502050405020303" pitchFamily="18" charset="0"/>
              </a:rPr>
              <a:t>уступает</a:t>
            </a:r>
            <a:r>
              <a:rPr lang="ru-RU" sz="2800" dirty="0">
                <a:solidFill>
                  <a:srgbClr val="000000"/>
                </a:solidFill>
                <a:latin typeface="Georgia" panose="02040502050405020303" pitchFamily="18" charset="0"/>
              </a:rPr>
              <a:t> скорости работе </a:t>
            </a:r>
            <a:r>
              <a:rPr lang="ru-RU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массивов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ёмкость </a:t>
            </a:r>
            <a:r>
              <a:rPr lang="ru-RU" sz="2800" dirty="0">
                <a:solidFill>
                  <a:srgbClr val="C00000"/>
                </a:solidFill>
                <a:latin typeface="Georgia" panose="02040502050405020303" pitchFamily="18" charset="0"/>
              </a:rPr>
              <a:t>вектора больше</a:t>
            </a:r>
            <a:r>
              <a:rPr lang="ru-RU" sz="2800" dirty="0">
                <a:solidFill>
                  <a:srgbClr val="000000"/>
                </a:solidFill>
                <a:latin typeface="Georgia" panose="02040502050405020303" pitchFamily="18" charset="0"/>
              </a:rPr>
              <a:t>, чем объём занимаемой памяти обычным массивом</a:t>
            </a:r>
            <a:r>
              <a:rPr lang="ru-RU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Не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трудно понять, что это часто может быть действительно недостатком. Хотя на практике векторы бывают быстрее и эффективнее обычных массивов.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3396" y="404664"/>
            <a:ext cx="8064896" cy="471488"/>
          </a:xfrm>
        </p:spPr>
        <p:txBody>
          <a:bodyPr/>
          <a:lstStyle/>
          <a:p>
            <a:r>
              <a:rPr lang="ru-RU" altLang="ru-RU" dirty="0"/>
              <a:t>О</a:t>
            </a:r>
            <a:r>
              <a:rPr lang="ru-RU" altLang="ru-RU" dirty="0" smtClean="0"/>
              <a:t>собенности </a:t>
            </a:r>
            <a:r>
              <a:rPr lang="ru-RU" altLang="ru-RU" dirty="0"/>
              <a:t>контейнера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 smtClean="0"/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библиотека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STL)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96293" y="1651298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50753" y="1651298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17540" y="1628800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1628800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96293" y="3356992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650753" y="3356992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05213" y="3350915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78127" y="3345979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32587" y="3345979"/>
            <a:ext cx="86409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128341" y="2060848"/>
            <a:ext cx="35955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074050" y="2039541"/>
            <a:ext cx="35955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040100" y="2057810"/>
            <a:ext cx="35955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928562" y="2039541"/>
            <a:ext cx="35955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1689" y="2621174"/>
            <a:ext cx="432048" cy="385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761045" y="2204864"/>
            <a:ext cx="865224" cy="63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6252760" y="1592048"/>
            <a:ext cx="2410597" cy="479403"/>
          </a:xfrm>
          <a:prstGeom prst="wedgeRoundRectCallout">
            <a:avLst>
              <a:gd name="adj1" fmla="val -78699"/>
              <a:gd name="adj2" fmla="val 9226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ru-RU" sz="1200" dirty="0"/>
              <a:t>Есть </a:t>
            </a:r>
            <a:r>
              <a:rPr lang="ru-RU" sz="1200" dirty="0" smtClean="0"/>
              <a:t>динамический массив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068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1785918" y="357166"/>
            <a:ext cx="7186634" cy="471488"/>
          </a:xfrm>
        </p:spPr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0" dirty="0" smtClean="0"/>
              <a:t>(</a:t>
            </a:r>
            <a:r>
              <a:rPr lang="ru-RU" b="0" dirty="0" smtClean="0"/>
              <a:t>библиотека </a:t>
            </a:r>
            <a:r>
              <a:rPr lang="en-US" b="0" dirty="0" smtClean="0"/>
              <a:t>STL)</a:t>
            </a:r>
            <a:endParaRPr lang="ru-RU" b="0" dirty="0" smtClean="0"/>
          </a:p>
        </p:txBody>
      </p:sp>
      <p:sp>
        <p:nvSpPr>
          <p:cNvPr id="399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A33E0-7218-4BA7-999E-C2AAC87D1E61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500166" y="1142984"/>
            <a:ext cx="6215106" cy="461665"/>
          </a:xfrm>
          <a:prstGeom prst="rect">
            <a:avLst/>
          </a:prstGeom>
          <a:solidFill>
            <a:srgbClr val="D1D1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2400" dirty="0"/>
              <a:t> </a:t>
            </a:r>
            <a:r>
              <a:rPr lang="ru-RU" sz="2000" dirty="0" smtClean="0"/>
              <a:t>Если объявить вектор таким образом:</a:t>
            </a:r>
            <a:endParaRPr lang="ru-RU" sz="20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42910" y="1744136"/>
            <a:ext cx="3500462" cy="18774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myVector</a:t>
            </a:r>
            <a:r>
              <a:rPr lang="en-US" sz="2400" dirty="0" smtClean="0"/>
              <a:t>;   </a:t>
            </a:r>
            <a:endParaRPr lang="ru-RU" sz="2400" dirty="0" smtClean="0"/>
          </a:p>
          <a:p>
            <a:r>
              <a:rPr lang="en-US" sz="2400" b="1" dirty="0" err="1" smtClean="0"/>
              <a:t>myVector.</a:t>
            </a:r>
            <a:r>
              <a:rPr lang="en-US" sz="2400" dirty="0" err="1" smtClean="0"/>
              <a:t>reserve</a:t>
            </a:r>
            <a:r>
              <a:rPr lang="en-US" sz="2400" dirty="0" smtClean="0"/>
              <a:t>(10);   </a:t>
            </a:r>
            <a:endParaRPr lang="ru-RU" sz="2400" dirty="0" smtClean="0"/>
          </a:p>
          <a:p>
            <a:endParaRPr lang="en-US" sz="2400" dirty="0" smtClean="0"/>
          </a:p>
          <a:p>
            <a:pPr algn="ctr"/>
            <a:endParaRPr lang="en-US" sz="2000" dirty="0" smtClean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286380" y="1857364"/>
            <a:ext cx="3571868" cy="428628"/>
          </a:xfrm>
          <a:prstGeom prst="wedgeRoundRectCallout">
            <a:avLst>
              <a:gd name="adj1" fmla="val -90994"/>
              <a:gd name="adj2" fmla="val 1438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dirty="0" smtClean="0"/>
              <a:t>объявляем пустой вектор</a:t>
            </a:r>
            <a:endParaRPr lang="ru-RU" sz="2000" dirty="0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500694" y="2571744"/>
            <a:ext cx="3643306" cy="785818"/>
          </a:xfrm>
          <a:prstGeom prst="wedgeRoundRectCallout">
            <a:avLst>
              <a:gd name="adj1" fmla="val -96323"/>
              <a:gd name="adj2" fmla="val -4528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ru-RU" sz="2000" dirty="0" smtClean="0"/>
              <a:t>выделяем память под 10 элементов</a:t>
            </a:r>
            <a:endParaRPr lang="ru-RU" sz="2000" dirty="0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857224" y="3857628"/>
            <a:ext cx="7786742" cy="1692771"/>
          </a:xfrm>
          <a:prstGeom prst="rect">
            <a:avLst/>
          </a:prstGeom>
          <a:solidFill>
            <a:srgbClr val="D1D1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 </a:t>
            </a:r>
            <a:r>
              <a:rPr lang="ru-RU" sz="2000" dirty="0" smtClean="0"/>
              <a:t>то результат работы программы будет другим, в потоке вывода ничего не появится, так как нет начальной инициализации элементов вектора, а значит этот способ объявления вектора выполнится быстрее. Именно в этом и заключается разница этих способов объявления векторов. :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57157" y="1268760"/>
            <a:ext cx="8072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Если мы бронируем ячейки под объекты-вектора, но используем их до того момента, как массив </a:t>
            </a:r>
            <a:r>
              <a:rPr lang="ru-RU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уширился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, то мы используем сырую память, из-за которой объекты, так сказать, </a:t>
            </a:r>
            <a:r>
              <a:rPr lang="ru-RU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не доготавливаются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, если у объектов есть описанные конструкторы. </a:t>
            </a:r>
            <a:endParaRPr lang="ru-RU" sz="14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endParaRPr lang="en-US" sz="14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sz="1400" i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Пр</a:t>
            </a:r>
            <a:r>
              <a:rPr lang="ru-RU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осто 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пока что достаточно знать, что выход за актуальный размер объект-вектора и попытка повлиять на ячейку ведёт к </a:t>
            </a:r>
            <a:r>
              <a:rPr lang="ru-RU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непрогнозируемости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 работы программы</a:t>
            </a:r>
            <a:r>
              <a:rPr lang="ru-RU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sz="14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endParaRPr lang="ru-RU" sz="1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Для того, чтобы расширить объект-вектор вручную, нужно использовать метод </a:t>
            </a:r>
            <a:r>
              <a:rPr lang="ru-RU" sz="14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resize</a:t>
            </a:r>
            <a:r>
              <a:rPr lang="ru-RU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endParaRPr lang="ru-RU" sz="14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Метод </a:t>
            </a:r>
            <a:r>
              <a:rPr lang="ru-RU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resize</a:t>
            </a:r>
            <a:r>
              <a:rPr lang="ru-RU" sz="1400" dirty="0">
                <a:solidFill>
                  <a:srgbClr val="000000"/>
                </a:solidFill>
                <a:latin typeface="Georgia" panose="02040502050405020303" pitchFamily="18" charset="0"/>
              </a:rPr>
              <a:t>() легко расширит фактическую вместимость вектора, но не сможет убрать излишки резерва.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763" y="3703672"/>
            <a:ext cx="8643998" cy="2677656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400" dirty="0"/>
              <a:t> vector&lt;</a:t>
            </a:r>
            <a:r>
              <a:rPr lang="en-US" sz="2400" dirty="0" err="1"/>
              <a:t>int</a:t>
            </a:r>
            <a:r>
              <a:rPr lang="en-US" sz="2400" dirty="0"/>
              <a:t>&gt; v;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v.reserve</a:t>
            </a:r>
            <a:r>
              <a:rPr lang="en-US" sz="2400" dirty="0"/>
              <a:t>(100);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v.resize</a:t>
            </a:r>
            <a:r>
              <a:rPr lang="en-US" sz="2400" dirty="0"/>
              <a:t>(200);      //</a:t>
            </a:r>
            <a:r>
              <a:rPr lang="ru-RU" sz="2400" dirty="0"/>
              <a:t>Резерв увеличился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v.resize</a:t>
            </a:r>
            <a:r>
              <a:rPr lang="en-US" sz="2400" dirty="0"/>
              <a:t>(55);       //</a:t>
            </a:r>
            <a:r>
              <a:rPr lang="ru-RU" sz="2400" dirty="0"/>
              <a:t>Резерв остался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v.size</a:t>
            </a:r>
            <a:r>
              <a:rPr lang="en-US" sz="2400" dirty="0"/>
              <a:t>() == " &lt;&lt; </a:t>
            </a:r>
            <a:r>
              <a:rPr lang="en-US" sz="2400" dirty="0" err="1"/>
              <a:t>v.size</a:t>
            </a:r>
            <a:r>
              <a:rPr lang="en-US" sz="2400" dirty="0"/>
              <a:t>() &lt;&lt; '\n';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v.capacity</a:t>
            </a:r>
            <a:r>
              <a:rPr lang="en-US" sz="2400" dirty="0"/>
              <a:t>() == " &lt;&lt; </a:t>
            </a:r>
            <a:r>
              <a:rPr lang="en-US" sz="2400" dirty="0" err="1"/>
              <a:t>v.capacity</a:t>
            </a:r>
            <a:r>
              <a:rPr lang="en-US" sz="2400" dirty="0"/>
              <a:t>() &lt;&lt; '\n'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6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5410944" cy="535440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968FE-F507-4E9D-BF0D-1B58A2410C42}" type="slidenum">
              <a:rPr lang="ru-RU" altLang="ru-RU" smtClean="0"/>
              <a:pPr>
                <a:defRPr/>
              </a:pPr>
              <a:t>56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52003"/>
            <a:ext cx="86764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Вектор </a:t>
            </a:r>
            <a:r>
              <a:rPr lang="ru-RU" dirty="0"/>
              <a:t>- это отличный контейнер, который подходит для размещения очень большого количества элементов. Он умеет резервировать память, что отличает его от остальных контейнеров, и это нужно использовать. </a:t>
            </a:r>
            <a:r>
              <a:rPr lang="ru-RU" dirty="0" smtClean="0"/>
              <a:t>Начиная </a:t>
            </a:r>
            <a:r>
              <a:rPr lang="ru-RU" dirty="0"/>
              <a:t>со стандарта C++11, мы можем конструировать объекты непосредственно на том месте, где они будут храниться, если будем использовать </a:t>
            </a:r>
            <a:r>
              <a:rPr lang="ru-RU" dirty="0" err="1"/>
              <a:t>emplace_back</a:t>
            </a:r>
            <a:r>
              <a:rPr lang="ru-RU" dirty="0"/>
              <a:t>. Это экономит вызовы копирующих конструкторов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Вектор плохо подходит для поиска и вставкам элементов в произвольное место (эффективно добавляются элементы только в конец). Помните, при грамотном использовании вектора, Вы всегда получите быстродействие </a:t>
            </a:r>
            <a:r>
              <a:rPr lang="ru-RU" dirty="0" err="1"/>
              <a:t>сравнивнимое</a:t>
            </a:r>
            <a:r>
              <a:rPr lang="ru-RU" dirty="0"/>
              <a:t> с кодом на чистом C, при этом у Вас будет удобный интерфейс и автоматическое управление памятью, в придачу. Такого Вам не сможет дать ни один язык - одновременно и быстродействие, и удобство программирования. Если же быстродействие Вам не нужно - то, возможно, Вам не нужен и C++.</a:t>
            </a:r>
          </a:p>
        </p:txBody>
      </p:sp>
    </p:spTree>
    <p:extLst>
      <p:ext uri="{BB962C8B-B14F-4D97-AF65-F5344CB8AC3E}">
        <p14:creationId xmlns:p14="http://schemas.microsoft.com/office/powerpoint/2010/main" val="3276234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50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применение вектора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597730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chemeClr val="tx1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ru-RU" sz="2000" u="sng" dirty="0" smtClean="0">
                <a:solidFill>
                  <a:schemeClr val="tx1">
                    <a:lumMod val="60000"/>
                    <a:lumOff val="40000"/>
                  </a:schemeClr>
                </a:solidFill>
                <a:hlinkClick r:id="rId2"/>
              </a:rPr>
              <a:t>informatics.msk.ru/mod/statements/view.php?id=35337</a:t>
            </a:r>
            <a:endParaRPr lang="ru-RU" sz="2000" u="sng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ru-RU" sz="2000" u="sng" dirty="0" smtClean="0">
                <a:solidFill>
                  <a:schemeClr val="tx2"/>
                </a:solidFill>
              </a:rPr>
              <a:t>Задача №1949. Старая стена</a:t>
            </a:r>
          </a:p>
          <a:p>
            <a:r>
              <a:rPr lang="ru-RU" sz="2000" u="sng" dirty="0" smtClean="0">
                <a:solidFill>
                  <a:schemeClr val="tx2"/>
                </a:solidFill>
                <a:hlinkClick r:id="rId3"/>
              </a:rPr>
              <a:t>Задача №113096.. Призы</a:t>
            </a:r>
            <a:endParaRPr lang="ru-RU" sz="2000" u="sng" dirty="0" smtClean="0">
              <a:solidFill>
                <a:schemeClr val="tx2"/>
              </a:solidFill>
            </a:endParaRPr>
          </a:p>
          <a:p>
            <a:r>
              <a:rPr lang="ru-RU" sz="2000" u="sng" dirty="0" smtClean="0">
                <a:solidFill>
                  <a:schemeClr val="tx2"/>
                </a:solidFill>
                <a:hlinkClick r:id="rId4"/>
              </a:rPr>
              <a:t>Задача </a:t>
            </a:r>
            <a:r>
              <a:rPr lang="ru-RU" sz="2000" u="sng" dirty="0">
                <a:solidFill>
                  <a:schemeClr val="tx2"/>
                </a:solidFill>
                <a:hlinkClick r:id="rId4"/>
              </a:rPr>
              <a:t>№113610. Башни</a:t>
            </a:r>
            <a:endParaRPr lang="ru-RU" sz="2000" u="sng" dirty="0">
              <a:solidFill>
                <a:schemeClr val="tx2"/>
              </a:solidFill>
            </a:endParaRPr>
          </a:p>
          <a:p>
            <a:r>
              <a:rPr lang="ru-RU" sz="2000" u="sng" dirty="0" smtClean="0">
                <a:solidFill>
                  <a:schemeClr val="tx2"/>
                </a:solidFill>
                <a:hlinkClick r:id="rId5"/>
              </a:rPr>
              <a:t>Задача №576. Справедливая последовательность</a:t>
            </a:r>
            <a:endParaRPr lang="ru-RU" sz="2000" u="sng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5408" y="4869160"/>
            <a:ext cx="7855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https://teccxx.neocities.org/mx1/09_task.html#%D1%81%D0%BE%D0%B7%D0%B4%D0%B0%D0%BD%D0%B8%D0%B5-%D0%BE%D0%B1%D1%8A%D0%B5%D0%BA%D1%82%D0%B0-%</a:t>
            </a:r>
            <a:r>
              <a:rPr lang="en-US" dirty="0" smtClean="0">
                <a:hlinkClick r:id="rId6"/>
              </a:rPr>
              <a:t>D0%B2%D0%B5%D0%BA%D1%82%D0%BE%D1%80%D0%B0</a:t>
            </a:r>
            <a:r>
              <a:rPr lang="ru-RU" dirty="0" smtClean="0"/>
              <a:t>  =  задачи </a:t>
            </a:r>
            <a:r>
              <a:rPr lang="ru-RU" dirty="0" smtClean="0"/>
              <a:t>и теория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1000100" y="496073"/>
            <a:ext cx="8454666" cy="471488"/>
          </a:xfrm>
        </p:spPr>
        <p:txBody>
          <a:bodyPr/>
          <a:lstStyle/>
          <a:p>
            <a:r>
              <a:rPr lang="ru-RU" sz="2800" dirty="0" smtClean="0"/>
              <a:t>Контейнер    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800" dirty="0" smtClean="0"/>
              <a:t> </a:t>
            </a:r>
            <a:r>
              <a:rPr lang="ru-RU" sz="2800" dirty="0" smtClean="0"/>
              <a:t>     </a:t>
            </a:r>
            <a:r>
              <a:rPr lang="en-US" sz="2400" b="0" dirty="0" smtClean="0"/>
              <a:t>(</a:t>
            </a:r>
            <a:r>
              <a:rPr lang="ru-RU" sz="2400" b="0" dirty="0" smtClean="0"/>
              <a:t>библиотека </a:t>
            </a:r>
            <a:r>
              <a:rPr lang="en-US" sz="2400" b="0" dirty="0" smtClean="0"/>
              <a:t>STL)</a:t>
            </a:r>
            <a:endParaRPr lang="ru-RU" sz="2400" b="0" dirty="0" smtClean="0"/>
          </a:p>
        </p:txBody>
      </p:sp>
      <p:sp>
        <p:nvSpPr>
          <p:cNvPr id="389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4F342-4FA0-48E3-8B72-1AFAF312A706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46092" name="Прямоугольник 13"/>
          <p:cNvSpPr>
            <a:spLocks noChangeArrowheads="1"/>
          </p:cNvSpPr>
          <p:nvPr/>
        </p:nvSpPr>
        <p:spPr bwMode="auto">
          <a:xfrm>
            <a:off x="327025" y="2079625"/>
            <a:ext cx="3425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333399"/>
                </a:solidFill>
              </a:rPr>
              <a:t>Заголовочный файл: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7700" y="2522538"/>
            <a:ext cx="3594100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#</a:t>
            </a:r>
            <a:r>
              <a:rPr 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include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&lt;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vector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&gt;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0" name="Прямоугольник 13"/>
          <p:cNvSpPr>
            <a:spLocks noChangeArrowheads="1"/>
          </p:cNvSpPr>
          <p:nvPr/>
        </p:nvSpPr>
        <p:spPr bwMode="auto">
          <a:xfrm>
            <a:off x="327025" y="3025775"/>
            <a:ext cx="2211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333399"/>
                </a:solidFill>
              </a:rPr>
              <a:t>Объявление: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47700" y="3489325"/>
            <a:ext cx="3275013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vector</a:t>
            </a:r>
            <a:r>
              <a:rPr lang="en-US" sz="2400" b="1" dirty="0">
                <a:latin typeface="Courier New"/>
                <a:ea typeface="Times New Roman"/>
              </a:rPr>
              <a:t> &lt;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latin typeface="Courier New"/>
                <a:ea typeface="Times New Roman"/>
              </a:rPr>
              <a:t>&gt; </a:t>
            </a:r>
            <a:r>
              <a:rPr lang="en-US" sz="2400" b="1" dirty="0" smtClean="0">
                <a:latin typeface="Courier New"/>
                <a:ea typeface="Times New Roman"/>
              </a:rPr>
              <a:t>v;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4644008" y="3235796"/>
            <a:ext cx="4378076" cy="592503"/>
          </a:xfrm>
          <a:prstGeom prst="wedgeRoundRectCallout">
            <a:avLst>
              <a:gd name="adj1" fmla="val -63113"/>
              <a:gd name="adj2" fmla="val 26488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dirty="0">
                <a:solidFill>
                  <a:schemeClr val="accent4"/>
                </a:solidFill>
              </a:rPr>
              <a:t>пустой массив</a:t>
            </a: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ru-RU" dirty="0">
                <a:solidFill>
                  <a:schemeClr val="accent4"/>
                </a:solidFill>
              </a:rPr>
              <a:t>типа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indent="90488" algn="ctr" eaLnBrk="0" hangingPunct="0">
              <a:lnSpc>
                <a:spcPct val="80000"/>
              </a:lnSpc>
              <a:defRPr/>
            </a:pPr>
            <a:r>
              <a:rPr lang="ru-RU" dirty="0">
                <a:solidFill>
                  <a:schemeClr val="accent4"/>
                </a:solidFill>
              </a:rPr>
              <a:t>(вектор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b="1" dirty="0">
                <a:solidFill>
                  <a:schemeClr val="accent4"/>
                </a:solidFill>
              </a:rPr>
              <a:t>нулевой длины</a:t>
            </a:r>
            <a:r>
              <a:rPr lang="ru-RU" dirty="0">
                <a:solidFill>
                  <a:schemeClr val="accent4"/>
                </a:solidFill>
              </a:rPr>
              <a:t>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08845" y="1413709"/>
            <a:ext cx="7021565" cy="663575"/>
            <a:chOff x="513" y="2143"/>
            <a:chExt cx="4426" cy="418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15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Вектор – это массив переменного размера!</a:t>
              </a:r>
            </a:p>
          </p:txBody>
        </p:sp>
        <p:sp>
          <p:nvSpPr>
            <p:cNvPr id="38928" name="Oval 33"/>
            <p:cNvSpPr>
              <a:spLocks noChangeArrowheads="1"/>
            </p:cNvSpPr>
            <p:nvPr/>
          </p:nvSpPr>
          <p:spPr bwMode="auto">
            <a:xfrm>
              <a:off x="513" y="2143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2" name="Прямоугольник 13"/>
          <p:cNvSpPr>
            <a:spLocks noChangeArrowheads="1"/>
          </p:cNvSpPr>
          <p:nvPr/>
        </p:nvSpPr>
        <p:spPr bwMode="auto">
          <a:xfrm>
            <a:off x="428596" y="4071942"/>
            <a:ext cx="2683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333399"/>
                </a:solidFill>
              </a:rPr>
              <a:t>Размер вектора: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0890" y="4550621"/>
            <a:ext cx="3541713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ru-RU" sz="2400" b="1" dirty="0">
                <a:latin typeface="Courier New"/>
                <a:ea typeface="Times New Roman"/>
              </a:rPr>
              <a:t> &lt;&lt; </a:t>
            </a:r>
            <a:r>
              <a:rPr lang="en-US" sz="2400" b="1" dirty="0" smtClean="0">
                <a:latin typeface="Courier New"/>
                <a:ea typeface="Times New Roman"/>
              </a:rPr>
              <a:t>v</a:t>
            </a:r>
            <a:r>
              <a:rPr lang="ru-RU" sz="2400" b="1" dirty="0" smtClean="0">
                <a:latin typeface="Courier New"/>
                <a:ea typeface="Times New Roman"/>
              </a:rPr>
              <a:t>.</a:t>
            </a:r>
            <a:r>
              <a:rPr lang="en-US" sz="2400" b="1" dirty="0">
                <a:latin typeface="Courier New"/>
                <a:ea typeface="Times New Roman"/>
              </a:rPr>
              <a:t>size</a:t>
            </a:r>
            <a:r>
              <a:rPr lang="ru-RU" sz="2400" b="1" dirty="0">
                <a:latin typeface="Courier New"/>
                <a:ea typeface="Times New Roman"/>
              </a:rPr>
              <a:t>();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10078" y="5094969"/>
            <a:ext cx="588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>
                <a:solidFill>
                  <a:srgbClr val="333399"/>
                </a:solidFill>
              </a:rPr>
              <a:t>Заполнение (добавление в конец):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69776" y="5553205"/>
            <a:ext cx="4764088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 smtClean="0">
                <a:latin typeface="Courier New"/>
                <a:ea typeface="Times New Roman"/>
              </a:rPr>
              <a:t>5</a:t>
            </a:r>
            <a:r>
              <a:rPr lang="en-US" sz="2400" b="1" dirty="0" smtClean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 smtClean="0">
                <a:latin typeface="Courier New"/>
                <a:ea typeface="Times New Roman"/>
              </a:rPr>
              <a:t>v</a:t>
            </a:r>
            <a:r>
              <a:rPr lang="ru-RU" sz="2400" b="1" dirty="0" smtClean="0">
                <a:latin typeface="Courier New"/>
                <a:ea typeface="Times New Roman"/>
              </a:rPr>
              <a:t>.</a:t>
            </a:r>
            <a:r>
              <a:rPr lang="en-US" sz="2400" b="1" dirty="0">
                <a:latin typeface="Courier New"/>
                <a:ea typeface="Times New Roman"/>
              </a:rPr>
              <a:t>push</a:t>
            </a:r>
            <a:r>
              <a:rPr lang="ru-RU" sz="2400" b="1" dirty="0">
                <a:latin typeface="Courier New"/>
                <a:ea typeface="Times New Roman"/>
              </a:rPr>
              <a:t>_</a:t>
            </a:r>
            <a:r>
              <a:rPr lang="en-US" sz="2400" b="1" dirty="0">
                <a:latin typeface="Courier New"/>
                <a:ea typeface="Times New Roman"/>
              </a:rPr>
              <a:t>back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+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1 );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117652" y="942876"/>
            <a:ext cx="5513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STL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= </a:t>
            </a:r>
            <a:r>
              <a:rPr lang="en-US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Standard Template Library</a:t>
            </a:r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940152" y="4559016"/>
            <a:ext cx="3081932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/>
              <a:t>Вектор автоматически будет увеличиваться, при добавлении новых элементов, пересчитывая свой размер</a:t>
            </a:r>
            <a:endParaRPr lang="ru-RU" b="1" dirty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5663218" y="4209180"/>
            <a:ext cx="469246" cy="50490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4400">
                <a:solidFill>
                  <a:schemeClr val="bg1"/>
                </a:solidFill>
                <a:latin typeface="Arial Black" pitchFamily="34" charset="0"/>
              </a:rPr>
              <a:t>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44008" y="4559016"/>
            <a:ext cx="589855" cy="45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0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16" grpId="0" build="p" animBg="1"/>
      <p:bldP spid="20" grpId="0"/>
      <p:bldP spid="21" grpId="0" build="p" animBg="1"/>
      <p:bldP spid="22" grpId="0" animBg="1"/>
      <p:bldP spid="12" grpId="0"/>
      <p:bldP spid="13" grpId="0" build="p" animBg="1"/>
      <p:bldP spid="14" grpId="0"/>
      <p:bldP spid="1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1175508" y="668350"/>
            <a:ext cx="7941427" cy="471488"/>
          </a:xfrm>
        </p:spPr>
        <p:txBody>
          <a:bodyPr/>
          <a:lstStyle/>
          <a:p>
            <a:r>
              <a:rPr lang="ru-RU" sz="2400" dirty="0"/>
              <a:t>Контейнер  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dirty="0"/>
              <a:t> </a:t>
            </a:r>
            <a:r>
              <a:rPr lang="ru-RU" sz="2400" dirty="0"/>
              <a:t>     </a:t>
            </a:r>
            <a:r>
              <a:rPr lang="en-US" sz="2400" b="0" dirty="0"/>
              <a:t>(</a:t>
            </a:r>
            <a:r>
              <a:rPr lang="ru-RU" sz="2400" b="0" dirty="0"/>
              <a:t>библиотека </a:t>
            </a:r>
            <a:r>
              <a:rPr lang="en-US" sz="2400" b="0" dirty="0"/>
              <a:t>STL)</a:t>
            </a:r>
            <a:endParaRPr lang="ru-RU" sz="2400" b="0" dirty="0" smtClean="0"/>
          </a:p>
        </p:txBody>
      </p:sp>
      <p:sp>
        <p:nvSpPr>
          <p:cNvPr id="399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A33E0-7218-4BA7-999E-C2AAC87D1E61}" type="slidenum">
              <a:rPr lang="ru-RU" smtClean="0"/>
              <a:pPr/>
              <a:t>8</a:t>
            </a:fld>
            <a:endParaRPr lang="ru-RU" smtClean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9024" y="2914649"/>
            <a:ext cx="5792788" cy="663575"/>
            <a:chOff x="464" y="2126"/>
            <a:chExt cx="3651" cy="418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333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Так же, как с обычным массивом!</a:t>
              </a:r>
            </a:p>
          </p:txBody>
        </p:sp>
        <p:sp>
          <p:nvSpPr>
            <p:cNvPr id="39944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7" name="Прямоугольник 13"/>
          <p:cNvSpPr>
            <a:spLocks noChangeArrowheads="1"/>
          </p:cNvSpPr>
          <p:nvPr/>
        </p:nvSpPr>
        <p:spPr bwMode="auto">
          <a:xfrm>
            <a:off x="785786" y="1500174"/>
            <a:ext cx="2006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333399"/>
                </a:solidFill>
              </a:rPr>
              <a:t>Обработка 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51520" y="1957807"/>
            <a:ext cx="8735593" cy="83099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;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v</a:t>
            </a:r>
            <a:r>
              <a:rPr lang="en-US" sz="2400" b="1" dirty="0" err="1" smtClean="0">
                <a:latin typeface="Courier New"/>
                <a:ea typeface="Times New Roman"/>
              </a:rPr>
              <a:t>.size</a:t>
            </a:r>
            <a:r>
              <a:rPr lang="en-US" sz="2400" b="1" dirty="0">
                <a:latin typeface="Courier New"/>
                <a:ea typeface="Times New Roman"/>
              </a:rPr>
              <a:t>();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++ </a:t>
            </a:r>
            <a:r>
              <a:rPr lang="en-US" sz="2400" b="1" dirty="0" smtClean="0">
                <a:latin typeface="Courier New"/>
                <a:ea typeface="Times New Roman"/>
              </a:rPr>
              <a:t>)</a:t>
            </a:r>
            <a:r>
              <a:rPr lang="ru-RU" sz="2400" b="1" dirty="0" smtClean="0"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latin typeface="Courier New"/>
                <a:ea typeface="Times New Roman"/>
              </a:rPr>
              <a:t>вывод вектора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 err="1">
                <a:latin typeface="Courier New"/>
                <a:ea typeface="Times New Roman"/>
              </a:rPr>
              <a:t>cout</a:t>
            </a:r>
            <a:r>
              <a:rPr lang="en-US" sz="2400" b="1" dirty="0">
                <a:latin typeface="Courier New"/>
                <a:ea typeface="Times New Roman"/>
              </a:rPr>
              <a:t> &lt;&lt; </a:t>
            </a:r>
            <a:r>
              <a:rPr lang="en-US" sz="2400" b="1" dirty="0" smtClean="0">
                <a:latin typeface="Courier New"/>
                <a:ea typeface="Times New Roman"/>
              </a:rPr>
              <a:t>v[</a:t>
            </a:r>
            <a:r>
              <a:rPr lang="en-US" sz="2400" b="1" dirty="0" err="1" smtClean="0">
                <a:latin typeface="Courier New"/>
                <a:ea typeface="Times New Roman"/>
              </a:rPr>
              <a:t>i</a:t>
            </a:r>
            <a:r>
              <a:rPr lang="en-US" sz="2400" b="1" dirty="0">
                <a:latin typeface="Courier New"/>
                <a:ea typeface="Times New Roman"/>
              </a:rPr>
              <a:t>] &lt;&lt;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400" b="1" dirty="0">
                <a:latin typeface="Courier New"/>
                <a:ea typeface="Times New Roman"/>
              </a:rPr>
              <a:t>;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26576" y="3717147"/>
            <a:ext cx="8177494" cy="663575"/>
            <a:chOff x="464" y="2126"/>
            <a:chExt cx="5154" cy="418"/>
          </a:xfrm>
        </p:grpSpPr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782" y="2189"/>
              <a:ext cx="48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ru-RU" sz="2400" dirty="0"/>
                <a:t>  </a:t>
              </a:r>
              <a:r>
                <a:rPr lang="ru-RU" altLang="ru-RU" sz="2400" dirty="0"/>
                <a:t>Нумерация элементов вектора начинается </a:t>
              </a:r>
              <a:r>
                <a:rPr lang="ru-RU" altLang="ru-RU" sz="2400" dirty="0">
                  <a:solidFill>
                    <a:srgbClr val="C00000"/>
                  </a:solidFill>
                </a:rPr>
                <a:t>с нуля.</a:t>
              </a:r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98209" y="4497347"/>
            <a:ext cx="8422375" cy="1200329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3600" b="1" dirty="0">
                <a:latin typeface="Calibri"/>
                <a:ea typeface="Times New Roman"/>
              </a:rPr>
              <a:t> </a:t>
            </a:r>
            <a:r>
              <a:rPr lang="en-US" sz="3600" b="1" dirty="0">
                <a:latin typeface="Courier New"/>
                <a:ea typeface="Times New Roman"/>
              </a:rPr>
              <a:t>( </a:t>
            </a:r>
            <a:r>
              <a:rPr lang="en-US" sz="3600" b="1" dirty="0" smtClean="0">
                <a:latin typeface="Courier New"/>
                <a:ea typeface="Times New Roman"/>
              </a:rPr>
              <a:t>auto x : v) </a:t>
            </a:r>
            <a:r>
              <a:rPr lang="en-US" sz="2400" b="1" dirty="0" smtClean="0">
                <a:latin typeface="Courier New"/>
                <a:ea typeface="Times New Roman"/>
              </a:rPr>
              <a:t>//</a:t>
            </a:r>
            <a:r>
              <a:rPr lang="ru-RU" sz="2400" b="1" dirty="0" smtClean="0">
                <a:latin typeface="Courier New"/>
                <a:ea typeface="Times New Roman"/>
              </a:rPr>
              <a:t>вывод вектора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3600" b="1" dirty="0">
                <a:latin typeface="Courier New"/>
                <a:ea typeface="Times New Roman"/>
              </a:rPr>
              <a:t>  </a:t>
            </a:r>
            <a:r>
              <a:rPr lang="en-US" sz="3600" b="1" dirty="0" err="1">
                <a:latin typeface="Courier New"/>
                <a:ea typeface="Times New Roman"/>
              </a:rPr>
              <a:t>cout</a:t>
            </a:r>
            <a:r>
              <a:rPr lang="en-US" sz="3600" b="1" dirty="0">
                <a:latin typeface="Courier New"/>
                <a:ea typeface="Times New Roman"/>
              </a:rPr>
              <a:t> &lt;&lt; </a:t>
            </a:r>
            <a:r>
              <a:rPr lang="en-US" sz="3600" b="1" dirty="0" smtClean="0">
                <a:latin typeface="Courier New"/>
                <a:ea typeface="Times New Roman"/>
              </a:rPr>
              <a:t>x </a:t>
            </a:r>
            <a:r>
              <a:rPr lang="en-US" sz="3600" b="1" dirty="0">
                <a:latin typeface="Courier New"/>
                <a:ea typeface="Times New Roman"/>
              </a:rPr>
              <a:t>&lt;&lt; </a:t>
            </a:r>
            <a:r>
              <a:rPr lang="en-US" sz="36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3600" b="1" dirty="0">
                <a:latin typeface="Courier New"/>
                <a:ea typeface="Times New Roman"/>
              </a:rPr>
              <a:t>;</a:t>
            </a:r>
            <a:endParaRPr lang="ru-RU" sz="3600" b="1" dirty="0">
              <a:latin typeface="Courier New"/>
              <a:ea typeface="Times New Roman"/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4211960" y="5872628"/>
            <a:ext cx="4644008" cy="592503"/>
          </a:xfrm>
          <a:prstGeom prst="wedgeRoundRectCallout">
            <a:avLst>
              <a:gd name="adj1" fmla="val -55532"/>
              <a:gd name="adj2" fmla="val -10694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90488" algn="ctr" eaLnBrk="0" hangingPunct="0">
              <a:lnSpc>
                <a:spcPct val="80000"/>
              </a:lnSpc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C 2011 </a:t>
            </a: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года</a:t>
            </a:r>
          </a:p>
          <a:p>
            <a:pPr indent="90488" eaLnBrk="0" hangingPunct="0">
              <a:lnSpc>
                <a:spcPct val="80000"/>
              </a:lnSpc>
              <a:defRPr/>
            </a:pP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переменная </a:t>
            </a:r>
            <a:r>
              <a:rPr lang="ru-RU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автоматически станет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типа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90488" eaLnBrk="0" hangingPunct="0">
              <a:lnSpc>
                <a:spcPct val="80000"/>
              </a:lnSpc>
              <a:defRPr/>
            </a:pP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и </a:t>
            </a:r>
            <a:r>
              <a:rPr lang="ru-RU" sz="1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поочерёдно </a:t>
            </a: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переберёт все </a:t>
            </a:r>
            <a:r>
              <a:rPr lang="ru-RU" sz="1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элементы </a:t>
            </a:r>
            <a:r>
              <a:rPr lang="ru-RU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вектора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a</a:t>
            </a:r>
            <a:endParaRPr lang="ru-RU" sz="1200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35328" y="2647575"/>
            <a:ext cx="2384328" cy="377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1 2 3 4 5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15385" y="5425313"/>
            <a:ext cx="2384328" cy="377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1 2 3 4 5</a:t>
            </a:r>
            <a:endParaRPr lang="ru-RU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979321" y="1204384"/>
            <a:ext cx="50077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Размер вектора определяется методом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  <a:cs typeface="Arial" pitchFamily="34" charset="0"/>
              </a:rPr>
              <a:t>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  <a:cs typeface="Arial" pitchFamily="34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3431541" y="1139838"/>
            <a:ext cx="616952" cy="50630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4400" dirty="0">
                <a:solidFill>
                  <a:schemeClr val="bg1"/>
                </a:solidFill>
                <a:latin typeface="Arial Black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 animBg="1"/>
      <p:bldP spid="14" grpId="0" build="p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619776" cy="471086"/>
          </a:xfrm>
        </p:spPr>
        <p:txBody>
          <a:bodyPr/>
          <a:lstStyle/>
          <a:p>
            <a:r>
              <a:rPr lang="ru-RU" dirty="0" smtClean="0"/>
              <a:t>Доступ  к  элементам   </a:t>
            </a:r>
            <a:r>
              <a:rPr lang="ru-RU" dirty="0"/>
              <a:t>вектора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7876" y="1124744"/>
            <a:ext cx="86409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Доступ к элементу </a:t>
            </a:r>
            <a:r>
              <a:rPr lang="ru-RU" b="1" dirty="0"/>
              <a:t>вектора</a:t>
            </a:r>
            <a:r>
              <a:rPr lang="ru-RU" dirty="0"/>
              <a:t> осуществляется с использованием квадратных скобок по номеру, например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ru-RU" sz="2800" b="1" dirty="0">
                <a:solidFill>
                  <a:srgbClr val="FF0000"/>
                </a:solidFill>
              </a:rPr>
              <a:t>[0].</a:t>
            </a:r>
          </a:p>
          <a:p>
            <a:r>
              <a:rPr lang="ru-RU" dirty="0" smtClean="0"/>
              <a:t>Доступ </a:t>
            </a:r>
            <a:r>
              <a:rPr lang="ru-RU" dirty="0"/>
              <a:t>к элементам вектора, </a:t>
            </a:r>
            <a:r>
              <a:rPr lang="ru-RU" sz="2000" b="1" dirty="0">
                <a:solidFill>
                  <a:srgbClr val="FF0000"/>
                </a:solidFill>
              </a:rPr>
              <a:t>также как и к элементам массива, </a:t>
            </a:r>
          </a:p>
          <a:p>
            <a:r>
              <a:rPr lang="ru-RU" b="1" u="sng" dirty="0" smtClean="0"/>
              <a:t>не </a:t>
            </a:r>
            <a:r>
              <a:rPr lang="ru-RU" b="1" u="sng" dirty="0"/>
              <a:t>контролируется</a:t>
            </a:r>
            <a:r>
              <a:rPr lang="ru-RU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7876" y="2684463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Если происходит обращение к несуществующему элементу массива, то </a:t>
            </a:r>
            <a:r>
              <a:rPr lang="ru-RU" sz="1400" b="1" dirty="0"/>
              <a:t>это компилятором не отслеживается,</a:t>
            </a:r>
            <a:r>
              <a:rPr lang="ru-RU" sz="1400" dirty="0"/>
              <a:t> но вы получите, скорей всего какие-нибудь «мусорные» значения. Но этого можно просто не заметить, поэтому нужно быть очень осторожными.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4292" y="3431635"/>
            <a:ext cx="84249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Еще один способ доступа к элементу вектора </a:t>
            </a:r>
            <a:r>
              <a:rPr lang="ru-RU" dirty="0"/>
              <a:t>– это метод </a:t>
            </a:r>
            <a:r>
              <a:rPr lang="en-US" sz="2800" b="1" dirty="0"/>
              <a:t>at</a:t>
            </a:r>
            <a:r>
              <a:rPr lang="ru-RU" sz="2800" b="1" dirty="0"/>
              <a:t>(индекс), </a:t>
            </a:r>
            <a:r>
              <a:rPr lang="ru-RU" dirty="0"/>
              <a:t>например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ru-RU" sz="2800" b="1" dirty="0">
                <a:solidFill>
                  <a:srgbClr val="FF0000"/>
                </a:solidFill>
              </a:rPr>
              <a:t>.</a:t>
            </a:r>
            <a:r>
              <a:rPr lang="en-US" sz="2800" b="1" dirty="0">
                <a:solidFill>
                  <a:srgbClr val="FF0000"/>
                </a:solidFill>
              </a:rPr>
              <a:t>at</a:t>
            </a:r>
            <a:r>
              <a:rPr lang="ru-RU" sz="2800" b="1" dirty="0">
                <a:solidFill>
                  <a:srgbClr val="FF0000"/>
                </a:solidFill>
              </a:rPr>
              <a:t>(0). 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В </a:t>
            </a:r>
            <a:r>
              <a:rPr lang="ru-RU" dirty="0"/>
              <a:t>этом случае проверяется корректность индекса.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элемента не существует, то генерируется исключение.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4960" y="5009113"/>
            <a:ext cx="8820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Если программа на Вашем компьютере работает, а в тестирующей системе выдает другой ответ, то это обычно бывает, если используется неинициализированная переменная или вышли за границы вектора. В этом случае </a:t>
            </a:r>
            <a:r>
              <a:rPr lang="ru-RU" sz="1400" b="1" dirty="0"/>
              <a:t>можно заменить все обращения по индексу на вызов метода </a:t>
            </a:r>
            <a:r>
              <a:rPr lang="en-US" sz="1400" b="1" dirty="0"/>
              <a:t>at</a:t>
            </a:r>
            <a:r>
              <a:rPr lang="ru-RU" sz="1400" b="1" dirty="0"/>
              <a:t>() и проверить, как работает программа.</a:t>
            </a:r>
            <a:r>
              <a:rPr lang="ru-RU" sz="1400" dirty="0"/>
              <a:t> Если есть выход за границы массива, то программа закончится с </a:t>
            </a:r>
            <a:r>
              <a:rPr lang="en-US" sz="1400" dirty="0"/>
              <a:t>Run time error</a:t>
            </a:r>
            <a:r>
              <a:rPr lang="ru-RU" sz="1400" dirty="0"/>
              <a:t>. Оставлять метод </a:t>
            </a:r>
            <a:r>
              <a:rPr lang="en-US" sz="1400" dirty="0"/>
              <a:t>at</a:t>
            </a:r>
            <a:r>
              <a:rPr lang="ru-RU" sz="1400" dirty="0"/>
              <a:t>() не стоит, т.к. </a:t>
            </a:r>
            <a:r>
              <a:rPr lang="ru-RU" sz="1400" b="1" dirty="0"/>
              <a:t>он работает медленней</a:t>
            </a:r>
            <a:r>
              <a:rPr lang="ru-RU" sz="1400" dirty="0"/>
              <a:t>, чем обращение через квадратные скобки.</a:t>
            </a:r>
          </a:p>
        </p:txBody>
      </p:sp>
    </p:spTree>
    <p:extLst>
      <p:ext uri="{BB962C8B-B14F-4D97-AF65-F5344CB8AC3E}">
        <p14:creationId xmlns:p14="http://schemas.microsoft.com/office/powerpoint/2010/main" val="22359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4145F"/>
      </a:accent4>
      <a:accent5>
        <a:srgbClr val="AFBEDF"/>
      </a:accent5>
      <a:accent6>
        <a:srgbClr val="7791D2"/>
      </a:accent6>
      <a:hlink>
        <a:srgbClr val="90B54D"/>
      </a:hlink>
      <a:folHlink>
        <a:srgbClr val="F3C43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1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4145F"/>
        </a:accent4>
        <a:accent5>
          <a:srgbClr val="AFBEDF"/>
        </a:accent5>
        <a:accent6>
          <a:srgbClr val="7791D2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cdb2004132l</Template>
  <TotalTime>33653</TotalTime>
  <Words>4425</Words>
  <Application>Microsoft Office PowerPoint</Application>
  <PresentationFormat>Экран (4:3)</PresentationFormat>
  <Paragraphs>635</Paragraphs>
  <Slides>57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74" baseType="lpstr">
      <vt:lpstr>Arial</vt:lpstr>
      <vt:lpstr>Arial Black</vt:lpstr>
      <vt:lpstr>Calibri</vt:lpstr>
      <vt:lpstr>Consolas</vt:lpstr>
      <vt:lpstr>Courier New</vt:lpstr>
      <vt:lpstr>DejaVuSansMono</vt:lpstr>
      <vt:lpstr>Georgia</vt:lpstr>
      <vt:lpstr>Helvetica Neue</vt:lpstr>
      <vt:lpstr>Lora</vt:lpstr>
      <vt:lpstr>Monaco</vt:lpstr>
      <vt:lpstr>Symbol</vt:lpstr>
      <vt:lpstr>Times New Roman</vt:lpstr>
      <vt:lpstr>Verdana</vt:lpstr>
      <vt:lpstr>Wingdings</vt:lpstr>
      <vt:lpstr>Wingdings 3</vt:lpstr>
      <vt:lpstr>sample</vt:lpstr>
      <vt:lpstr>Image</vt:lpstr>
      <vt:lpstr>Вектор </vt:lpstr>
      <vt:lpstr>Презентация PowerPoint</vt:lpstr>
      <vt:lpstr>Презентация PowerPoint</vt:lpstr>
      <vt:lpstr>Презентация PowerPoint</vt:lpstr>
      <vt:lpstr>модификаторы</vt:lpstr>
      <vt:lpstr>Задачи на применение вектора</vt:lpstr>
      <vt:lpstr>Контейнер     vector      (библиотека STL)</vt:lpstr>
      <vt:lpstr>Контейнер     vector      (библиотека STL)</vt:lpstr>
      <vt:lpstr>Доступ  к  элементам   вектора </vt:lpstr>
      <vt:lpstr>Варианты объявления вектора</vt:lpstr>
      <vt:lpstr>Тип vector (библиотека STL)</vt:lpstr>
      <vt:lpstr>Презентация PowerPoint</vt:lpstr>
      <vt:lpstr>Варианты инициализации вектора</vt:lpstr>
      <vt:lpstr>Очистка вектора       clear()   </vt:lpstr>
      <vt:lpstr>Метод вектора  push_back (element) </vt:lpstr>
      <vt:lpstr>Изменение размера вектора  метод   resize  (новый размер)</vt:lpstr>
      <vt:lpstr>Метод вектора  push_back (element) </vt:lpstr>
      <vt:lpstr>Метод вектора  pop_back (element) </vt:lpstr>
      <vt:lpstr>Обратиться к первому элементу вектора</vt:lpstr>
      <vt:lpstr>Размеры и копирование векторов (демонстрация)</vt:lpstr>
      <vt:lpstr>Итераторы</vt:lpstr>
      <vt:lpstr>Операции с итераторами</vt:lpstr>
      <vt:lpstr>Разыменование итератора *it</vt:lpstr>
      <vt:lpstr>Операции с итераторами</vt:lpstr>
      <vt:lpstr>  Удаление  элемента из произвольного места </vt:lpstr>
      <vt:lpstr>Работа с фрагментами вектора метод  erase </vt:lpstr>
      <vt:lpstr>Удаление  элемента из произвольного места </vt:lpstr>
      <vt:lpstr>  Вставка элемента в произвольное место </vt:lpstr>
      <vt:lpstr>  Вставка элемента в произвольное место У данного метода есть несколько форм вызова.  </vt:lpstr>
      <vt:lpstr>  Вставка элемента в произвольное место У данного метода есть несколько форм вызова.  </vt:lpstr>
      <vt:lpstr>Копирование значений обычного массива  в объект-вектор</vt:lpstr>
      <vt:lpstr>Операции с векторами</vt:lpstr>
      <vt:lpstr>Презентация PowerPoint</vt:lpstr>
      <vt:lpstr>Презентация PowerPoint</vt:lpstr>
      <vt:lpstr>Презентация PowerPoint</vt:lpstr>
      <vt:lpstr>Передача вектора в функцию</vt:lpstr>
      <vt:lpstr>Стандартные алгоритмы</vt:lpstr>
      <vt:lpstr>Стандартные алгоритмы</vt:lpstr>
      <vt:lpstr>Стандартные алгоритмы</vt:lpstr>
      <vt:lpstr>Презентация PowerPoint</vt:lpstr>
      <vt:lpstr>Как вывести вектор пар</vt:lpstr>
      <vt:lpstr>Презентация PowerPoint</vt:lpstr>
      <vt:lpstr>Презентация PowerPoint</vt:lpstr>
      <vt:lpstr>Как происходит выделение памяти под вектор?</vt:lpstr>
      <vt:lpstr>Как происходит выделение памяти под вектор?</vt:lpstr>
      <vt:lpstr>Как происходит выделение памяти под вектор?</vt:lpstr>
      <vt:lpstr>Как происходит выделение памяти под вектор?</vt:lpstr>
      <vt:lpstr>Как происходит выделение памяти под вектор?</vt:lpstr>
      <vt:lpstr>emplace_back(args)</vt:lpstr>
      <vt:lpstr>Свойства контейнера vector</vt:lpstr>
      <vt:lpstr>Свойства контейнера vector</vt:lpstr>
      <vt:lpstr>Особенности контейнера vector (библиотека STL)</vt:lpstr>
      <vt:lpstr>Презентация PowerPoint</vt:lpstr>
      <vt:lpstr>Тип vector (библиотека STL)</vt:lpstr>
      <vt:lpstr>Презентация PowerPoint</vt:lpstr>
      <vt:lpstr>ИТОГ</vt:lpstr>
      <vt:lpstr>Презентация PowerPoint</vt:lpstr>
    </vt:vector>
  </TitlesOfParts>
  <Company>School51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</dc:creator>
  <cp:lastModifiedBy>shegoox</cp:lastModifiedBy>
  <cp:revision>481</cp:revision>
  <dcterms:created xsi:type="dcterms:W3CDTF">2014-10-02T05:45:48Z</dcterms:created>
  <dcterms:modified xsi:type="dcterms:W3CDTF">2019-12-10T07:27:17Z</dcterms:modified>
</cp:coreProperties>
</file>