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21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3/19/2025</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3/19/2025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3/19/2025</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22561-5D19-3C13-D8D7-28196298B69C}"/>
              </a:ext>
            </a:extLst>
          </p:cNvPr>
          <p:cNvSpPr>
            <a:spLocks noGrp="1"/>
          </p:cNvSpPr>
          <p:nvPr>
            <p:ph type="ctrTitle"/>
          </p:nvPr>
        </p:nvSpPr>
        <p:spPr/>
        <p:txBody>
          <a:bodyPr/>
          <a:lstStyle/>
          <a:p>
            <a:r>
              <a:rPr lang="en-CA" dirty="0"/>
              <a:t>Knowledge Lesson</a:t>
            </a:r>
          </a:p>
        </p:txBody>
      </p:sp>
      <p:sp>
        <p:nvSpPr>
          <p:cNvPr id="3" name="Subtitle 2">
            <a:extLst>
              <a:ext uri="{FF2B5EF4-FFF2-40B4-BE49-F238E27FC236}">
                <a16:creationId xmlns:a16="http://schemas.microsoft.com/office/drawing/2014/main" id="{9350865C-6595-D3F7-FFB2-42987FC13512}"/>
              </a:ext>
            </a:extLst>
          </p:cNvPr>
          <p:cNvSpPr>
            <a:spLocks noGrp="1"/>
          </p:cNvSpPr>
          <p:nvPr>
            <p:ph type="subTitle" idx="1"/>
          </p:nvPr>
        </p:nvSpPr>
        <p:spPr/>
        <p:txBody>
          <a:bodyPr/>
          <a:lstStyle/>
          <a:p>
            <a:r>
              <a:rPr lang="en-CA" dirty="0"/>
              <a:t>Vladislav </a:t>
            </a:r>
            <a:r>
              <a:rPr lang="en-CA" dirty="0" err="1"/>
              <a:t>zolotukhin</a:t>
            </a:r>
            <a:endParaRPr lang="en-CA" dirty="0"/>
          </a:p>
        </p:txBody>
      </p:sp>
    </p:spTree>
    <p:extLst>
      <p:ext uri="{BB962C8B-B14F-4D97-AF65-F5344CB8AC3E}">
        <p14:creationId xmlns:p14="http://schemas.microsoft.com/office/powerpoint/2010/main" val="41573122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F9FD7-FC85-D796-6846-385A703EA8FA}"/>
              </a:ext>
            </a:extLst>
          </p:cNvPr>
          <p:cNvSpPr>
            <a:spLocks noGrp="1"/>
          </p:cNvSpPr>
          <p:nvPr>
            <p:ph type="title"/>
          </p:nvPr>
        </p:nvSpPr>
        <p:spPr/>
        <p:txBody>
          <a:bodyPr/>
          <a:lstStyle/>
          <a:p>
            <a:r>
              <a:rPr lang="en-CA" dirty="0"/>
              <a:t>Stage 2: How to Play</a:t>
            </a:r>
          </a:p>
        </p:txBody>
      </p:sp>
      <p:sp>
        <p:nvSpPr>
          <p:cNvPr id="3" name="Content Placeholder 2">
            <a:extLst>
              <a:ext uri="{FF2B5EF4-FFF2-40B4-BE49-F238E27FC236}">
                <a16:creationId xmlns:a16="http://schemas.microsoft.com/office/drawing/2014/main" id="{4B6D9FE9-02B6-2779-E95F-47448BB893B0}"/>
              </a:ext>
            </a:extLst>
          </p:cNvPr>
          <p:cNvSpPr>
            <a:spLocks noGrp="1"/>
          </p:cNvSpPr>
          <p:nvPr>
            <p:ph idx="1"/>
          </p:nvPr>
        </p:nvSpPr>
        <p:spPr>
          <a:xfrm>
            <a:off x="685802" y="2142067"/>
            <a:ext cx="5764160" cy="3649133"/>
          </a:xfrm>
        </p:spPr>
        <p:txBody>
          <a:bodyPr/>
          <a:lstStyle/>
          <a:p>
            <a:r>
              <a:rPr lang="en-CA" dirty="0"/>
              <a:t>During this stage of the lesson, I’ll go over some fundamental rules of how to play Magic The Gathering</a:t>
            </a:r>
          </a:p>
          <a:p>
            <a:r>
              <a:rPr lang="en-CA" dirty="0"/>
              <a:t>Lands and Spells</a:t>
            </a:r>
          </a:p>
          <a:p>
            <a:pPr lvl="1"/>
            <a:r>
              <a:rPr lang="en-CA" dirty="0"/>
              <a:t>Spells are what you cast to play the game</a:t>
            </a:r>
          </a:p>
          <a:p>
            <a:pPr lvl="1"/>
            <a:r>
              <a:rPr lang="en-CA" dirty="0"/>
              <a:t>Lands are the resources you draw power from to cast your spells</a:t>
            </a:r>
          </a:p>
        </p:txBody>
      </p:sp>
      <p:pic>
        <p:nvPicPr>
          <p:cNvPr id="5" name="Picture 4" descr="A card with a red and black design&#10;&#10;AI-generated content may be incorrect.">
            <a:extLst>
              <a:ext uri="{FF2B5EF4-FFF2-40B4-BE49-F238E27FC236}">
                <a16:creationId xmlns:a16="http://schemas.microsoft.com/office/drawing/2014/main" id="{8738E3A6-1A8A-B63B-96E0-FCEF68040A93}"/>
              </a:ext>
            </a:extLst>
          </p:cNvPr>
          <p:cNvPicPr>
            <a:picLocks noChangeAspect="1"/>
          </p:cNvPicPr>
          <p:nvPr/>
        </p:nvPicPr>
        <p:blipFill>
          <a:blip r:embed="rId2"/>
          <a:stretch>
            <a:fillRect/>
          </a:stretch>
        </p:blipFill>
        <p:spPr>
          <a:xfrm>
            <a:off x="6990582" y="2621219"/>
            <a:ext cx="2124075" cy="2952750"/>
          </a:xfrm>
          <a:prstGeom prst="rect">
            <a:avLst/>
          </a:prstGeom>
        </p:spPr>
      </p:pic>
      <p:pic>
        <p:nvPicPr>
          <p:cNvPr id="7" name="Picture 6" descr="A card with a bear roaring&#10;&#10;AI-generated content may be incorrect.">
            <a:extLst>
              <a:ext uri="{FF2B5EF4-FFF2-40B4-BE49-F238E27FC236}">
                <a16:creationId xmlns:a16="http://schemas.microsoft.com/office/drawing/2014/main" id="{470A86B5-EB5E-6040-DD58-AF75E1DA3EDD}"/>
              </a:ext>
            </a:extLst>
          </p:cNvPr>
          <p:cNvPicPr>
            <a:picLocks noChangeAspect="1"/>
          </p:cNvPicPr>
          <p:nvPr/>
        </p:nvPicPr>
        <p:blipFill>
          <a:blip r:embed="rId3"/>
          <a:stretch>
            <a:fillRect/>
          </a:stretch>
        </p:blipFill>
        <p:spPr>
          <a:xfrm>
            <a:off x="9647857" y="2621219"/>
            <a:ext cx="2129342" cy="3033251"/>
          </a:xfrm>
          <a:prstGeom prst="rect">
            <a:avLst/>
          </a:prstGeom>
        </p:spPr>
      </p:pic>
    </p:spTree>
    <p:extLst>
      <p:ext uri="{BB962C8B-B14F-4D97-AF65-F5344CB8AC3E}">
        <p14:creationId xmlns:p14="http://schemas.microsoft.com/office/powerpoint/2010/main" val="32718635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1CE73-C921-4B28-9984-6815129B4047}"/>
              </a:ext>
            </a:extLst>
          </p:cNvPr>
          <p:cNvSpPr>
            <a:spLocks noGrp="1"/>
          </p:cNvSpPr>
          <p:nvPr>
            <p:ph type="title"/>
          </p:nvPr>
        </p:nvSpPr>
        <p:spPr/>
        <p:txBody>
          <a:bodyPr/>
          <a:lstStyle/>
          <a:p>
            <a:r>
              <a:rPr lang="en-CA" dirty="0"/>
              <a:t>Stage 2: Colours</a:t>
            </a:r>
          </a:p>
        </p:txBody>
      </p:sp>
      <p:sp>
        <p:nvSpPr>
          <p:cNvPr id="3" name="Content Placeholder 2">
            <a:extLst>
              <a:ext uri="{FF2B5EF4-FFF2-40B4-BE49-F238E27FC236}">
                <a16:creationId xmlns:a16="http://schemas.microsoft.com/office/drawing/2014/main" id="{E2BBA8F2-F123-DBF2-80CA-2F4325AD1B4D}"/>
              </a:ext>
            </a:extLst>
          </p:cNvPr>
          <p:cNvSpPr>
            <a:spLocks noGrp="1"/>
          </p:cNvSpPr>
          <p:nvPr>
            <p:ph idx="1"/>
          </p:nvPr>
        </p:nvSpPr>
        <p:spPr>
          <a:xfrm>
            <a:off x="685801" y="2142067"/>
            <a:ext cx="7180005" cy="3649133"/>
          </a:xfrm>
        </p:spPr>
        <p:txBody>
          <a:bodyPr/>
          <a:lstStyle/>
          <a:p>
            <a:r>
              <a:rPr lang="en-CA" dirty="0"/>
              <a:t>Spells are comprised of 5 colors, categorized into different geographical regions (lands)</a:t>
            </a:r>
          </a:p>
          <a:p>
            <a:r>
              <a:rPr lang="en-CA" dirty="0"/>
              <a:t>Not just different resource types, but also signify ideological factions and principles, having unique strengths, weaknesses, and mechanics</a:t>
            </a:r>
          </a:p>
          <a:p>
            <a:pPr marL="0" indent="0">
              <a:buNone/>
            </a:pPr>
            <a:endParaRPr lang="en-CA" dirty="0"/>
          </a:p>
        </p:txBody>
      </p:sp>
      <p:pic>
        <p:nvPicPr>
          <p:cNvPr id="7" name="Picture 6" descr="A circular object with different colors&#10;&#10;AI-generated content may be incorrect.">
            <a:extLst>
              <a:ext uri="{FF2B5EF4-FFF2-40B4-BE49-F238E27FC236}">
                <a16:creationId xmlns:a16="http://schemas.microsoft.com/office/drawing/2014/main" id="{A7968F95-AC13-1421-DB06-6A125FAC0F33}"/>
              </a:ext>
            </a:extLst>
          </p:cNvPr>
          <p:cNvPicPr>
            <a:picLocks noChangeAspect="1"/>
          </p:cNvPicPr>
          <p:nvPr/>
        </p:nvPicPr>
        <p:blipFill>
          <a:blip r:embed="rId2"/>
          <a:stretch>
            <a:fillRect/>
          </a:stretch>
        </p:blipFill>
        <p:spPr>
          <a:xfrm>
            <a:off x="8180437" y="1860959"/>
            <a:ext cx="3674373" cy="3567204"/>
          </a:xfrm>
          <a:prstGeom prst="rect">
            <a:avLst/>
          </a:prstGeom>
        </p:spPr>
      </p:pic>
    </p:spTree>
    <p:extLst>
      <p:ext uri="{BB962C8B-B14F-4D97-AF65-F5344CB8AC3E}">
        <p14:creationId xmlns:p14="http://schemas.microsoft.com/office/powerpoint/2010/main" val="1948550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378A6-55FA-BE8B-1AF5-CB01E9F88167}"/>
              </a:ext>
            </a:extLst>
          </p:cNvPr>
          <p:cNvSpPr>
            <a:spLocks noGrp="1"/>
          </p:cNvSpPr>
          <p:nvPr>
            <p:ph type="title"/>
          </p:nvPr>
        </p:nvSpPr>
        <p:spPr/>
        <p:txBody>
          <a:bodyPr/>
          <a:lstStyle/>
          <a:p>
            <a:r>
              <a:rPr lang="en-CA" dirty="0"/>
              <a:t>Stage 2: Colours</a:t>
            </a:r>
          </a:p>
        </p:txBody>
      </p:sp>
      <p:sp>
        <p:nvSpPr>
          <p:cNvPr id="3" name="Content Placeholder 2">
            <a:extLst>
              <a:ext uri="{FF2B5EF4-FFF2-40B4-BE49-F238E27FC236}">
                <a16:creationId xmlns:a16="http://schemas.microsoft.com/office/drawing/2014/main" id="{871377AD-169C-54E4-4684-063A393BE833}"/>
              </a:ext>
            </a:extLst>
          </p:cNvPr>
          <p:cNvSpPr>
            <a:spLocks noGrp="1"/>
          </p:cNvSpPr>
          <p:nvPr>
            <p:ph idx="1"/>
          </p:nvPr>
        </p:nvSpPr>
        <p:spPr>
          <a:xfrm>
            <a:off x="685801" y="2142067"/>
            <a:ext cx="10131425" cy="4504539"/>
          </a:xfrm>
        </p:spPr>
        <p:txBody>
          <a:bodyPr>
            <a:normAutofit fontScale="85000" lnSpcReduction="20000"/>
          </a:bodyPr>
          <a:lstStyle/>
          <a:p>
            <a:r>
              <a:rPr lang="en-CA" b="1" u="sng" dirty="0"/>
              <a:t>Plains</a:t>
            </a:r>
          </a:p>
          <a:p>
            <a:pPr lvl="1"/>
            <a:r>
              <a:rPr lang="en-CA" dirty="0"/>
              <a:t>Produce white colour mana</a:t>
            </a:r>
          </a:p>
          <a:p>
            <a:pPr lvl="1"/>
            <a:r>
              <a:rPr lang="en-CA" dirty="0"/>
              <a:t>Represent peace, structure</a:t>
            </a:r>
          </a:p>
          <a:p>
            <a:pPr lvl="1"/>
            <a:r>
              <a:rPr lang="en-CA" dirty="0"/>
              <a:t>Often have healing and protective effects</a:t>
            </a:r>
          </a:p>
          <a:p>
            <a:pPr lvl="1"/>
            <a:r>
              <a:rPr lang="en-CA" dirty="0"/>
              <a:t>Uses strength of cooperation &amp; discipline to assemble powerful armies out of smaller creatures that make the whole group stronger with their abilities</a:t>
            </a:r>
            <a:endParaRPr lang="en-CA" b="1" u="sng" dirty="0"/>
          </a:p>
          <a:p>
            <a:r>
              <a:rPr lang="en-CA" b="1" u="sng" dirty="0"/>
              <a:t>Islands</a:t>
            </a:r>
          </a:p>
          <a:p>
            <a:pPr lvl="1"/>
            <a:r>
              <a:rPr lang="en-CA" dirty="0"/>
              <a:t>Produce blue colour mana</a:t>
            </a:r>
          </a:p>
          <a:p>
            <a:pPr lvl="1"/>
            <a:r>
              <a:rPr lang="en-CA" dirty="0"/>
              <a:t>Represent knowledge, deliberation, deceit</a:t>
            </a:r>
          </a:p>
          <a:p>
            <a:pPr lvl="1"/>
            <a:r>
              <a:rPr lang="en-CA" dirty="0"/>
              <a:t>Adaptable, focus on gaining advantage by countering, outsmarting, or tricking players</a:t>
            </a:r>
          </a:p>
          <a:p>
            <a:r>
              <a:rPr lang="en-CA" b="1" u="sng" dirty="0"/>
              <a:t>Swamps</a:t>
            </a:r>
          </a:p>
          <a:p>
            <a:pPr lvl="1"/>
            <a:r>
              <a:rPr lang="en-CA" dirty="0"/>
              <a:t>Produce black colour mana</a:t>
            </a:r>
          </a:p>
          <a:p>
            <a:pPr lvl="1"/>
            <a:r>
              <a:rPr lang="en-CA" dirty="0"/>
              <a:t>Represent power, death, sacrifice</a:t>
            </a:r>
          </a:p>
          <a:p>
            <a:pPr lvl="1"/>
            <a:r>
              <a:rPr lang="en-CA" dirty="0"/>
              <a:t>Variety of different effects to debilitate or destroy creatures, leech life, or return fallen comrades back into play</a:t>
            </a:r>
          </a:p>
          <a:p>
            <a:pPr lvl="1"/>
            <a:r>
              <a:rPr lang="en-CA" dirty="0"/>
              <a:t>Faustian Bargains</a:t>
            </a:r>
          </a:p>
          <a:p>
            <a:pPr lvl="1"/>
            <a:endParaRPr lang="en-CA" dirty="0"/>
          </a:p>
        </p:txBody>
      </p:sp>
    </p:spTree>
    <p:extLst>
      <p:ext uri="{BB962C8B-B14F-4D97-AF65-F5344CB8AC3E}">
        <p14:creationId xmlns:p14="http://schemas.microsoft.com/office/powerpoint/2010/main" val="19500844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3E2CD-3113-3216-2D67-41E18565F46F}"/>
              </a:ext>
            </a:extLst>
          </p:cNvPr>
          <p:cNvSpPr>
            <a:spLocks noGrp="1"/>
          </p:cNvSpPr>
          <p:nvPr>
            <p:ph type="title"/>
          </p:nvPr>
        </p:nvSpPr>
        <p:spPr/>
        <p:txBody>
          <a:bodyPr/>
          <a:lstStyle/>
          <a:p>
            <a:r>
              <a:rPr lang="en-CA" dirty="0"/>
              <a:t>Stage 2: Colours</a:t>
            </a:r>
          </a:p>
        </p:txBody>
      </p:sp>
      <p:sp>
        <p:nvSpPr>
          <p:cNvPr id="3" name="Content Placeholder 2">
            <a:extLst>
              <a:ext uri="{FF2B5EF4-FFF2-40B4-BE49-F238E27FC236}">
                <a16:creationId xmlns:a16="http://schemas.microsoft.com/office/drawing/2014/main" id="{2352E009-92EF-684A-5E00-30D5D0F2E372}"/>
              </a:ext>
            </a:extLst>
          </p:cNvPr>
          <p:cNvSpPr>
            <a:spLocks noGrp="1"/>
          </p:cNvSpPr>
          <p:nvPr>
            <p:ph idx="1"/>
          </p:nvPr>
        </p:nvSpPr>
        <p:spPr/>
        <p:txBody>
          <a:bodyPr/>
          <a:lstStyle/>
          <a:p>
            <a:r>
              <a:rPr lang="en-CA" b="1" u="sng" dirty="0"/>
              <a:t>Mountains</a:t>
            </a:r>
          </a:p>
          <a:p>
            <a:pPr lvl="1"/>
            <a:r>
              <a:rPr lang="en-CA" dirty="0"/>
              <a:t>Produce red colour mana</a:t>
            </a:r>
          </a:p>
          <a:p>
            <a:pPr lvl="1"/>
            <a:r>
              <a:rPr lang="en-CA" dirty="0"/>
              <a:t>Represent freedom, action, and destruction</a:t>
            </a:r>
          </a:p>
          <a:p>
            <a:pPr lvl="1"/>
            <a:r>
              <a:rPr lang="en-CA" dirty="0"/>
              <a:t>Often very aggressive, channeling powerful offensive spells for direct damage &amp; destroying support cards</a:t>
            </a:r>
          </a:p>
          <a:p>
            <a:r>
              <a:rPr lang="en-CA" b="1" u="sng" dirty="0"/>
              <a:t>Forests</a:t>
            </a:r>
          </a:p>
          <a:p>
            <a:pPr lvl="1"/>
            <a:r>
              <a:rPr lang="en-CA" dirty="0"/>
              <a:t>Produce green colour mana</a:t>
            </a:r>
          </a:p>
          <a:p>
            <a:pPr lvl="1"/>
            <a:r>
              <a:rPr lang="en-CA" dirty="0"/>
              <a:t>Represent nature, connection, spirituality</a:t>
            </a:r>
          </a:p>
          <a:p>
            <a:pPr lvl="1"/>
            <a:r>
              <a:rPr lang="en-CA" dirty="0"/>
              <a:t>Focus on growth &amp; strength, typically have some very hard-hitting powerful creatures or quickly generating many weak creatures, boosting other creatures, or regenerating them</a:t>
            </a:r>
          </a:p>
        </p:txBody>
      </p:sp>
    </p:spTree>
    <p:extLst>
      <p:ext uri="{BB962C8B-B14F-4D97-AF65-F5344CB8AC3E}">
        <p14:creationId xmlns:p14="http://schemas.microsoft.com/office/powerpoint/2010/main" val="34802190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C9CC9-CA5D-E45B-1081-FAB02EAF5F69}"/>
              </a:ext>
            </a:extLst>
          </p:cNvPr>
          <p:cNvSpPr>
            <a:spLocks noGrp="1"/>
          </p:cNvSpPr>
          <p:nvPr>
            <p:ph type="title"/>
          </p:nvPr>
        </p:nvSpPr>
        <p:spPr/>
        <p:txBody>
          <a:bodyPr/>
          <a:lstStyle/>
          <a:p>
            <a:r>
              <a:rPr lang="en-CA" dirty="0"/>
              <a:t>Stage 2: Generating mana resources (‘Tapping’)</a:t>
            </a:r>
          </a:p>
        </p:txBody>
      </p:sp>
      <p:sp>
        <p:nvSpPr>
          <p:cNvPr id="3" name="Content Placeholder 2">
            <a:extLst>
              <a:ext uri="{FF2B5EF4-FFF2-40B4-BE49-F238E27FC236}">
                <a16:creationId xmlns:a16="http://schemas.microsoft.com/office/drawing/2014/main" id="{C31C062F-4AE2-3510-C274-EBA22B9589C1}"/>
              </a:ext>
            </a:extLst>
          </p:cNvPr>
          <p:cNvSpPr>
            <a:spLocks noGrp="1"/>
          </p:cNvSpPr>
          <p:nvPr>
            <p:ph idx="1"/>
          </p:nvPr>
        </p:nvSpPr>
        <p:spPr/>
        <p:txBody>
          <a:bodyPr>
            <a:normAutofit/>
          </a:bodyPr>
          <a:lstStyle/>
          <a:p>
            <a:pPr marL="3657600" lvl="8" indent="0">
              <a:buNone/>
            </a:pPr>
            <a:r>
              <a:rPr lang="en-CA" sz="4000" dirty="0"/>
              <a:t>-&gt; </a:t>
            </a:r>
          </a:p>
        </p:txBody>
      </p:sp>
      <p:sp>
        <p:nvSpPr>
          <p:cNvPr id="4" name="Rectangle 3">
            <a:extLst>
              <a:ext uri="{FF2B5EF4-FFF2-40B4-BE49-F238E27FC236}">
                <a16:creationId xmlns:a16="http://schemas.microsoft.com/office/drawing/2014/main" id="{C9C88C19-DDC0-2610-98C7-0A6AC558AF8D}"/>
              </a:ext>
            </a:extLst>
          </p:cNvPr>
          <p:cNvSpPr/>
          <p:nvPr/>
        </p:nvSpPr>
        <p:spPr>
          <a:xfrm>
            <a:off x="1868129" y="2635045"/>
            <a:ext cx="1877961" cy="262521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CA"/>
          </a:p>
        </p:txBody>
      </p:sp>
      <p:sp>
        <p:nvSpPr>
          <p:cNvPr id="5" name="Rectangle 4">
            <a:extLst>
              <a:ext uri="{FF2B5EF4-FFF2-40B4-BE49-F238E27FC236}">
                <a16:creationId xmlns:a16="http://schemas.microsoft.com/office/drawing/2014/main" id="{94AAD6BC-ECC5-0E17-37B1-513074480B20}"/>
              </a:ext>
            </a:extLst>
          </p:cNvPr>
          <p:cNvSpPr/>
          <p:nvPr/>
        </p:nvSpPr>
        <p:spPr>
          <a:xfrm>
            <a:off x="5840361" y="3283974"/>
            <a:ext cx="3156155" cy="177963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CA"/>
          </a:p>
        </p:txBody>
      </p:sp>
    </p:spTree>
    <p:extLst>
      <p:ext uri="{BB962C8B-B14F-4D97-AF65-F5344CB8AC3E}">
        <p14:creationId xmlns:p14="http://schemas.microsoft.com/office/powerpoint/2010/main" val="28074223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9FDAB-158B-54DE-BE4C-863966053C34}"/>
              </a:ext>
            </a:extLst>
          </p:cNvPr>
          <p:cNvSpPr>
            <a:spLocks noGrp="1"/>
          </p:cNvSpPr>
          <p:nvPr>
            <p:ph type="title"/>
          </p:nvPr>
        </p:nvSpPr>
        <p:spPr/>
        <p:txBody>
          <a:bodyPr/>
          <a:lstStyle/>
          <a:p>
            <a:r>
              <a:rPr lang="en-CA" dirty="0"/>
              <a:t>Stage 2: Spell cards ANATOMY</a:t>
            </a:r>
          </a:p>
        </p:txBody>
      </p:sp>
      <p:sp>
        <p:nvSpPr>
          <p:cNvPr id="3" name="Content Placeholder 2">
            <a:extLst>
              <a:ext uri="{FF2B5EF4-FFF2-40B4-BE49-F238E27FC236}">
                <a16:creationId xmlns:a16="http://schemas.microsoft.com/office/drawing/2014/main" id="{E408AEE2-F43E-21BC-BEFA-F2319CAD03B1}"/>
              </a:ext>
            </a:extLst>
          </p:cNvPr>
          <p:cNvSpPr>
            <a:spLocks noGrp="1"/>
          </p:cNvSpPr>
          <p:nvPr>
            <p:ph idx="1"/>
          </p:nvPr>
        </p:nvSpPr>
        <p:spPr>
          <a:xfrm>
            <a:off x="685801" y="2065867"/>
            <a:ext cx="10131425" cy="3649133"/>
          </a:xfrm>
        </p:spPr>
        <p:txBody>
          <a:bodyPr/>
          <a:lstStyle/>
          <a:p>
            <a:pPr marL="0" indent="0">
              <a:buNone/>
            </a:pPr>
            <a:r>
              <a:rPr lang="en-CA" b="1" u="sng" dirty="0"/>
              <a:t> </a:t>
            </a:r>
          </a:p>
        </p:txBody>
      </p:sp>
      <p:pic>
        <p:nvPicPr>
          <p:cNvPr id="7" name="Picture 6" descr="A card with a person with wings and a sword&#10;&#10;AI-generated content may be incorrect.">
            <a:extLst>
              <a:ext uri="{FF2B5EF4-FFF2-40B4-BE49-F238E27FC236}">
                <a16:creationId xmlns:a16="http://schemas.microsoft.com/office/drawing/2014/main" id="{88DB03E9-C4D1-F048-C523-953CED0274BF}"/>
              </a:ext>
            </a:extLst>
          </p:cNvPr>
          <p:cNvPicPr>
            <a:picLocks noChangeAspect="1"/>
          </p:cNvPicPr>
          <p:nvPr/>
        </p:nvPicPr>
        <p:blipFill>
          <a:blip r:embed="rId2"/>
          <a:stretch>
            <a:fillRect/>
          </a:stretch>
        </p:blipFill>
        <p:spPr>
          <a:xfrm>
            <a:off x="4286710" y="1936532"/>
            <a:ext cx="3158766" cy="4405275"/>
          </a:xfrm>
          <a:prstGeom prst="rect">
            <a:avLst/>
          </a:prstGeom>
        </p:spPr>
      </p:pic>
      <p:cxnSp>
        <p:nvCxnSpPr>
          <p:cNvPr id="9" name="Straight Connector 8">
            <a:extLst>
              <a:ext uri="{FF2B5EF4-FFF2-40B4-BE49-F238E27FC236}">
                <a16:creationId xmlns:a16="http://schemas.microsoft.com/office/drawing/2014/main" id="{953A5BC3-650A-3CDF-EA9C-4BC0303958E4}"/>
              </a:ext>
            </a:extLst>
          </p:cNvPr>
          <p:cNvCxnSpPr/>
          <p:nvPr/>
        </p:nvCxnSpPr>
        <p:spPr>
          <a:xfrm>
            <a:off x="7445476" y="2271252"/>
            <a:ext cx="1600201"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10" name="Rectangle 9">
            <a:extLst>
              <a:ext uri="{FF2B5EF4-FFF2-40B4-BE49-F238E27FC236}">
                <a16:creationId xmlns:a16="http://schemas.microsoft.com/office/drawing/2014/main" id="{D6926D2D-E986-6BAA-9904-E3DCA22A30E7}"/>
              </a:ext>
            </a:extLst>
          </p:cNvPr>
          <p:cNvSpPr/>
          <p:nvPr/>
        </p:nvSpPr>
        <p:spPr>
          <a:xfrm>
            <a:off x="9045677" y="1591460"/>
            <a:ext cx="2536723" cy="154366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b="1" u="sng" dirty="0"/>
              <a:t>MANA COST</a:t>
            </a:r>
          </a:p>
          <a:p>
            <a:pPr algn="ctr"/>
            <a:r>
              <a:rPr lang="en-CA" sz="1400" dirty="0"/>
              <a:t>Generic Number + Coloured Mana Symbol</a:t>
            </a:r>
          </a:p>
          <a:p>
            <a:pPr algn="ctr"/>
            <a:r>
              <a:rPr lang="en-CA" sz="1400" dirty="0"/>
              <a:t>5 (any colour) + 1 (white) + 1 (white) + 1 (white) = </a:t>
            </a:r>
            <a:r>
              <a:rPr lang="en-CA" sz="1400" b="1" u="sng" dirty="0"/>
              <a:t>8</a:t>
            </a:r>
            <a:r>
              <a:rPr lang="en-CA" sz="1400" b="1" dirty="0"/>
              <a:t> </a:t>
            </a:r>
          </a:p>
        </p:txBody>
      </p:sp>
      <p:cxnSp>
        <p:nvCxnSpPr>
          <p:cNvPr id="12" name="Straight Connector 11">
            <a:extLst>
              <a:ext uri="{FF2B5EF4-FFF2-40B4-BE49-F238E27FC236}">
                <a16:creationId xmlns:a16="http://schemas.microsoft.com/office/drawing/2014/main" id="{76B1562F-45C0-C29A-5EA7-E49EE0CD4275}"/>
              </a:ext>
            </a:extLst>
          </p:cNvPr>
          <p:cNvCxnSpPr>
            <a:cxnSpLocks/>
          </p:cNvCxnSpPr>
          <p:nvPr/>
        </p:nvCxnSpPr>
        <p:spPr>
          <a:xfrm flipH="1">
            <a:off x="3254477" y="4532671"/>
            <a:ext cx="1229033"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2911BE03-F6C3-1D41-0F9E-D028CE811D15}"/>
              </a:ext>
            </a:extLst>
          </p:cNvPr>
          <p:cNvCxnSpPr/>
          <p:nvPr/>
        </p:nvCxnSpPr>
        <p:spPr>
          <a:xfrm flipV="1">
            <a:off x="3254477" y="3342968"/>
            <a:ext cx="0" cy="11897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525BF9EA-940E-D849-8521-BF47F6E8DBD9}"/>
              </a:ext>
            </a:extLst>
          </p:cNvPr>
          <p:cNvSpPr/>
          <p:nvPr/>
        </p:nvSpPr>
        <p:spPr>
          <a:xfrm>
            <a:off x="856527" y="1998059"/>
            <a:ext cx="3283414" cy="131794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b="1" u="sng" dirty="0"/>
              <a:t>Type</a:t>
            </a:r>
          </a:p>
          <a:p>
            <a:pPr algn="ctr"/>
            <a:r>
              <a:rPr lang="en-CA" sz="1400" dirty="0"/>
              <a:t>Creature, Artifact, Enchantment, Instant, Sorcery, Planeswalker</a:t>
            </a:r>
          </a:p>
          <a:p>
            <a:pPr algn="ctr"/>
            <a:r>
              <a:rPr lang="en-CA" b="1" u="sng" dirty="0"/>
              <a:t>Subtype</a:t>
            </a:r>
          </a:p>
          <a:p>
            <a:pPr algn="ctr"/>
            <a:r>
              <a:rPr lang="en-CA" sz="1400" dirty="0"/>
              <a:t>Angel</a:t>
            </a:r>
            <a:endParaRPr lang="en-CA" b="1" u="sng" dirty="0"/>
          </a:p>
        </p:txBody>
      </p:sp>
      <p:cxnSp>
        <p:nvCxnSpPr>
          <p:cNvPr id="19" name="Straight Connector 18">
            <a:extLst>
              <a:ext uri="{FF2B5EF4-FFF2-40B4-BE49-F238E27FC236}">
                <a16:creationId xmlns:a16="http://schemas.microsoft.com/office/drawing/2014/main" id="{7E64A89F-15F6-4996-9383-AFC67137D2C5}"/>
              </a:ext>
            </a:extLst>
          </p:cNvPr>
          <p:cNvCxnSpPr/>
          <p:nvPr/>
        </p:nvCxnSpPr>
        <p:spPr>
          <a:xfrm>
            <a:off x="7445476" y="4530723"/>
            <a:ext cx="140355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614F0797-D456-D82F-BB3F-F420CE71F1D7}"/>
              </a:ext>
            </a:extLst>
          </p:cNvPr>
          <p:cNvSpPr/>
          <p:nvPr/>
        </p:nvSpPr>
        <p:spPr>
          <a:xfrm>
            <a:off x="8851489" y="3978758"/>
            <a:ext cx="2654710" cy="93406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dirty="0"/>
              <a:t>Expansion Symbol &amp; Rarity Colour</a:t>
            </a:r>
          </a:p>
        </p:txBody>
      </p:sp>
      <p:cxnSp>
        <p:nvCxnSpPr>
          <p:cNvPr id="22" name="Straight Connector 21">
            <a:extLst>
              <a:ext uri="{FF2B5EF4-FFF2-40B4-BE49-F238E27FC236}">
                <a16:creationId xmlns:a16="http://schemas.microsoft.com/office/drawing/2014/main" id="{67C40CCB-60DB-B6F9-FBB8-D5FE980BF853}"/>
              </a:ext>
            </a:extLst>
          </p:cNvPr>
          <p:cNvCxnSpPr>
            <a:cxnSpLocks/>
            <a:endCxn id="23" idx="3"/>
          </p:cNvCxnSpPr>
          <p:nvPr/>
        </p:nvCxnSpPr>
        <p:spPr>
          <a:xfrm flipH="1">
            <a:off x="2585884" y="5123835"/>
            <a:ext cx="1897626"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FAD4F968-C432-C3D2-755F-BEF3045A1A27}"/>
              </a:ext>
            </a:extLst>
          </p:cNvPr>
          <p:cNvSpPr/>
          <p:nvPr/>
        </p:nvSpPr>
        <p:spPr>
          <a:xfrm>
            <a:off x="292511" y="4532671"/>
            <a:ext cx="2293373" cy="11823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b="1" u="sng" dirty="0"/>
              <a:t>Rules Text</a:t>
            </a:r>
          </a:p>
          <a:p>
            <a:pPr algn="ctr"/>
            <a:r>
              <a:rPr lang="en-CA" sz="1400" dirty="0"/>
              <a:t>Any abilities or effects the card has</a:t>
            </a:r>
          </a:p>
        </p:txBody>
      </p:sp>
      <p:cxnSp>
        <p:nvCxnSpPr>
          <p:cNvPr id="27" name="Straight Connector 26">
            <a:extLst>
              <a:ext uri="{FF2B5EF4-FFF2-40B4-BE49-F238E27FC236}">
                <a16:creationId xmlns:a16="http://schemas.microsoft.com/office/drawing/2014/main" id="{A06554B8-4B7A-F332-01F0-C6992BED7D84}"/>
              </a:ext>
            </a:extLst>
          </p:cNvPr>
          <p:cNvCxnSpPr/>
          <p:nvPr/>
        </p:nvCxnSpPr>
        <p:spPr>
          <a:xfrm flipH="1">
            <a:off x="3421626" y="5614219"/>
            <a:ext cx="114054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792EC71-1713-8547-FAB6-E02FB409B75A}"/>
              </a:ext>
            </a:extLst>
          </p:cNvPr>
          <p:cNvCxnSpPr/>
          <p:nvPr/>
        </p:nvCxnSpPr>
        <p:spPr>
          <a:xfrm>
            <a:off x="3342968" y="5614219"/>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247956A-0A45-D024-C2AA-E3DFD6CD9A05}"/>
              </a:ext>
            </a:extLst>
          </p:cNvPr>
          <p:cNvCxnSpPr/>
          <p:nvPr/>
        </p:nvCxnSpPr>
        <p:spPr>
          <a:xfrm>
            <a:off x="3421626" y="5614219"/>
            <a:ext cx="0" cy="4227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DE4D2501-423A-0971-2894-62D782B3C0A3}"/>
              </a:ext>
            </a:extLst>
          </p:cNvPr>
          <p:cNvSpPr/>
          <p:nvPr/>
        </p:nvSpPr>
        <p:spPr>
          <a:xfrm>
            <a:off x="1524000" y="6037006"/>
            <a:ext cx="2379406" cy="71775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dirty="0"/>
              <a:t>Flavour Text</a:t>
            </a:r>
          </a:p>
        </p:txBody>
      </p:sp>
      <p:cxnSp>
        <p:nvCxnSpPr>
          <p:cNvPr id="34" name="Straight Connector 33">
            <a:extLst>
              <a:ext uri="{FF2B5EF4-FFF2-40B4-BE49-F238E27FC236}">
                <a16:creationId xmlns:a16="http://schemas.microsoft.com/office/drawing/2014/main" id="{ADA7BE4B-0615-7288-2750-C79C8AC07910}"/>
              </a:ext>
            </a:extLst>
          </p:cNvPr>
          <p:cNvCxnSpPr/>
          <p:nvPr/>
        </p:nvCxnSpPr>
        <p:spPr>
          <a:xfrm>
            <a:off x="7266039" y="6037006"/>
            <a:ext cx="158299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28AC0A96-A866-BF95-C051-48703C2E096B}"/>
              </a:ext>
            </a:extLst>
          </p:cNvPr>
          <p:cNvSpPr/>
          <p:nvPr/>
        </p:nvSpPr>
        <p:spPr>
          <a:xfrm>
            <a:off x="8849032" y="5464783"/>
            <a:ext cx="2803936" cy="10540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b="1" u="sng" dirty="0"/>
              <a:t>Power &amp; Toughness</a:t>
            </a:r>
          </a:p>
          <a:p>
            <a:pPr algn="ctr"/>
            <a:r>
              <a:rPr lang="en-CA" sz="1400" dirty="0"/>
              <a:t>Power = Damage it deals when attacking</a:t>
            </a:r>
          </a:p>
          <a:p>
            <a:pPr algn="ctr"/>
            <a:r>
              <a:rPr lang="en-CA" sz="1400" dirty="0"/>
              <a:t>Toughness = Hit Points</a:t>
            </a:r>
          </a:p>
        </p:txBody>
      </p:sp>
    </p:spTree>
    <p:extLst>
      <p:ext uri="{BB962C8B-B14F-4D97-AF65-F5344CB8AC3E}">
        <p14:creationId xmlns:p14="http://schemas.microsoft.com/office/powerpoint/2010/main" val="34111713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BC8F8-1D76-CB8F-7910-5F72DADD1AAB}"/>
              </a:ext>
            </a:extLst>
          </p:cNvPr>
          <p:cNvSpPr>
            <a:spLocks noGrp="1"/>
          </p:cNvSpPr>
          <p:nvPr>
            <p:ph type="title"/>
          </p:nvPr>
        </p:nvSpPr>
        <p:spPr/>
        <p:txBody>
          <a:bodyPr/>
          <a:lstStyle/>
          <a:p>
            <a:r>
              <a:rPr lang="en-CA" dirty="0"/>
              <a:t>Stage 2: Playing a Spell</a:t>
            </a:r>
          </a:p>
        </p:txBody>
      </p:sp>
      <p:sp>
        <p:nvSpPr>
          <p:cNvPr id="3" name="Content Placeholder 2">
            <a:extLst>
              <a:ext uri="{FF2B5EF4-FFF2-40B4-BE49-F238E27FC236}">
                <a16:creationId xmlns:a16="http://schemas.microsoft.com/office/drawing/2014/main" id="{BE74E9C1-607E-8B8F-1B09-CE2F45EDF36F}"/>
              </a:ext>
            </a:extLst>
          </p:cNvPr>
          <p:cNvSpPr>
            <a:spLocks noGrp="1"/>
          </p:cNvSpPr>
          <p:nvPr>
            <p:ph idx="1"/>
          </p:nvPr>
        </p:nvSpPr>
        <p:spPr/>
        <p:txBody>
          <a:bodyPr/>
          <a:lstStyle/>
          <a:p>
            <a:r>
              <a:rPr lang="en-CA" dirty="0"/>
              <a:t>Declare the card</a:t>
            </a:r>
          </a:p>
          <a:p>
            <a:r>
              <a:rPr lang="en-CA" dirty="0"/>
              <a:t>Tap the mana cost to play it</a:t>
            </a:r>
          </a:p>
          <a:p>
            <a:r>
              <a:rPr lang="en-CA" dirty="0"/>
              <a:t>Pause to allow opponent to respond</a:t>
            </a:r>
          </a:p>
          <a:p>
            <a:r>
              <a:rPr lang="en-CA" dirty="0"/>
              <a:t>If a spell has a target (ex: an Instant or a Sorcery spell), must declare the target when announcing the spell. </a:t>
            </a:r>
          </a:p>
          <a:p>
            <a:r>
              <a:rPr lang="en-CA" dirty="0"/>
              <a:t>If target disappears, the spell fizzles out</a:t>
            </a:r>
          </a:p>
        </p:txBody>
      </p:sp>
    </p:spTree>
    <p:extLst>
      <p:ext uri="{BB962C8B-B14F-4D97-AF65-F5344CB8AC3E}">
        <p14:creationId xmlns:p14="http://schemas.microsoft.com/office/powerpoint/2010/main" val="41197331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10A5F-F9B5-719D-6E57-93E9A777D649}"/>
              </a:ext>
            </a:extLst>
          </p:cNvPr>
          <p:cNvSpPr>
            <a:spLocks noGrp="1"/>
          </p:cNvSpPr>
          <p:nvPr>
            <p:ph type="title"/>
          </p:nvPr>
        </p:nvSpPr>
        <p:spPr/>
        <p:txBody>
          <a:bodyPr/>
          <a:lstStyle/>
          <a:p>
            <a:r>
              <a:rPr lang="en-CA" dirty="0"/>
              <a:t>Stage 2: starting the game</a:t>
            </a:r>
          </a:p>
        </p:txBody>
      </p:sp>
      <p:sp>
        <p:nvSpPr>
          <p:cNvPr id="3" name="Content Placeholder 2">
            <a:extLst>
              <a:ext uri="{FF2B5EF4-FFF2-40B4-BE49-F238E27FC236}">
                <a16:creationId xmlns:a16="http://schemas.microsoft.com/office/drawing/2014/main" id="{B1FC7911-3DB8-F2DA-A1E9-26FB177593D7}"/>
              </a:ext>
            </a:extLst>
          </p:cNvPr>
          <p:cNvSpPr>
            <a:spLocks noGrp="1"/>
          </p:cNvSpPr>
          <p:nvPr>
            <p:ph idx="1"/>
          </p:nvPr>
        </p:nvSpPr>
        <p:spPr/>
        <p:txBody>
          <a:bodyPr/>
          <a:lstStyle/>
          <a:p>
            <a:r>
              <a:rPr lang="en-CA" dirty="0"/>
              <a:t>Determine who starts (dice roll, coin flip, decision, etc.)</a:t>
            </a:r>
          </a:p>
          <a:p>
            <a:r>
              <a:rPr lang="en-CA" dirty="0"/>
              <a:t>Shuffle Deck (card amount varies by type of game – 60 is standard)</a:t>
            </a:r>
          </a:p>
          <a:p>
            <a:r>
              <a:rPr lang="en-CA" dirty="0"/>
              <a:t>Draw a starting hand of 7 cards</a:t>
            </a:r>
          </a:p>
          <a:p>
            <a:r>
              <a:rPr lang="en-CA" dirty="0"/>
              <a:t>Option to mulligan</a:t>
            </a:r>
          </a:p>
        </p:txBody>
      </p:sp>
    </p:spTree>
    <p:extLst>
      <p:ext uri="{BB962C8B-B14F-4D97-AF65-F5344CB8AC3E}">
        <p14:creationId xmlns:p14="http://schemas.microsoft.com/office/powerpoint/2010/main" val="41068410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59EA5-DBF2-E193-6524-0AA52F39D14A}"/>
              </a:ext>
            </a:extLst>
          </p:cNvPr>
          <p:cNvSpPr>
            <a:spLocks noGrp="1"/>
          </p:cNvSpPr>
          <p:nvPr>
            <p:ph type="title"/>
          </p:nvPr>
        </p:nvSpPr>
        <p:spPr/>
        <p:txBody>
          <a:bodyPr/>
          <a:lstStyle/>
          <a:p>
            <a:r>
              <a:rPr lang="en-CA" dirty="0"/>
              <a:t>Stage 2: Turn order</a:t>
            </a:r>
          </a:p>
        </p:txBody>
      </p:sp>
      <p:sp>
        <p:nvSpPr>
          <p:cNvPr id="3" name="Content Placeholder 2">
            <a:extLst>
              <a:ext uri="{FF2B5EF4-FFF2-40B4-BE49-F238E27FC236}">
                <a16:creationId xmlns:a16="http://schemas.microsoft.com/office/drawing/2014/main" id="{22B8F194-576A-62E7-7372-24C922413742}"/>
              </a:ext>
            </a:extLst>
          </p:cNvPr>
          <p:cNvSpPr>
            <a:spLocks noGrp="1"/>
          </p:cNvSpPr>
          <p:nvPr>
            <p:ph idx="1"/>
          </p:nvPr>
        </p:nvSpPr>
        <p:spPr/>
        <p:txBody>
          <a:bodyPr/>
          <a:lstStyle/>
          <a:p>
            <a:r>
              <a:rPr lang="en-CA" dirty="0"/>
              <a:t>Beginning Phase</a:t>
            </a:r>
          </a:p>
          <a:p>
            <a:r>
              <a:rPr lang="en-CA" dirty="0"/>
              <a:t>Main Phase 1</a:t>
            </a:r>
          </a:p>
          <a:p>
            <a:r>
              <a:rPr lang="en-CA" dirty="0"/>
              <a:t>Combat</a:t>
            </a:r>
          </a:p>
          <a:p>
            <a:r>
              <a:rPr lang="en-CA" dirty="0"/>
              <a:t>Main Phase 2</a:t>
            </a:r>
          </a:p>
          <a:p>
            <a:r>
              <a:rPr lang="en-CA" dirty="0"/>
              <a:t>End Phase</a:t>
            </a:r>
          </a:p>
          <a:p>
            <a:r>
              <a:rPr lang="en-CA" dirty="0"/>
              <a:t>Clean-up</a:t>
            </a:r>
          </a:p>
        </p:txBody>
      </p:sp>
      <p:sp>
        <p:nvSpPr>
          <p:cNvPr id="4" name="Oval 3">
            <a:extLst>
              <a:ext uri="{FF2B5EF4-FFF2-40B4-BE49-F238E27FC236}">
                <a16:creationId xmlns:a16="http://schemas.microsoft.com/office/drawing/2014/main" id="{4CDEFCE3-4E51-259B-39B9-EA394100F083}"/>
              </a:ext>
            </a:extLst>
          </p:cNvPr>
          <p:cNvSpPr/>
          <p:nvPr/>
        </p:nvSpPr>
        <p:spPr>
          <a:xfrm>
            <a:off x="6163084" y="2065867"/>
            <a:ext cx="3529780" cy="34609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CA"/>
          </a:p>
        </p:txBody>
      </p:sp>
      <p:sp>
        <p:nvSpPr>
          <p:cNvPr id="5" name="Oval 4">
            <a:extLst>
              <a:ext uri="{FF2B5EF4-FFF2-40B4-BE49-F238E27FC236}">
                <a16:creationId xmlns:a16="http://schemas.microsoft.com/office/drawing/2014/main" id="{7C5B1F9F-EE06-E5C3-1358-2ADC0C3A83BD}"/>
              </a:ext>
            </a:extLst>
          </p:cNvPr>
          <p:cNvSpPr/>
          <p:nvPr/>
        </p:nvSpPr>
        <p:spPr>
          <a:xfrm>
            <a:off x="7726411" y="1878780"/>
            <a:ext cx="336039" cy="37417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Oval 5">
            <a:extLst>
              <a:ext uri="{FF2B5EF4-FFF2-40B4-BE49-F238E27FC236}">
                <a16:creationId xmlns:a16="http://schemas.microsoft.com/office/drawing/2014/main" id="{7BCA6301-39ED-263C-4EEF-B7CCBA0945BD}"/>
              </a:ext>
            </a:extLst>
          </p:cNvPr>
          <p:cNvSpPr/>
          <p:nvPr/>
        </p:nvSpPr>
        <p:spPr>
          <a:xfrm>
            <a:off x="9432307" y="3054827"/>
            <a:ext cx="336039" cy="37417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Oval 6">
            <a:extLst>
              <a:ext uri="{FF2B5EF4-FFF2-40B4-BE49-F238E27FC236}">
                <a16:creationId xmlns:a16="http://schemas.microsoft.com/office/drawing/2014/main" id="{FA18A067-A4EE-A641-1CAD-14BC328CA8DB}"/>
              </a:ext>
            </a:extLst>
          </p:cNvPr>
          <p:cNvSpPr/>
          <p:nvPr/>
        </p:nvSpPr>
        <p:spPr>
          <a:xfrm>
            <a:off x="8635895" y="5152649"/>
            <a:ext cx="336039" cy="37417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Oval 7">
            <a:extLst>
              <a:ext uri="{FF2B5EF4-FFF2-40B4-BE49-F238E27FC236}">
                <a16:creationId xmlns:a16="http://schemas.microsoft.com/office/drawing/2014/main" id="{F0C272C3-3837-02C8-243A-ECED567E2FF6}"/>
              </a:ext>
            </a:extLst>
          </p:cNvPr>
          <p:cNvSpPr/>
          <p:nvPr/>
        </p:nvSpPr>
        <p:spPr>
          <a:xfrm>
            <a:off x="6767766" y="5059789"/>
            <a:ext cx="336039" cy="37417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Oval 8">
            <a:extLst>
              <a:ext uri="{FF2B5EF4-FFF2-40B4-BE49-F238E27FC236}">
                <a16:creationId xmlns:a16="http://schemas.microsoft.com/office/drawing/2014/main" id="{66E021D9-39E6-1A1B-C7BA-64846B1F477D}"/>
              </a:ext>
            </a:extLst>
          </p:cNvPr>
          <p:cNvSpPr/>
          <p:nvPr/>
        </p:nvSpPr>
        <p:spPr>
          <a:xfrm>
            <a:off x="6163082" y="2896145"/>
            <a:ext cx="336039" cy="37417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Rectangle 10">
            <a:extLst>
              <a:ext uri="{FF2B5EF4-FFF2-40B4-BE49-F238E27FC236}">
                <a16:creationId xmlns:a16="http://schemas.microsoft.com/office/drawing/2014/main" id="{3884F7AC-3184-998F-E0D7-9FC4FF7B9DCD}"/>
              </a:ext>
            </a:extLst>
          </p:cNvPr>
          <p:cNvSpPr/>
          <p:nvPr/>
        </p:nvSpPr>
        <p:spPr>
          <a:xfrm>
            <a:off x="7227425" y="1347838"/>
            <a:ext cx="1401098" cy="45474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dirty="0"/>
              <a:t>Start</a:t>
            </a:r>
          </a:p>
        </p:txBody>
      </p:sp>
      <p:sp>
        <p:nvSpPr>
          <p:cNvPr id="13" name="Rectangle 12">
            <a:extLst>
              <a:ext uri="{FF2B5EF4-FFF2-40B4-BE49-F238E27FC236}">
                <a16:creationId xmlns:a16="http://schemas.microsoft.com/office/drawing/2014/main" id="{81EA0D1D-D1CA-6163-EFE1-CD55A6F6C081}"/>
              </a:ext>
            </a:extLst>
          </p:cNvPr>
          <p:cNvSpPr/>
          <p:nvPr/>
        </p:nvSpPr>
        <p:spPr>
          <a:xfrm>
            <a:off x="8803914" y="1878780"/>
            <a:ext cx="1490460" cy="26328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dirty="0"/>
              <a:t>Untap</a:t>
            </a:r>
          </a:p>
        </p:txBody>
      </p:sp>
      <p:sp>
        <p:nvSpPr>
          <p:cNvPr id="14" name="Rectangle 13">
            <a:extLst>
              <a:ext uri="{FF2B5EF4-FFF2-40B4-BE49-F238E27FC236}">
                <a16:creationId xmlns:a16="http://schemas.microsoft.com/office/drawing/2014/main" id="{EC6A9BFF-5DFC-6B79-3676-C86E5D3808CE}"/>
              </a:ext>
            </a:extLst>
          </p:cNvPr>
          <p:cNvSpPr/>
          <p:nvPr/>
        </p:nvSpPr>
        <p:spPr>
          <a:xfrm>
            <a:off x="9364507" y="2276167"/>
            <a:ext cx="1490460" cy="26328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dirty="0"/>
              <a:t>Upkeep</a:t>
            </a:r>
          </a:p>
        </p:txBody>
      </p:sp>
      <p:sp>
        <p:nvSpPr>
          <p:cNvPr id="15" name="Rectangle 14">
            <a:extLst>
              <a:ext uri="{FF2B5EF4-FFF2-40B4-BE49-F238E27FC236}">
                <a16:creationId xmlns:a16="http://schemas.microsoft.com/office/drawing/2014/main" id="{281117A3-A7DA-E7FE-A3AD-A00090C9AD93}"/>
              </a:ext>
            </a:extLst>
          </p:cNvPr>
          <p:cNvSpPr/>
          <p:nvPr/>
        </p:nvSpPr>
        <p:spPr>
          <a:xfrm>
            <a:off x="9813741" y="2614289"/>
            <a:ext cx="1490460" cy="26328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dirty="0"/>
              <a:t>Draw</a:t>
            </a:r>
          </a:p>
        </p:txBody>
      </p:sp>
      <p:sp>
        <p:nvSpPr>
          <p:cNvPr id="16" name="Rectangle 15">
            <a:extLst>
              <a:ext uri="{FF2B5EF4-FFF2-40B4-BE49-F238E27FC236}">
                <a16:creationId xmlns:a16="http://schemas.microsoft.com/office/drawing/2014/main" id="{7502AC7E-77F0-0753-1D97-D58E76A47E5A}"/>
              </a:ext>
            </a:extLst>
          </p:cNvPr>
          <p:cNvSpPr/>
          <p:nvPr/>
        </p:nvSpPr>
        <p:spPr>
          <a:xfrm>
            <a:off x="9903103" y="3042947"/>
            <a:ext cx="1401098" cy="179452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dirty="0"/>
              <a:t>Main Phase 1</a:t>
            </a:r>
          </a:p>
          <a:p>
            <a:pPr algn="ctr"/>
            <a:endParaRPr lang="en-CA" dirty="0"/>
          </a:p>
          <a:p>
            <a:pPr algn="ctr"/>
            <a:r>
              <a:rPr lang="en-CA" sz="1400" dirty="0"/>
              <a:t>Can play one land per turn</a:t>
            </a:r>
          </a:p>
          <a:p>
            <a:pPr algn="ctr"/>
            <a:endParaRPr lang="en-CA" sz="1400" dirty="0"/>
          </a:p>
          <a:p>
            <a:pPr algn="ctr"/>
            <a:r>
              <a:rPr lang="en-CA" sz="1400" dirty="0"/>
              <a:t>Cast a spell</a:t>
            </a:r>
          </a:p>
        </p:txBody>
      </p:sp>
      <p:sp>
        <p:nvSpPr>
          <p:cNvPr id="17" name="Rectangle 16">
            <a:extLst>
              <a:ext uri="{FF2B5EF4-FFF2-40B4-BE49-F238E27FC236}">
                <a16:creationId xmlns:a16="http://schemas.microsoft.com/office/drawing/2014/main" id="{4EB1CBA2-F0BD-3AAC-A0C6-7F5FAC90CE32}"/>
              </a:ext>
            </a:extLst>
          </p:cNvPr>
          <p:cNvSpPr/>
          <p:nvPr/>
        </p:nvSpPr>
        <p:spPr>
          <a:xfrm>
            <a:off x="9052754" y="5267084"/>
            <a:ext cx="1401098" cy="13500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dirty="0"/>
              <a:t>Combat</a:t>
            </a:r>
          </a:p>
          <a:p>
            <a:pPr algn="ctr"/>
            <a:r>
              <a:rPr lang="en-CA" sz="1400" dirty="0"/>
              <a:t>Declare attackers, declare blockers</a:t>
            </a:r>
          </a:p>
        </p:txBody>
      </p:sp>
      <p:sp>
        <p:nvSpPr>
          <p:cNvPr id="19" name="Rectangle 18">
            <a:extLst>
              <a:ext uri="{FF2B5EF4-FFF2-40B4-BE49-F238E27FC236}">
                <a16:creationId xmlns:a16="http://schemas.microsoft.com/office/drawing/2014/main" id="{790F1769-E74B-B0D0-C4A0-7A148153D214}"/>
              </a:ext>
            </a:extLst>
          </p:cNvPr>
          <p:cNvSpPr/>
          <p:nvPr/>
        </p:nvSpPr>
        <p:spPr>
          <a:xfrm>
            <a:off x="5156429" y="4970138"/>
            <a:ext cx="1401098" cy="179452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dirty="0"/>
              <a:t>Main Phase 1</a:t>
            </a:r>
          </a:p>
          <a:p>
            <a:pPr algn="ctr"/>
            <a:r>
              <a:rPr lang="en-CA" sz="1400" dirty="0"/>
              <a:t>Same as first</a:t>
            </a:r>
          </a:p>
          <a:p>
            <a:pPr algn="ctr"/>
            <a:r>
              <a:rPr lang="en-CA" sz="1400" dirty="0"/>
              <a:t>If you already played a land this turn, can’t do it again</a:t>
            </a:r>
          </a:p>
        </p:txBody>
      </p:sp>
      <p:sp>
        <p:nvSpPr>
          <p:cNvPr id="20" name="Rectangle 19">
            <a:extLst>
              <a:ext uri="{FF2B5EF4-FFF2-40B4-BE49-F238E27FC236}">
                <a16:creationId xmlns:a16="http://schemas.microsoft.com/office/drawing/2014/main" id="{AA25B9A5-C620-3C7A-E427-68E525FBBAF1}"/>
              </a:ext>
            </a:extLst>
          </p:cNvPr>
          <p:cNvSpPr/>
          <p:nvPr/>
        </p:nvSpPr>
        <p:spPr>
          <a:xfrm>
            <a:off x="4609865" y="2518561"/>
            <a:ext cx="1401098" cy="45474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dirty="0"/>
              <a:t>End Phase</a:t>
            </a:r>
          </a:p>
        </p:txBody>
      </p:sp>
      <p:sp>
        <p:nvSpPr>
          <p:cNvPr id="21" name="Rectangle 20">
            <a:extLst>
              <a:ext uri="{FF2B5EF4-FFF2-40B4-BE49-F238E27FC236}">
                <a16:creationId xmlns:a16="http://schemas.microsoft.com/office/drawing/2014/main" id="{54A4D1A5-0BC8-BFE7-A1FA-C74E5E5B8100}"/>
              </a:ext>
            </a:extLst>
          </p:cNvPr>
          <p:cNvSpPr/>
          <p:nvPr/>
        </p:nvSpPr>
        <p:spPr>
          <a:xfrm>
            <a:off x="5364631" y="2069964"/>
            <a:ext cx="1490460" cy="26328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dirty="0"/>
              <a:t>Clean Up</a:t>
            </a:r>
          </a:p>
        </p:txBody>
      </p:sp>
      <p:sp>
        <p:nvSpPr>
          <p:cNvPr id="23" name="Arrow: Curved Left 22">
            <a:extLst>
              <a:ext uri="{FF2B5EF4-FFF2-40B4-BE49-F238E27FC236}">
                <a16:creationId xmlns:a16="http://schemas.microsoft.com/office/drawing/2014/main" id="{1B7681D5-2B64-3522-4C7B-92476635D8B1}"/>
              </a:ext>
            </a:extLst>
          </p:cNvPr>
          <p:cNvSpPr/>
          <p:nvPr/>
        </p:nvSpPr>
        <p:spPr>
          <a:xfrm>
            <a:off x="8396748" y="2896145"/>
            <a:ext cx="656006" cy="1819789"/>
          </a:xfrm>
          <a:prstGeom prst="curved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26" name="Arrow: Curved Left 25">
            <a:extLst>
              <a:ext uri="{FF2B5EF4-FFF2-40B4-BE49-F238E27FC236}">
                <a16:creationId xmlns:a16="http://schemas.microsoft.com/office/drawing/2014/main" id="{05E3D703-22C4-5B81-6783-33958F885A65}"/>
              </a:ext>
            </a:extLst>
          </p:cNvPr>
          <p:cNvSpPr/>
          <p:nvPr/>
        </p:nvSpPr>
        <p:spPr>
          <a:xfrm flipH="1" flipV="1">
            <a:off x="6789736" y="2754465"/>
            <a:ext cx="728304" cy="1840271"/>
          </a:xfrm>
          <a:prstGeom prst="curvedLeftArrow">
            <a:avLst>
              <a:gd name="adj1" fmla="val 25000"/>
              <a:gd name="adj2" fmla="val 50000"/>
              <a:gd name="adj3" fmla="val 27998"/>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Tree>
    <p:extLst>
      <p:ext uri="{BB962C8B-B14F-4D97-AF65-F5344CB8AC3E}">
        <p14:creationId xmlns:p14="http://schemas.microsoft.com/office/powerpoint/2010/main" val="5181610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E9550-F7B8-13E9-7619-0F931C6A47F0}"/>
              </a:ext>
            </a:extLst>
          </p:cNvPr>
          <p:cNvSpPr>
            <a:spLocks noGrp="1"/>
          </p:cNvSpPr>
          <p:nvPr>
            <p:ph type="title"/>
          </p:nvPr>
        </p:nvSpPr>
        <p:spPr/>
        <p:txBody>
          <a:bodyPr/>
          <a:lstStyle/>
          <a:p>
            <a:r>
              <a:rPr lang="en-CA" dirty="0"/>
              <a:t>Stage 2: Combat</a:t>
            </a:r>
          </a:p>
        </p:txBody>
      </p:sp>
      <p:sp>
        <p:nvSpPr>
          <p:cNvPr id="3" name="Content Placeholder 2">
            <a:extLst>
              <a:ext uri="{FF2B5EF4-FFF2-40B4-BE49-F238E27FC236}">
                <a16:creationId xmlns:a16="http://schemas.microsoft.com/office/drawing/2014/main" id="{388F2BBF-52C6-E6BE-5A96-0A28A2BBC315}"/>
              </a:ext>
            </a:extLst>
          </p:cNvPr>
          <p:cNvSpPr>
            <a:spLocks noGrp="1"/>
          </p:cNvSpPr>
          <p:nvPr>
            <p:ph idx="1"/>
          </p:nvPr>
        </p:nvSpPr>
        <p:spPr/>
        <p:txBody>
          <a:bodyPr/>
          <a:lstStyle/>
          <a:p>
            <a:r>
              <a:rPr lang="en-CA" dirty="0"/>
              <a:t>Active players declares which creature(s) they are attacking with (attacking creature is tapped)</a:t>
            </a:r>
          </a:p>
          <a:p>
            <a:r>
              <a:rPr lang="en-CA" dirty="0"/>
              <a:t>Opposing player chooses which available creature(s) block the attacks</a:t>
            </a:r>
          </a:p>
          <a:p>
            <a:r>
              <a:rPr lang="en-CA" dirty="0"/>
              <a:t>Any number of untapped defending creatures can block a single attacking creature</a:t>
            </a:r>
          </a:p>
          <a:p>
            <a:r>
              <a:rPr lang="en-CA" dirty="0"/>
              <a:t>When multiple creatures block an attacker, the attacker chooses how the damage is spread out</a:t>
            </a:r>
          </a:p>
          <a:p>
            <a:r>
              <a:rPr lang="en-CA" dirty="0"/>
              <a:t>The attacker also takes damage from the blocking creature(s) equal to their power</a:t>
            </a:r>
          </a:p>
          <a:p>
            <a:r>
              <a:rPr lang="en-CA" dirty="0"/>
              <a:t>Unblocked creatures deal direct damage to opponents </a:t>
            </a:r>
          </a:p>
          <a:p>
            <a:r>
              <a:rPr lang="en-CA" dirty="0"/>
              <a:t>Creatures that take damage equal or greater than their toughness are destroyed (graveyard)</a:t>
            </a:r>
          </a:p>
          <a:p>
            <a:r>
              <a:rPr lang="en-CA" dirty="0"/>
              <a:t>Once combat phase ends, creatures are no longer considered attacking or blocking</a:t>
            </a:r>
          </a:p>
        </p:txBody>
      </p:sp>
    </p:spTree>
    <p:extLst>
      <p:ext uri="{BB962C8B-B14F-4D97-AF65-F5344CB8AC3E}">
        <p14:creationId xmlns:p14="http://schemas.microsoft.com/office/powerpoint/2010/main" val="1054427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8B196-BCC2-DF37-9613-360905641B5F}"/>
              </a:ext>
            </a:extLst>
          </p:cNvPr>
          <p:cNvSpPr>
            <a:spLocks noGrp="1"/>
          </p:cNvSpPr>
          <p:nvPr>
            <p:ph type="title"/>
          </p:nvPr>
        </p:nvSpPr>
        <p:spPr/>
        <p:txBody>
          <a:bodyPr/>
          <a:lstStyle/>
          <a:p>
            <a:r>
              <a:rPr lang="en-CA" dirty="0"/>
              <a:t>What, where, why</a:t>
            </a:r>
          </a:p>
        </p:txBody>
      </p:sp>
      <p:sp>
        <p:nvSpPr>
          <p:cNvPr id="3" name="Content Placeholder 2">
            <a:extLst>
              <a:ext uri="{FF2B5EF4-FFF2-40B4-BE49-F238E27FC236}">
                <a16:creationId xmlns:a16="http://schemas.microsoft.com/office/drawing/2014/main" id="{C8CCA1FA-0EA1-E12E-2933-C1ABA746044B}"/>
              </a:ext>
            </a:extLst>
          </p:cNvPr>
          <p:cNvSpPr>
            <a:spLocks noGrp="1"/>
          </p:cNvSpPr>
          <p:nvPr>
            <p:ph idx="1"/>
          </p:nvPr>
        </p:nvSpPr>
        <p:spPr>
          <a:xfrm>
            <a:off x="685802" y="2142067"/>
            <a:ext cx="8871152" cy="3649133"/>
          </a:xfrm>
        </p:spPr>
        <p:txBody>
          <a:bodyPr/>
          <a:lstStyle/>
          <a:p>
            <a:r>
              <a:rPr lang="en-CA" b="1" dirty="0"/>
              <a:t>WHAT: </a:t>
            </a:r>
            <a:r>
              <a:rPr lang="en-CA" dirty="0"/>
              <a:t>Today you’ll be learning about Magic The Gathering</a:t>
            </a:r>
          </a:p>
          <a:p>
            <a:r>
              <a:rPr lang="en-CA" b="1" dirty="0"/>
              <a:t>WHERE: </a:t>
            </a:r>
            <a:r>
              <a:rPr lang="en-CA" dirty="0"/>
              <a:t>You’ll be able to use the information retained from this lesson to play the game anywhere with friends, total strangers, or just use the general knowledge you’ve attained to impress others in conversations</a:t>
            </a:r>
          </a:p>
          <a:p>
            <a:r>
              <a:rPr lang="en-CA" b="1" dirty="0"/>
              <a:t>WHY: </a:t>
            </a:r>
            <a:r>
              <a:rPr lang="en-CA" dirty="0"/>
              <a:t>It’s fun, it brings people together, it helps develop critical thinking skills, and the cards themselves have collector value.</a:t>
            </a:r>
            <a:endParaRPr lang="en-CA" b="1" dirty="0"/>
          </a:p>
        </p:txBody>
      </p:sp>
      <p:pic>
        <p:nvPicPr>
          <p:cNvPr id="5" name="Picture 4" descr="A logo with text and a red and white symbol&#10;&#10;AI-generated content may be incorrect.">
            <a:extLst>
              <a:ext uri="{FF2B5EF4-FFF2-40B4-BE49-F238E27FC236}">
                <a16:creationId xmlns:a16="http://schemas.microsoft.com/office/drawing/2014/main" id="{61C7614A-E9F8-965F-F332-BAE253E61283}"/>
              </a:ext>
            </a:extLst>
          </p:cNvPr>
          <p:cNvPicPr>
            <a:picLocks noChangeAspect="1"/>
          </p:cNvPicPr>
          <p:nvPr/>
        </p:nvPicPr>
        <p:blipFill>
          <a:blip r:embed="rId2"/>
          <a:stretch>
            <a:fillRect/>
          </a:stretch>
        </p:blipFill>
        <p:spPr>
          <a:xfrm>
            <a:off x="6848475" y="219752"/>
            <a:ext cx="4657724" cy="2449414"/>
          </a:xfrm>
          <a:prstGeom prst="rect">
            <a:avLst/>
          </a:prstGeom>
        </p:spPr>
      </p:pic>
      <p:pic>
        <p:nvPicPr>
          <p:cNvPr id="7" name="Picture 6" descr="A card with a flower in it&#10;&#10;AI-generated content may be incorrect.">
            <a:extLst>
              <a:ext uri="{FF2B5EF4-FFF2-40B4-BE49-F238E27FC236}">
                <a16:creationId xmlns:a16="http://schemas.microsoft.com/office/drawing/2014/main" id="{CFD888E8-B45A-D017-BE0C-B14670B1B7AF}"/>
              </a:ext>
            </a:extLst>
          </p:cNvPr>
          <p:cNvPicPr>
            <a:picLocks noChangeAspect="1"/>
          </p:cNvPicPr>
          <p:nvPr/>
        </p:nvPicPr>
        <p:blipFill>
          <a:blip r:embed="rId3"/>
          <a:stretch>
            <a:fillRect/>
          </a:stretch>
        </p:blipFill>
        <p:spPr>
          <a:xfrm>
            <a:off x="9676385" y="2849479"/>
            <a:ext cx="2281681" cy="3788769"/>
          </a:xfrm>
          <a:prstGeom prst="rect">
            <a:avLst/>
          </a:prstGeom>
        </p:spPr>
      </p:pic>
    </p:spTree>
    <p:extLst>
      <p:ext uri="{BB962C8B-B14F-4D97-AF65-F5344CB8AC3E}">
        <p14:creationId xmlns:p14="http://schemas.microsoft.com/office/powerpoint/2010/main" val="28349816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4681D-3FF7-CD8F-9CCC-CBACB0C95AF5}"/>
              </a:ext>
            </a:extLst>
          </p:cNvPr>
          <p:cNvSpPr>
            <a:spLocks noGrp="1"/>
          </p:cNvSpPr>
          <p:nvPr>
            <p:ph type="title"/>
          </p:nvPr>
        </p:nvSpPr>
        <p:spPr/>
        <p:txBody>
          <a:bodyPr/>
          <a:lstStyle/>
          <a:p>
            <a:r>
              <a:rPr lang="en-CA" dirty="0"/>
              <a:t>Stage 2: Spell Stack</a:t>
            </a:r>
          </a:p>
        </p:txBody>
      </p:sp>
      <p:sp>
        <p:nvSpPr>
          <p:cNvPr id="3" name="Content Placeholder 2">
            <a:extLst>
              <a:ext uri="{FF2B5EF4-FFF2-40B4-BE49-F238E27FC236}">
                <a16:creationId xmlns:a16="http://schemas.microsoft.com/office/drawing/2014/main" id="{F555446E-FA5A-2553-A937-0A1E73DB34BD}"/>
              </a:ext>
            </a:extLst>
          </p:cNvPr>
          <p:cNvSpPr>
            <a:spLocks noGrp="1"/>
          </p:cNvSpPr>
          <p:nvPr>
            <p:ph idx="1"/>
          </p:nvPr>
        </p:nvSpPr>
        <p:spPr>
          <a:xfrm>
            <a:off x="685801" y="2142067"/>
            <a:ext cx="10131425" cy="4320184"/>
          </a:xfrm>
        </p:spPr>
        <p:txBody>
          <a:bodyPr>
            <a:normAutofit/>
          </a:bodyPr>
          <a:lstStyle/>
          <a:p>
            <a:r>
              <a:rPr lang="en-CA" dirty="0"/>
              <a:t>All spells resolve using the stack</a:t>
            </a:r>
          </a:p>
          <a:p>
            <a:r>
              <a:rPr lang="en-CA" dirty="0"/>
              <a:t>Stack allows players to respond to the spells being cast, normally with an Instant</a:t>
            </a:r>
          </a:p>
          <a:p>
            <a:r>
              <a:rPr lang="en-CA" dirty="0"/>
              <a:t>When players have no more actions to take, the spells resolve from the top of the stack down</a:t>
            </a:r>
          </a:p>
          <a:p>
            <a:r>
              <a:rPr lang="en-CA" dirty="0"/>
              <a:t>First in, Last out</a:t>
            </a:r>
          </a:p>
          <a:p>
            <a:r>
              <a:rPr lang="en-CA" dirty="0"/>
              <a:t>Ex: Opponent casts Shock (Instant spell dealing 2 damage to any target), selecting your 2/2 bear as the target. If this resolves, it will kill the bear</a:t>
            </a:r>
          </a:p>
          <a:p>
            <a:r>
              <a:rPr lang="en-CA" dirty="0"/>
              <a:t>You respond by playing Giant Growth (Instant spell granting +3/+3 to a target until end of turn)</a:t>
            </a:r>
          </a:p>
          <a:p>
            <a:r>
              <a:rPr lang="en-CA" dirty="0"/>
              <a:t>Giant growth resolves first (bear gets +3/+3), then shock deals 2 damage (bear survives)</a:t>
            </a:r>
          </a:p>
          <a:p>
            <a:r>
              <a:rPr lang="en-CA" dirty="0"/>
              <a:t>However, if your opponent responds by casting another Shock, the last spell (Shock) will resolve first, dealing 2 damage to the bear and killing it before the Giant Growth can boost its stats. The first shock no longer has a valid target (bear is dead) and fizzles out. </a:t>
            </a:r>
          </a:p>
        </p:txBody>
      </p:sp>
      <p:pic>
        <p:nvPicPr>
          <p:cNvPr id="6" name="Picture 5" descr="A card with a bear roaring&#10;&#10;AI-generated content may be incorrect.">
            <a:extLst>
              <a:ext uri="{FF2B5EF4-FFF2-40B4-BE49-F238E27FC236}">
                <a16:creationId xmlns:a16="http://schemas.microsoft.com/office/drawing/2014/main" id="{74AC55FD-FEF5-2669-FB39-6ADB3602C0BE}"/>
              </a:ext>
            </a:extLst>
          </p:cNvPr>
          <p:cNvPicPr>
            <a:picLocks noChangeAspect="1"/>
          </p:cNvPicPr>
          <p:nvPr/>
        </p:nvPicPr>
        <p:blipFill>
          <a:blip r:embed="rId2"/>
          <a:stretch>
            <a:fillRect/>
          </a:stretch>
        </p:blipFill>
        <p:spPr>
          <a:xfrm>
            <a:off x="9952657" y="395749"/>
            <a:ext cx="2129342" cy="3033251"/>
          </a:xfrm>
          <a:prstGeom prst="rect">
            <a:avLst/>
          </a:prstGeom>
        </p:spPr>
      </p:pic>
    </p:spTree>
    <p:extLst>
      <p:ext uri="{BB962C8B-B14F-4D97-AF65-F5344CB8AC3E}">
        <p14:creationId xmlns:p14="http://schemas.microsoft.com/office/powerpoint/2010/main" val="24161473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17B3D-2DA9-35F8-883A-17603C962F33}"/>
              </a:ext>
            </a:extLst>
          </p:cNvPr>
          <p:cNvSpPr>
            <a:spLocks noGrp="1"/>
          </p:cNvSpPr>
          <p:nvPr>
            <p:ph type="title"/>
          </p:nvPr>
        </p:nvSpPr>
        <p:spPr/>
        <p:txBody>
          <a:bodyPr/>
          <a:lstStyle/>
          <a:p>
            <a:r>
              <a:rPr lang="en-CA" dirty="0"/>
              <a:t>Stage 2: Ending a game</a:t>
            </a:r>
          </a:p>
        </p:txBody>
      </p:sp>
      <p:sp>
        <p:nvSpPr>
          <p:cNvPr id="3" name="Content Placeholder 2">
            <a:extLst>
              <a:ext uri="{FF2B5EF4-FFF2-40B4-BE49-F238E27FC236}">
                <a16:creationId xmlns:a16="http://schemas.microsoft.com/office/drawing/2014/main" id="{12A3A78B-522F-8FA3-A8A8-D8ED43712D30}"/>
              </a:ext>
            </a:extLst>
          </p:cNvPr>
          <p:cNvSpPr>
            <a:spLocks noGrp="1"/>
          </p:cNvSpPr>
          <p:nvPr>
            <p:ph idx="1"/>
          </p:nvPr>
        </p:nvSpPr>
        <p:spPr/>
        <p:txBody>
          <a:bodyPr/>
          <a:lstStyle/>
          <a:p>
            <a:r>
              <a:rPr lang="en-CA" dirty="0"/>
              <a:t>Each player has a life total, usually set to 20 points. If they take enough points of direct damage to their life total, they lose the game.</a:t>
            </a:r>
          </a:p>
          <a:p>
            <a:r>
              <a:rPr lang="en-CA" dirty="0"/>
              <a:t>When a player runs out of cards to draw from their deck, they lose the game. </a:t>
            </a:r>
          </a:p>
        </p:txBody>
      </p:sp>
    </p:spTree>
    <p:extLst>
      <p:ext uri="{BB962C8B-B14F-4D97-AF65-F5344CB8AC3E}">
        <p14:creationId xmlns:p14="http://schemas.microsoft.com/office/powerpoint/2010/main" val="5244317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575BD-5AA6-1750-AD17-C190F6073859}"/>
              </a:ext>
            </a:extLst>
          </p:cNvPr>
          <p:cNvSpPr>
            <a:spLocks noGrp="1"/>
          </p:cNvSpPr>
          <p:nvPr>
            <p:ph type="title"/>
          </p:nvPr>
        </p:nvSpPr>
        <p:spPr/>
        <p:txBody>
          <a:bodyPr/>
          <a:lstStyle/>
          <a:p>
            <a:r>
              <a:rPr lang="en-CA" dirty="0"/>
              <a:t>Stage 2: Summary &amp; Questions</a:t>
            </a:r>
          </a:p>
        </p:txBody>
      </p:sp>
      <p:sp>
        <p:nvSpPr>
          <p:cNvPr id="3" name="Content Placeholder 2">
            <a:extLst>
              <a:ext uri="{FF2B5EF4-FFF2-40B4-BE49-F238E27FC236}">
                <a16:creationId xmlns:a16="http://schemas.microsoft.com/office/drawing/2014/main" id="{0A2F803E-A980-F0CE-C498-15D44FB2D0CA}"/>
              </a:ext>
            </a:extLst>
          </p:cNvPr>
          <p:cNvSpPr>
            <a:spLocks noGrp="1"/>
          </p:cNvSpPr>
          <p:nvPr>
            <p:ph idx="1"/>
          </p:nvPr>
        </p:nvSpPr>
        <p:spPr/>
        <p:txBody>
          <a:bodyPr/>
          <a:lstStyle/>
          <a:p>
            <a:r>
              <a:rPr lang="en-CA" dirty="0"/>
              <a:t>During this stage we learned the basic rules of how to play Magic the Gathering, including the most basic level of cards, the different colours, how to read the information on a card, how to play cards, the structure of a turn, how a spell stack resolves, and the conditions for winning and losing a game.</a:t>
            </a:r>
          </a:p>
          <a:p>
            <a:r>
              <a:rPr lang="en-CA" dirty="0"/>
              <a:t>Questions for me</a:t>
            </a:r>
          </a:p>
          <a:p>
            <a:r>
              <a:rPr lang="en-CA" dirty="0"/>
              <a:t>Questions for you</a:t>
            </a:r>
          </a:p>
          <a:p>
            <a:pPr lvl="1"/>
            <a:r>
              <a:rPr lang="en-CA" dirty="0"/>
              <a:t>How many different colours of mana are there in Magic the Gathering and what are they?</a:t>
            </a:r>
          </a:p>
          <a:p>
            <a:pPr lvl="1"/>
            <a:r>
              <a:rPr lang="en-CA" dirty="0"/>
              <a:t>What is the total mana cost to play this card? </a:t>
            </a:r>
          </a:p>
          <a:p>
            <a:endParaRPr lang="en-CA" dirty="0"/>
          </a:p>
        </p:txBody>
      </p:sp>
      <p:pic>
        <p:nvPicPr>
          <p:cNvPr id="5" name="Picture 4" descr="A card with a bird flying in the sky&#10;&#10;AI-generated content may be incorrect.">
            <a:extLst>
              <a:ext uri="{FF2B5EF4-FFF2-40B4-BE49-F238E27FC236}">
                <a16:creationId xmlns:a16="http://schemas.microsoft.com/office/drawing/2014/main" id="{9F961075-2457-548F-0A33-9908CE9BF227}"/>
              </a:ext>
            </a:extLst>
          </p:cNvPr>
          <p:cNvPicPr>
            <a:picLocks noChangeAspect="1"/>
          </p:cNvPicPr>
          <p:nvPr/>
        </p:nvPicPr>
        <p:blipFill>
          <a:blip r:embed="rId2"/>
          <a:stretch>
            <a:fillRect/>
          </a:stretch>
        </p:blipFill>
        <p:spPr>
          <a:xfrm>
            <a:off x="9202994" y="3517493"/>
            <a:ext cx="2186541" cy="3045540"/>
          </a:xfrm>
          <a:prstGeom prst="rect">
            <a:avLst/>
          </a:prstGeom>
        </p:spPr>
      </p:pic>
    </p:spTree>
    <p:extLst>
      <p:ext uri="{BB962C8B-B14F-4D97-AF65-F5344CB8AC3E}">
        <p14:creationId xmlns:p14="http://schemas.microsoft.com/office/powerpoint/2010/main" val="3751864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C3C05-3D2C-A350-F7CD-CEEB4590E79F}"/>
              </a:ext>
            </a:extLst>
          </p:cNvPr>
          <p:cNvSpPr>
            <a:spLocks noGrp="1"/>
          </p:cNvSpPr>
          <p:nvPr>
            <p:ph type="title"/>
          </p:nvPr>
        </p:nvSpPr>
        <p:spPr/>
        <p:txBody>
          <a:bodyPr/>
          <a:lstStyle/>
          <a:p>
            <a:r>
              <a:rPr lang="en-CA" dirty="0"/>
              <a:t>Final summary</a:t>
            </a:r>
          </a:p>
        </p:txBody>
      </p:sp>
      <p:sp>
        <p:nvSpPr>
          <p:cNvPr id="3" name="Content Placeholder 2">
            <a:extLst>
              <a:ext uri="{FF2B5EF4-FFF2-40B4-BE49-F238E27FC236}">
                <a16:creationId xmlns:a16="http://schemas.microsoft.com/office/drawing/2014/main" id="{DEAEE0A2-EB61-02F7-7F04-E492E6304E16}"/>
              </a:ext>
            </a:extLst>
          </p:cNvPr>
          <p:cNvSpPr>
            <a:spLocks noGrp="1"/>
          </p:cNvSpPr>
          <p:nvPr>
            <p:ph idx="1"/>
          </p:nvPr>
        </p:nvSpPr>
        <p:spPr/>
        <p:txBody>
          <a:bodyPr/>
          <a:lstStyle/>
          <a:p>
            <a:r>
              <a:rPr lang="en-CA" dirty="0"/>
              <a:t>Today we covered what Magic the Gathering is and went over some basic rules on how to play it. </a:t>
            </a:r>
          </a:p>
          <a:p>
            <a:r>
              <a:rPr lang="en-CA" dirty="0"/>
              <a:t>Questions </a:t>
            </a:r>
          </a:p>
          <a:p>
            <a:r>
              <a:rPr lang="en-CA" dirty="0"/>
              <a:t>Thank you for your time, you’ve been a great class. I hope you can use the information you learned from this lesson to create some fun experiences and friendships playing Magic the Gathering! </a:t>
            </a:r>
          </a:p>
        </p:txBody>
      </p:sp>
    </p:spTree>
    <p:extLst>
      <p:ext uri="{BB962C8B-B14F-4D97-AF65-F5344CB8AC3E}">
        <p14:creationId xmlns:p14="http://schemas.microsoft.com/office/powerpoint/2010/main" val="1437699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BCB59-E2A8-2523-8FF7-56C67BE31F05}"/>
              </a:ext>
            </a:extLst>
          </p:cNvPr>
          <p:cNvSpPr>
            <a:spLocks noGrp="1"/>
          </p:cNvSpPr>
          <p:nvPr>
            <p:ph type="title"/>
          </p:nvPr>
        </p:nvSpPr>
        <p:spPr/>
        <p:txBody>
          <a:bodyPr/>
          <a:lstStyle/>
          <a:p>
            <a:r>
              <a:rPr lang="en-CA" dirty="0"/>
              <a:t>Lesson breakdown</a:t>
            </a:r>
          </a:p>
        </p:txBody>
      </p:sp>
      <p:sp>
        <p:nvSpPr>
          <p:cNvPr id="3" name="Content Placeholder 2">
            <a:extLst>
              <a:ext uri="{FF2B5EF4-FFF2-40B4-BE49-F238E27FC236}">
                <a16:creationId xmlns:a16="http://schemas.microsoft.com/office/drawing/2014/main" id="{6DD35AB1-1757-0010-B9D7-D5D4417639AA}"/>
              </a:ext>
            </a:extLst>
          </p:cNvPr>
          <p:cNvSpPr>
            <a:spLocks noGrp="1"/>
          </p:cNvSpPr>
          <p:nvPr>
            <p:ph idx="1"/>
          </p:nvPr>
        </p:nvSpPr>
        <p:spPr/>
        <p:txBody>
          <a:bodyPr/>
          <a:lstStyle/>
          <a:p>
            <a:pPr marL="0" indent="0">
              <a:buNone/>
            </a:pPr>
            <a:r>
              <a:rPr lang="en-CA" dirty="0"/>
              <a:t>Today we will cover the following topics:</a:t>
            </a:r>
          </a:p>
          <a:p>
            <a:r>
              <a:rPr lang="en-CA" dirty="0"/>
              <a:t>First we will go over what Magic The Gathering is and how it was created</a:t>
            </a:r>
          </a:p>
          <a:p>
            <a:r>
              <a:rPr lang="en-CA" dirty="0"/>
              <a:t>Second we will discuss the basic rules on how to play the game.</a:t>
            </a:r>
          </a:p>
          <a:p>
            <a:pPr marL="0" indent="0">
              <a:buNone/>
            </a:pPr>
            <a:endParaRPr lang="en-CA" dirty="0"/>
          </a:p>
          <a:p>
            <a:pPr marL="0" indent="0">
              <a:buNone/>
            </a:pPr>
            <a:r>
              <a:rPr lang="en-CA" dirty="0"/>
              <a:t>Some of you may already be familiar with the game in which case this will serve as a refresher for you.</a:t>
            </a:r>
          </a:p>
          <a:p>
            <a:endParaRPr lang="en-CA" dirty="0"/>
          </a:p>
        </p:txBody>
      </p:sp>
    </p:spTree>
    <p:extLst>
      <p:ext uri="{BB962C8B-B14F-4D97-AF65-F5344CB8AC3E}">
        <p14:creationId xmlns:p14="http://schemas.microsoft.com/office/powerpoint/2010/main" val="695050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588F6-1838-3E80-D121-C8A60AE53FD9}"/>
              </a:ext>
            </a:extLst>
          </p:cNvPr>
          <p:cNvSpPr>
            <a:spLocks noGrp="1"/>
          </p:cNvSpPr>
          <p:nvPr>
            <p:ph type="title"/>
          </p:nvPr>
        </p:nvSpPr>
        <p:spPr/>
        <p:txBody>
          <a:bodyPr/>
          <a:lstStyle/>
          <a:p>
            <a:r>
              <a:rPr lang="en-CA" dirty="0"/>
              <a:t>Questions?</a:t>
            </a:r>
          </a:p>
        </p:txBody>
      </p:sp>
      <p:sp>
        <p:nvSpPr>
          <p:cNvPr id="3" name="Content Placeholder 2">
            <a:extLst>
              <a:ext uri="{FF2B5EF4-FFF2-40B4-BE49-F238E27FC236}">
                <a16:creationId xmlns:a16="http://schemas.microsoft.com/office/drawing/2014/main" id="{6205CB15-11B5-624E-8850-B3C2B4FF525A}"/>
              </a:ext>
            </a:extLst>
          </p:cNvPr>
          <p:cNvSpPr>
            <a:spLocks noGrp="1"/>
          </p:cNvSpPr>
          <p:nvPr>
            <p:ph idx="1"/>
          </p:nvPr>
        </p:nvSpPr>
        <p:spPr/>
        <p:txBody>
          <a:bodyPr/>
          <a:lstStyle/>
          <a:p>
            <a:r>
              <a:rPr lang="en-CA" dirty="0"/>
              <a:t>Please raise your hand if you have any questions</a:t>
            </a:r>
          </a:p>
          <a:p>
            <a:r>
              <a:rPr lang="en-CA" dirty="0"/>
              <a:t>At the end of this lesson, there will be a brief period for the audience to cover some of the things we learned today, so please make sure you are attentive.</a:t>
            </a:r>
          </a:p>
          <a:p>
            <a:r>
              <a:rPr lang="en-CA" dirty="0"/>
              <a:t>If at any point during this lesson you feel that you need to use the bathroom, please raise your hand. If at any point I have a question for you, I will choose you. Please do not answer together as a class. </a:t>
            </a:r>
          </a:p>
        </p:txBody>
      </p:sp>
    </p:spTree>
    <p:extLst>
      <p:ext uri="{BB962C8B-B14F-4D97-AF65-F5344CB8AC3E}">
        <p14:creationId xmlns:p14="http://schemas.microsoft.com/office/powerpoint/2010/main" val="119814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59E1F-28B4-7DE8-9466-F9628684FD09}"/>
              </a:ext>
            </a:extLst>
          </p:cNvPr>
          <p:cNvSpPr>
            <a:spLocks noGrp="1"/>
          </p:cNvSpPr>
          <p:nvPr>
            <p:ph type="title"/>
          </p:nvPr>
        </p:nvSpPr>
        <p:spPr/>
        <p:txBody>
          <a:bodyPr/>
          <a:lstStyle/>
          <a:p>
            <a:r>
              <a:rPr lang="en-CA" dirty="0"/>
              <a:t>Stage 1: What is magic the gathering? </a:t>
            </a:r>
          </a:p>
        </p:txBody>
      </p:sp>
      <p:sp>
        <p:nvSpPr>
          <p:cNvPr id="3" name="Content Placeholder 2">
            <a:extLst>
              <a:ext uri="{FF2B5EF4-FFF2-40B4-BE49-F238E27FC236}">
                <a16:creationId xmlns:a16="http://schemas.microsoft.com/office/drawing/2014/main" id="{3AD64E19-E26E-181E-BBFE-CD2044BCC44B}"/>
              </a:ext>
            </a:extLst>
          </p:cNvPr>
          <p:cNvSpPr>
            <a:spLocks noGrp="1"/>
          </p:cNvSpPr>
          <p:nvPr>
            <p:ph idx="1"/>
          </p:nvPr>
        </p:nvSpPr>
        <p:spPr/>
        <p:txBody>
          <a:bodyPr/>
          <a:lstStyle/>
          <a:p>
            <a:r>
              <a:rPr lang="en-CA" dirty="0"/>
              <a:t>Trading Card Game (TCG) created by Richard Garfield</a:t>
            </a:r>
          </a:p>
        </p:txBody>
      </p:sp>
      <p:pic>
        <p:nvPicPr>
          <p:cNvPr id="5" name="Picture 4" descr="A person sitting in a chair holding a cup&#10;&#10;AI-generated content may be incorrect.">
            <a:extLst>
              <a:ext uri="{FF2B5EF4-FFF2-40B4-BE49-F238E27FC236}">
                <a16:creationId xmlns:a16="http://schemas.microsoft.com/office/drawing/2014/main" id="{38292B82-5B34-AC88-C50D-E30A855515CE}"/>
              </a:ext>
            </a:extLst>
          </p:cNvPr>
          <p:cNvPicPr>
            <a:picLocks noChangeAspect="1"/>
          </p:cNvPicPr>
          <p:nvPr/>
        </p:nvPicPr>
        <p:blipFill>
          <a:blip r:embed="rId2"/>
          <a:stretch>
            <a:fillRect/>
          </a:stretch>
        </p:blipFill>
        <p:spPr>
          <a:xfrm>
            <a:off x="7715578" y="1956619"/>
            <a:ext cx="3186371" cy="4535268"/>
          </a:xfrm>
          <a:prstGeom prst="rect">
            <a:avLst/>
          </a:prstGeom>
        </p:spPr>
      </p:pic>
    </p:spTree>
    <p:extLst>
      <p:ext uri="{BB962C8B-B14F-4D97-AF65-F5344CB8AC3E}">
        <p14:creationId xmlns:p14="http://schemas.microsoft.com/office/powerpoint/2010/main" val="915252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8F850-4AAE-FB65-BE77-EA1FAFE45064}"/>
              </a:ext>
            </a:extLst>
          </p:cNvPr>
          <p:cNvSpPr>
            <a:spLocks noGrp="1"/>
          </p:cNvSpPr>
          <p:nvPr>
            <p:ph type="title"/>
          </p:nvPr>
        </p:nvSpPr>
        <p:spPr/>
        <p:txBody>
          <a:bodyPr/>
          <a:lstStyle/>
          <a:p>
            <a:r>
              <a:rPr lang="en-CA" dirty="0"/>
              <a:t>Stage 1: What is magic the gathering? </a:t>
            </a:r>
          </a:p>
        </p:txBody>
      </p:sp>
      <p:sp>
        <p:nvSpPr>
          <p:cNvPr id="3" name="Content Placeholder 2">
            <a:extLst>
              <a:ext uri="{FF2B5EF4-FFF2-40B4-BE49-F238E27FC236}">
                <a16:creationId xmlns:a16="http://schemas.microsoft.com/office/drawing/2014/main" id="{26FD4FB0-7A04-FE31-169E-EE83C5DB23E7}"/>
              </a:ext>
            </a:extLst>
          </p:cNvPr>
          <p:cNvSpPr>
            <a:spLocks noGrp="1"/>
          </p:cNvSpPr>
          <p:nvPr>
            <p:ph idx="1"/>
          </p:nvPr>
        </p:nvSpPr>
        <p:spPr>
          <a:xfrm>
            <a:off x="685802" y="2142067"/>
            <a:ext cx="8192728" cy="3649133"/>
          </a:xfrm>
        </p:spPr>
        <p:txBody>
          <a:bodyPr>
            <a:normAutofit lnSpcReduction="10000"/>
          </a:bodyPr>
          <a:lstStyle/>
          <a:p>
            <a:r>
              <a:rPr lang="en-CA" dirty="0"/>
              <a:t>First published by Wizards of the Coast who wanted a small compact game that people could play during their downtime </a:t>
            </a:r>
          </a:p>
          <a:p>
            <a:r>
              <a:rPr lang="en-CA" dirty="0"/>
              <a:t>Portable, fast gameplay</a:t>
            </a:r>
          </a:p>
          <a:p>
            <a:r>
              <a:rPr lang="en-CA" dirty="0"/>
              <a:t>Don’t need to have all the cards to play, you can pick and choose, you don’t know what cards other players have so each game is different</a:t>
            </a:r>
          </a:p>
          <a:p>
            <a:r>
              <a:rPr lang="en-CA" dirty="0"/>
              <a:t>Debut in GEN CON in August 1993, immediately sold out its initial stock of 2.5 million cards</a:t>
            </a:r>
          </a:p>
          <a:p>
            <a:r>
              <a:rPr lang="en-CA" dirty="0"/>
              <a:t>Sold out another 7.5 million cards by October 1993 just by word of mouth advertising</a:t>
            </a:r>
          </a:p>
          <a:p>
            <a:r>
              <a:rPr lang="en-CA" dirty="0"/>
              <a:t>Over 1 billion cards produced in its first year of existence, beginning a cycle of new expansions, refreshes, and supplements that would last for decades</a:t>
            </a:r>
          </a:p>
          <a:p>
            <a:endParaRPr lang="en-CA" dirty="0"/>
          </a:p>
        </p:txBody>
      </p:sp>
      <p:pic>
        <p:nvPicPr>
          <p:cNvPr id="5" name="Picture 4" descr="A black and blue logo&#10;&#10;AI-generated content may be incorrect.">
            <a:extLst>
              <a:ext uri="{FF2B5EF4-FFF2-40B4-BE49-F238E27FC236}">
                <a16:creationId xmlns:a16="http://schemas.microsoft.com/office/drawing/2014/main" id="{CA252B99-ADF7-C207-94FD-2CD9D2526812}"/>
              </a:ext>
            </a:extLst>
          </p:cNvPr>
          <p:cNvPicPr>
            <a:picLocks noChangeAspect="1"/>
          </p:cNvPicPr>
          <p:nvPr/>
        </p:nvPicPr>
        <p:blipFill>
          <a:blip r:embed="rId2"/>
          <a:stretch>
            <a:fillRect/>
          </a:stretch>
        </p:blipFill>
        <p:spPr>
          <a:xfrm>
            <a:off x="9006349" y="1337733"/>
            <a:ext cx="3023939" cy="1940361"/>
          </a:xfrm>
          <a:prstGeom prst="rect">
            <a:avLst/>
          </a:prstGeom>
        </p:spPr>
      </p:pic>
      <p:pic>
        <p:nvPicPr>
          <p:cNvPr id="7" name="Picture 6" descr="A white t-shirt with a couple of men wearing clothing&#10;&#10;AI-generated content may be incorrect.">
            <a:extLst>
              <a:ext uri="{FF2B5EF4-FFF2-40B4-BE49-F238E27FC236}">
                <a16:creationId xmlns:a16="http://schemas.microsoft.com/office/drawing/2014/main" id="{A207469B-D119-FCFD-A8B6-F53E02A71786}"/>
              </a:ext>
            </a:extLst>
          </p:cNvPr>
          <p:cNvPicPr>
            <a:picLocks noChangeAspect="1"/>
          </p:cNvPicPr>
          <p:nvPr/>
        </p:nvPicPr>
        <p:blipFill>
          <a:blip r:embed="rId3"/>
          <a:stretch>
            <a:fillRect/>
          </a:stretch>
        </p:blipFill>
        <p:spPr>
          <a:xfrm>
            <a:off x="9340643" y="3983429"/>
            <a:ext cx="2599267" cy="2599267"/>
          </a:xfrm>
          <a:prstGeom prst="rect">
            <a:avLst/>
          </a:prstGeom>
        </p:spPr>
      </p:pic>
    </p:spTree>
    <p:extLst>
      <p:ext uri="{BB962C8B-B14F-4D97-AF65-F5344CB8AC3E}">
        <p14:creationId xmlns:p14="http://schemas.microsoft.com/office/powerpoint/2010/main" val="2462733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EBDCA-CF2C-4493-362A-611E16000DBD}"/>
              </a:ext>
            </a:extLst>
          </p:cNvPr>
          <p:cNvSpPr>
            <a:spLocks noGrp="1"/>
          </p:cNvSpPr>
          <p:nvPr>
            <p:ph type="title"/>
          </p:nvPr>
        </p:nvSpPr>
        <p:spPr/>
        <p:txBody>
          <a:bodyPr/>
          <a:lstStyle/>
          <a:p>
            <a:r>
              <a:rPr lang="en-CA" dirty="0"/>
              <a:t>Stage 1: Why did it succeed? </a:t>
            </a:r>
          </a:p>
        </p:txBody>
      </p:sp>
      <p:sp>
        <p:nvSpPr>
          <p:cNvPr id="3" name="Content Placeholder 2">
            <a:extLst>
              <a:ext uri="{FF2B5EF4-FFF2-40B4-BE49-F238E27FC236}">
                <a16:creationId xmlns:a16="http://schemas.microsoft.com/office/drawing/2014/main" id="{35037E94-0699-A562-9847-939E036FE84E}"/>
              </a:ext>
            </a:extLst>
          </p:cNvPr>
          <p:cNvSpPr>
            <a:spLocks noGrp="1"/>
          </p:cNvSpPr>
          <p:nvPr>
            <p:ph idx="1"/>
          </p:nvPr>
        </p:nvSpPr>
        <p:spPr/>
        <p:txBody>
          <a:bodyPr/>
          <a:lstStyle/>
          <a:p>
            <a:r>
              <a:rPr lang="en-CA" dirty="0"/>
              <a:t>The immediate success of the game revealed a completely new and growing game market, collectible cards</a:t>
            </a:r>
          </a:p>
          <a:p>
            <a:r>
              <a:rPr lang="en-CA" dirty="0"/>
              <a:t>Became a cultural phenomenon with other competitors jumping into the market </a:t>
            </a:r>
          </a:p>
          <a:p>
            <a:r>
              <a:rPr lang="en-CA" dirty="0" err="1"/>
              <a:t>Pokemon</a:t>
            </a:r>
            <a:r>
              <a:rPr lang="en-CA" dirty="0"/>
              <a:t> TCG released in 1996 in Japan</a:t>
            </a:r>
          </a:p>
          <a:p>
            <a:r>
              <a:rPr lang="en-CA" dirty="0"/>
              <a:t>Yu-</a:t>
            </a:r>
            <a:r>
              <a:rPr lang="en-CA" dirty="0" err="1"/>
              <a:t>gi</a:t>
            </a:r>
            <a:r>
              <a:rPr lang="en-CA" dirty="0"/>
              <a:t>-oh TCG released in 1999</a:t>
            </a:r>
          </a:p>
          <a:p>
            <a:r>
              <a:rPr lang="en-CA" dirty="0" err="1"/>
              <a:t>MtG</a:t>
            </a:r>
            <a:r>
              <a:rPr lang="en-CA" dirty="0"/>
              <a:t> became the “grandfather” of card games</a:t>
            </a:r>
          </a:p>
          <a:p>
            <a:r>
              <a:rPr lang="en-CA" dirty="0"/>
              <a:t>Overcame temporary craze and novelty of its existence to endure for over 3 decades</a:t>
            </a:r>
          </a:p>
          <a:p>
            <a:r>
              <a:rPr lang="en-CA" dirty="0"/>
              <a:t>Spawned new careers as a result of its success, setting the foundation for professional tabletop gaming</a:t>
            </a:r>
          </a:p>
        </p:txBody>
      </p:sp>
      <p:pic>
        <p:nvPicPr>
          <p:cNvPr id="5" name="Picture 4" descr="A card with a cartoon character&#10;&#10;AI-generated content may be incorrect.">
            <a:extLst>
              <a:ext uri="{FF2B5EF4-FFF2-40B4-BE49-F238E27FC236}">
                <a16:creationId xmlns:a16="http://schemas.microsoft.com/office/drawing/2014/main" id="{0940BEB6-A2AF-B180-629D-417F3B0AA094}"/>
              </a:ext>
            </a:extLst>
          </p:cNvPr>
          <p:cNvPicPr>
            <a:picLocks noChangeAspect="1"/>
          </p:cNvPicPr>
          <p:nvPr/>
        </p:nvPicPr>
        <p:blipFill>
          <a:blip r:embed="rId2"/>
          <a:stretch>
            <a:fillRect/>
          </a:stretch>
        </p:blipFill>
        <p:spPr>
          <a:xfrm>
            <a:off x="9250824" y="2983177"/>
            <a:ext cx="1428750" cy="1966912"/>
          </a:xfrm>
          <a:prstGeom prst="rect">
            <a:avLst/>
          </a:prstGeom>
        </p:spPr>
      </p:pic>
      <p:pic>
        <p:nvPicPr>
          <p:cNvPr id="9" name="Picture 8" descr="A card with a blue dragon&#10;&#10;AI-generated content may be incorrect.">
            <a:extLst>
              <a:ext uri="{FF2B5EF4-FFF2-40B4-BE49-F238E27FC236}">
                <a16:creationId xmlns:a16="http://schemas.microsoft.com/office/drawing/2014/main" id="{169FC4CD-76EE-D748-4025-621C4A4A9641}"/>
              </a:ext>
            </a:extLst>
          </p:cNvPr>
          <p:cNvPicPr>
            <a:picLocks noChangeAspect="1"/>
          </p:cNvPicPr>
          <p:nvPr/>
        </p:nvPicPr>
        <p:blipFill>
          <a:blip r:embed="rId3"/>
          <a:stretch>
            <a:fillRect/>
          </a:stretch>
        </p:blipFill>
        <p:spPr>
          <a:xfrm>
            <a:off x="10817226" y="2963571"/>
            <a:ext cx="1338112" cy="1986518"/>
          </a:xfrm>
          <a:prstGeom prst="rect">
            <a:avLst/>
          </a:prstGeom>
        </p:spPr>
      </p:pic>
    </p:spTree>
    <p:extLst>
      <p:ext uri="{BB962C8B-B14F-4D97-AF65-F5344CB8AC3E}">
        <p14:creationId xmlns:p14="http://schemas.microsoft.com/office/powerpoint/2010/main" val="28112784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A253-0CEC-AA11-ECF6-ED21C32182DE}"/>
              </a:ext>
            </a:extLst>
          </p:cNvPr>
          <p:cNvSpPr>
            <a:spLocks noGrp="1"/>
          </p:cNvSpPr>
          <p:nvPr>
            <p:ph type="title"/>
          </p:nvPr>
        </p:nvSpPr>
        <p:spPr/>
        <p:txBody>
          <a:bodyPr/>
          <a:lstStyle/>
          <a:p>
            <a:r>
              <a:rPr lang="en-CA" dirty="0"/>
              <a:t>Stage 1: obtaining cards</a:t>
            </a:r>
          </a:p>
        </p:txBody>
      </p:sp>
      <p:sp>
        <p:nvSpPr>
          <p:cNvPr id="3" name="Content Placeholder 2">
            <a:extLst>
              <a:ext uri="{FF2B5EF4-FFF2-40B4-BE49-F238E27FC236}">
                <a16:creationId xmlns:a16="http://schemas.microsoft.com/office/drawing/2014/main" id="{75F3547C-159A-3E88-AE5A-B1DC74E92657}"/>
              </a:ext>
            </a:extLst>
          </p:cNvPr>
          <p:cNvSpPr>
            <a:spLocks noGrp="1"/>
          </p:cNvSpPr>
          <p:nvPr>
            <p:ph idx="1"/>
          </p:nvPr>
        </p:nvSpPr>
        <p:spPr/>
        <p:txBody>
          <a:bodyPr/>
          <a:lstStyle/>
          <a:p>
            <a:r>
              <a:rPr lang="en-CA" dirty="0"/>
              <a:t>Boosters</a:t>
            </a:r>
          </a:p>
          <a:p>
            <a:r>
              <a:rPr lang="en-CA" dirty="0"/>
              <a:t>Box Sets</a:t>
            </a:r>
          </a:p>
          <a:p>
            <a:r>
              <a:rPr lang="en-CA" dirty="0"/>
              <a:t>Singles </a:t>
            </a:r>
          </a:p>
          <a:p>
            <a:r>
              <a:rPr lang="en-CA" dirty="0"/>
              <a:t>Retail Stores</a:t>
            </a:r>
          </a:p>
          <a:p>
            <a:r>
              <a:rPr lang="en-CA" dirty="0"/>
              <a:t>Online Stores</a:t>
            </a:r>
          </a:p>
          <a:p>
            <a:r>
              <a:rPr lang="en-CA" dirty="0"/>
              <a:t>Individual Vendors (eBay, </a:t>
            </a:r>
            <a:r>
              <a:rPr lang="en-CA" dirty="0" err="1"/>
              <a:t>etc</a:t>
            </a:r>
            <a:r>
              <a:rPr lang="en-CA" dirty="0"/>
              <a:t>)</a:t>
            </a:r>
          </a:p>
        </p:txBody>
      </p:sp>
    </p:spTree>
    <p:extLst>
      <p:ext uri="{BB962C8B-B14F-4D97-AF65-F5344CB8AC3E}">
        <p14:creationId xmlns:p14="http://schemas.microsoft.com/office/powerpoint/2010/main" val="1770987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DB07A-1918-A9FC-6AC6-9F079AFE2261}"/>
              </a:ext>
            </a:extLst>
          </p:cNvPr>
          <p:cNvSpPr>
            <a:spLocks noGrp="1"/>
          </p:cNvSpPr>
          <p:nvPr>
            <p:ph type="title"/>
          </p:nvPr>
        </p:nvSpPr>
        <p:spPr/>
        <p:txBody>
          <a:bodyPr/>
          <a:lstStyle/>
          <a:p>
            <a:r>
              <a:rPr lang="en-CA" dirty="0"/>
              <a:t>Stage 1: Summary &amp; Questions</a:t>
            </a:r>
          </a:p>
        </p:txBody>
      </p:sp>
      <p:sp>
        <p:nvSpPr>
          <p:cNvPr id="3" name="Content Placeholder 2">
            <a:extLst>
              <a:ext uri="{FF2B5EF4-FFF2-40B4-BE49-F238E27FC236}">
                <a16:creationId xmlns:a16="http://schemas.microsoft.com/office/drawing/2014/main" id="{33A9D9E0-FF7F-61F5-7FF0-B55DAFF8D6CF}"/>
              </a:ext>
            </a:extLst>
          </p:cNvPr>
          <p:cNvSpPr>
            <a:spLocks noGrp="1"/>
          </p:cNvSpPr>
          <p:nvPr>
            <p:ph idx="1"/>
          </p:nvPr>
        </p:nvSpPr>
        <p:spPr/>
        <p:txBody>
          <a:bodyPr/>
          <a:lstStyle/>
          <a:p>
            <a:r>
              <a:rPr lang="en-CA" dirty="0"/>
              <a:t>During this stage, we covered a brief history of Magic the Gathering, what it is, its role in defining a cultural phenomenon, and where to obtain magic cards. </a:t>
            </a:r>
          </a:p>
          <a:p>
            <a:r>
              <a:rPr lang="en-CA" dirty="0"/>
              <a:t>Questions for me</a:t>
            </a:r>
          </a:p>
          <a:p>
            <a:r>
              <a:rPr lang="en-CA" dirty="0"/>
              <a:t>Questions for you</a:t>
            </a:r>
          </a:p>
          <a:p>
            <a:pPr lvl="1"/>
            <a:r>
              <a:rPr lang="en-CA" dirty="0"/>
              <a:t>What year did Magic the Gathering make its debut?</a:t>
            </a:r>
          </a:p>
          <a:p>
            <a:pPr lvl="1"/>
            <a:r>
              <a:rPr lang="en-CA" dirty="0"/>
              <a:t>If you wanted to obtain Magic cards, where would you go and why?</a:t>
            </a:r>
          </a:p>
        </p:txBody>
      </p:sp>
    </p:spTree>
    <p:extLst>
      <p:ext uri="{BB962C8B-B14F-4D97-AF65-F5344CB8AC3E}">
        <p14:creationId xmlns:p14="http://schemas.microsoft.com/office/powerpoint/2010/main" val="17175430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{7CCC5E51-1D54-44F8-A9E2-090F42748DFF}tf03457452</Template>
  <TotalTime>136</TotalTime>
  <Words>1580</Words>
  <Application>Microsoft Office PowerPoint</Application>
  <PresentationFormat>Widescreen</PresentationFormat>
  <Paragraphs>161</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Celestial</vt:lpstr>
      <vt:lpstr>Knowledge Lesson</vt:lpstr>
      <vt:lpstr>What, where, why</vt:lpstr>
      <vt:lpstr>Lesson breakdown</vt:lpstr>
      <vt:lpstr>Questions?</vt:lpstr>
      <vt:lpstr>Stage 1: What is magic the gathering? </vt:lpstr>
      <vt:lpstr>Stage 1: What is magic the gathering? </vt:lpstr>
      <vt:lpstr>Stage 1: Why did it succeed? </vt:lpstr>
      <vt:lpstr>Stage 1: obtaining cards</vt:lpstr>
      <vt:lpstr>Stage 1: Summary &amp; Questions</vt:lpstr>
      <vt:lpstr>Stage 2: How to Play</vt:lpstr>
      <vt:lpstr>Stage 2: Colours</vt:lpstr>
      <vt:lpstr>Stage 2: Colours</vt:lpstr>
      <vt:lpstr>Stage 2: Colours</vt:lpstr>
      <vt:lpstr>Stage 2: Generating mana resources (‘Tapping’)</vt:lpstr>
      <vt:lpstr>Stage 2: Spell cards ANATOMY</vt:lpstr>
      <vt:lpstr>Stage 2: Playing a Spell</vt:lpstr>
      <vt:lpstr>Stage 2: starting the game</vt:lpstr>
      <vt:lpstr>Stage 2: Turn order</vt:lpstr>
      <vt:lpstr>Stage 2: Combat</vt:lpstr>
      <vt:lpstr>Stage 2: Spell Stack</vt:lpstr>
      <vt:lpstr>Stage 2: Ending a game</vt:lpstr>
      <vt:lpstr>Stage 2: Summary &amp; Questions</vt:lpstr>
      <vt:lpstr>Final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Vladislav Zolotukhin</dc:creator>
  <cp:lastModifiedBy>Vladislav Zolotukhin</cp:lastModifiedBy>
  <cp:revision>17</cp:revision>
  <dcterms:created xsi:type="dcterms:W3CDTF">2025-03-19T23:45:51Z</dcterms:created>
  <dcterms:modified xsi:type="dcterms:W3CDTF">2025-03-20T02:02:31Z</dcterms:modified>
</cp:coreProperties>
</file>