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21" autoAdjust="0"/>
  </p:normalViewPr>
  <p:slideViewPr>
    <p:cSldViewPr>
      <p:cViewPr varScale="1">
        <p:scale>
          <a:sx n="93" d="100"/>
          <a:sy n="93" d="100"/>
        </p:scale>
        <p:origin x="21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22E4F-DD31-4332-9322-9613516C843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BD497-E343-4A2B-A25E-EFBD98E8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databases -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čuvaju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dokumenta</a:t>
            </a:r>
            <a:r>
              <a:rPr lang="en-US" dirty="0"/>
              <a:t> </a:t>
            </a:r>
            <a:r>
              <a:rPr lang="en-US" dirty="0" err="1"/>
              <a:t>slična</a:t>
            </a:r>
            <a:r>
              <a:rPr lang="en-US" dirty="0"/>
              <a:t> JSON </a:t>
            </a:r>
            <a:r>
              <a:rPr lang="en-US" dirty="0" err="1"/>
              <a:t>objektima</a:t>
            </a:r>
            <a:r>
              <a:rPr lang="en-US" dirty="0"/>
              <a:t>.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parove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njihovih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. MongoDB</a:t>
            </a:r>
          </a:p>
          <a:p>
            <a:r>
              <a:rPr lang="en-US" dirty="0"/>
              <a:t>Key-Value store databases - </a:t>
            </a:r>
            <a:r>
              <a:rPr lang="en-US" dirty="0" err="1"/>
              <a:t>koristi</a:t>
            </a:r>
            <a:r>
              <a:rPr lang="en-US" dirty="0"/>
              <a:t> par </a:t>
            </a:r>
            <a:r>
              <a:rPr lang="en-US" dirty="0" err="1"/>
              <a:t>ključa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. Redis</a:t>
            </a:r>
          </a:p>
          <a:p>
            <a:r>
              <a:rPr lang="en-US" dirty="0"/>
              <a:t>Column store databases - Ne </a:t>
            </a:r>
            <a:r>
              <a:rPr lang="en-US" dirty="0" err="1"/>
              <a:t>zahteva</a:t>
            </a:r>
            <a:r>
              <a:rPr lang="en-US" dirty="0"/>
              <a:t> da </a:t>
            </a:r>
            <a:r>
              <a:rPr lang="en-US" dirty="0" err="1"/>
              <a:t>svaki</a:t>
            </a:r>
            <a:r>
              <a:rPr lang="en-US" dirty="0"/>
              <a:t> red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kolone</a:t>
            </a:r>
            <a:r>
              <a:rPr lang="en-US" dirty="0"/>
              <a:t>, </a:t>
            </a:r>
            <a:r>
              <a:rPr lang="en-US" dirty="0" err="1"/>
              <a:t>dobar</a:t>
            </a:r>
            <a:r>
              <a:rPr lang="en-US" dirty="0"/>
              <a:t> za </a:t>
            </a:r>
            <a:r>
              <a:rPr lang="en-US" dirty="0" err="1"/>
              <a:t>čuvanje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IoT, Cassandra</a:t>
            </a:r>
          </a:p>
          <a:p>
            <a:r>
              <a:rPr lang="en-US" dirty="0"/>
              <a:t>Graph databases 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BD497-E343-4A2B-A25E-EFBD98E86E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063-B8B3-4431-8186-06657B7F872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CD99-5002-43DC-92F4-EBA1A41EFA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063-B8B3-4431-8186-06657B7F872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CD99-5002-43DC-92F4-EBA1A41EF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063-B8B3-4431-8186-06657B7F872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CD99-5002-43DC-92F4-EBA1A41EF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063-B8B3-4431-8186-06657B7F872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CD99-5002-43DC-92F4-EBA1A41EF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063-B8B3-4431-8186-06657B7F872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CD99-5002-43DC-92F4-EBA1A41EFA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063-B8B3-4431-8186-06657B7F872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CD99-5002-43DC-92F4-EBA1A41EF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063-B8B3-4431-8186-06657B7F872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CD99-5002-43DC-92F4-EBA1A41EF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063-B8B3-4431-8186-06657B7F872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CD99-5002-43DC-92F4-EBA1A41EF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063-B8B3-4431-8186-06657B7F872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CD99-5002-43DC-92F4-EBA1A41EF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063-B8B3-4431-8186-06657B7F872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CD99-5002-43DC-92F4-EBA1A41EF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063-B8B3-4431-8186-06657B7F872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C6CD99-5002-43DC-92F4-EBA1A41EFA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3E2063-B8B3-4431-8186-06657B7F872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C6CD99-5002-43DC-92F4-EBA1A41EFA5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902" y="1066800"/>
            <a:ext cx="7772400" cy="21558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Interna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i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skladi</a:t>
            </a:r>
            <a:r>
              <a:rPr lang="sr-Latn-RS" dirty="0"/>
              <a:t>šta Neo4j baze podataka</a:t>
            </a:r>
            <a:endParaRPr lang="en-US" dirty="0"/>
          </a:p>
        </p:txBody>
      </p:sp>
      <p:pic>
        <p:nvPicPr>
          <p:cNvPr id="1026" name="Picture 2" descr="C:\Users\Vladeta\Desktop\Neo4j-logo_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789404" cy="217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04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BEC7-6A59-6AB0-698D-3C21F54F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Neo4j API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ADF1DE-44CD-1D43-2947-596F4FD6E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631" y="2764568"/>
            <a:ext cx="5228737" cy="2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5054-5B29-F35C-4D05-95FFCBBF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Neo4j podaci na disku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8D99A-D892-91F0-7C1D-3A0626D60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93688"/>
            <a:ext cx="6390097" cy="2282177"/>
          </a:xfrm>
        </p:spPr>
      </p:pic>
    </p:spTree>
    <p:extLst>
      <p:ext uri="{BB962C8B-B14F-4D97-AF65-F5344CB8AC3E}">
        <p14:creationId xmlns:p14="http://schemas.microsoft.com/office/powerpoint/2010/main" val="250174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F9D3-9A45-C8F5-9A31-2CC3C28D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Indeksi kod Neo4j baze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D66C-BC45-05D7-C37C-00086211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Neo4j </a:t>
            </a:r>
            <a:r>
              <a:rPr lang="en-US" sz="2400" dirty="0" err="1"/>
              <a:t>indeksiranje</a:t>
            </a:r>
            <a:r>
              <a:rPr lang="en-US" sz="2400" dirty="0"/>
              <a:t> se ne </a:t>
            </a:r>
            <a:r>
              <a:rPr lang="en-US" sz="2400" dirty="0" err="1"/>
              <a:t>oslanja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tradicionalni</a:t>
            </a:r>
            <a:r>
              <a:rPr lang="en-US" sz="2400" dirty="0"/>
              <a:t> </a:t>
            </a:r>
            <a:r>
              <a:rPr lang="en-US" sz="2400" dirty="0" err="1"/>
              <a:t>princip</a:t>
            </a:r>
            <a:r>
              <a:rPr lang="en-US" sz="2400" dirty="0"/>
              <a:t> </a:t>
            </a:r>
            <a:r>
              <a:rPr lang="en-US" sz="2400" dirty="0" err="1"/>
              <a:t>indeksiranja</a:t>
            </a:r>
            <a:r>
              <a:rPr lang="en-US" sz="2400" dirty="0"/>
              <a:t>, </a:t>
            </a:r>
            <a:r>
              <a:rPr lang="en-US" sz="2400" dirty="0" err="1"/>
              <a:t>jer</a:t>
            </a:r>
            <a:r>
              <a:rPr lang="en-US" sz="2400" dirty="0"/>
              <a:t> bi to </a:t>
            </a:r>
            <a:r>
              <a:rPr lang="en-US" sz="2400" dirty="0" err="1"/>
              <a:t>dovelo</a:t>
            </a:r>
            <a:r>
              <a:rPr lang="en-US" sz="2400" dirty="0"/>
              <a:t> do </a:t>
            </a:r>
            <a:r>
              <a:rPr lang="en-US" sz="2400" dirty="0" err="1"/>
              <a:t>značajnog</a:t>
            </a:r>
            <a:r>
              <a:rPr lang="en-US" sz="2400" dirty="0"/>
              <a:t> </a:t>
            </a:r>
            <a:r>
              <a:rPr lang="en-US" sz="2400" dirty="0" err="1"/>
              <a:t>smanjenja</a:t>
            </a:r>
            <a:r>
              <a:rPr lang="en-US" sz="2400" dirty="0"/>
              <a:t> </a:t>
            </a:r>
            <a:r>
              <a:rPr lang="en-US" sz="2400" dirty="0" err="1"/>
              <a:t>performansi</a:t>
            </a:r>
            <a:r>
              <a:rPr lang="en-US" sz="2400" dirty="0"/>
              <a:t>. </a:t>
            </a:r>
            <a:r>
              <a:rPr lang="en-US" sz="2400" dirty="0" err="1"/>
              <a:t>Umeto</a:t>
            </a:r>
            <a:r>
              <a:rPr lang="en-US" sz="2400" dirty="0"/>
              <a:t> toga </a:t>
            </a:r>
            <a:r>
              <a:rPr lang="en-US" sz="2400" dirty="0" err="1"/>
              <a:t>koristi</a:t>
            </a:r>
            <a:r>
              <a:rPr lang="en-US" sz="2400" dirty="0"/>
              <a:t> se </a:t>
            </a:r>
            <a:r>
              <a:rPr lang="en-US" sz="2400" dirty="0" err="1"/>
              <a:t>princip</a:t>
            </a:r>
            <a:r>
              <a:rPr lang="en-US" sz="2400" dirty="0"/>
              <a:t>  index-free adjacency,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znači</a:t>
            </a:r>
            <a:r>
              <a:rPr lang="en-US" sz="2400" dirty="0"/>
              <a:t> da </a:t>
            </a:r>
            <a:r>
              <a:rPr lang="en-US" sz="2400" dirty="0" err="1"/>
              <a:t>svaki</a:t>
            </a:r>
            <a:r>
              <a:rPr lang="en-US" sz="2400" dirty="0"/>
              <a:t> </a:t>
            </a:r>
            <a:r>
              <a:rPr lang="en-US" sz="2400" dirty="0" err="1"/>
              <a:t>čvor</a:t>
            </a:r>
            <a:r>
              <a:rPr lang="en-US" sz="2400" dirty="0"/>
              <a:t> </a:t>
            </a:r>
            <a:r>
              <a:rPr lang="en-US" sz="2400" dirty="0" err="1"/>
              <a:t>referencira</a:t>
            </a:r>
            <a:r>
              <a:rPr lang="en-US" sz="2400" dirty="0"/>
              <a:t> </a:t>
            </a:r>
            <a:r>
              <a:rPr lang="en-US" sz="2400" dirty="0" err="1"/>
              <a:t>svog</a:t>
            </a:r>
            <a:r>
              <a:rPr lang="en-US" sz="2400" dirty="0"/>
              <a:t> </a:t>
            </a:r>
            <a:r>
              <a:rPr lang="en-US" sz="2400" dirty="0" err="1"/>
              <a:t>suseda</a:t>
            </a:r>
            <a:r>
              <a:rPr lang="en-US" sz="2400" dirty="0"/>
              <a:t> </a:t>
            </a:r>
            <a:r>
              <a:rPr lang="en-US" sz="2400" dirty="0" err="1"/>
              <a:t>direktno</a:t>
            </a:r>
            <a:r>
              <a:rPr lang="en-US" sz="2400" dirty="0"/>
              <a:t>,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funkcioniše</a:t>
            </a:r>
            <a:r>
              <a:rPr lang="en-US" sz="2400" dirty="0"/>
              <a:t>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mikro-indeks</a:t>
            </a:r>
            <a:r>
              <a:rPr lang="en-US" sz="2400" dirty="0"/>
              <a:t> koji se </a:t>
            </a:r>
            <a:r>
              <a:rPr lang="en-US" sz="2400" dirty="0" err="1"/>
              <a:t>čuva</a:t>
            </a:r>
            <a:r>
              <a:rPr lang="en-US" sz="2400" dirty="0"/>
              <a:t> </a:t>
            </a:r>
            <a:r>
              <a:rPr lang="en-US" sz="2400" dirty="0" err="1"/>
              <a:t>unutar</a:t>
            </a:r>
            <a:r>
              <a:rPr lang="en-US" sz="2400" dirty="0"/>
              <a:t> </a:t>
            </a:r>
            <a:r>
              <a:rPr lang="en-US" sz="2400" dirty="0" err="1"/>
              <a:t>čvora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35AD9-4B21-BB6B-1B43-D1B45FB04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30040"/>
            <a:ext cx="45440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2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163B-CDE1-00B6-D45B-0F7C46BC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Neo4j tip</a:t>
            </a:r>
            <a:r>
              <a:rPr lang="sr-Latn-RS" dirty="0"/>
              <a:t>ovi</a:t>
            </a:r>
            <a:r>
              <a:rPr lang="it-IT" dirty="0"/>
              <a:t> indeksa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6841-10B2-A35E-6FC6-44176CDA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8153400" cy="2788920"/>
          </a:xfrm>
        </p:spPr>
        <p:txBody>
          <a:bodyPr/>
          <a:lstStyle/>
          <a:p>
            <a:r>
              <a:rPr lang="sr-Latn-RS" dirty="0"/>
              <a:t>B-stablo</a:t>
            </a:r>
          </a:p>
          <a:p>
            <a:r>
              <a:rPr lang="sr-Latn-RS" dirty="0"/>
              <a:t>Indeksi koji korist tokene</a:t>
            </a:r>
          </a:p>
          <a:p>
            <a:r>
              <a:rPr lang="sr-Latn-RS" dirty="0"/>
              <a:t>Tekst indeksi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9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9EC5-6325-8872-8B30-ACDE287B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Neo4j </a:t>
            </a:r>
            <a:r>
              <a:rPr lang="en-US" dirty="0" err="1"/>
              <a:t>mehanizm</a:t>
            </a:r>
            <a:r>
              <a:rPr lang="sr-Latn-RS" dirty="0"/>
              <a:t>i</a:t>
            </a:r>
            <a:r>
              <a:rPr lang="en-US" dirty="0"/>
              <a:t> za </a:t>
            </a:r>
            <a:r>
              <a:rPr lang="en-US" dirty="0" err="1"/>
              <a:t>indeksiranje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12D4-E316-7246-10E4-DFE7099F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99" y="2301240"/>
            <a:ext cx="6629400" cy="2255520"/>
          </a:xfrm>
        </p:spPr>
        <p:txBody>
          <a:bodyPr/>
          <a:lstStyle/>
          <a:p>
            <a:r>
              <a:rPr lang="pt-BR" dirty="0"/>
              <a:t>Ručno upravljanje indeksima</a:t>
            </a:r>
          </a:p>
          <a:p>
            <a:r>
              <a:rPr lang="pt-BR" dirty="0"/>
              <a:t>Šema indeksa</a:t>
            </a:r>
          </a:p>
          <a:p>
            <a:r>
              <a:rPr lang="pt-BR" dirty="0"/>
              <a:t>Automatsko indeksiranje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0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27" y="609600"/>
            <a:ext cx="8229600" cy="1143000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14600"/>
          </a:xfrm>
        </p:spPr>
        <p:txBody>
          <a:bodyPr/>
          <a:lstStyle/>
          <a:p>
            <a:r>
              <a:rPr lang="sr-Latn-RS" dirty="0"/>
              <a:t>Key-value baze</a:t>
            </a:r>
          </a:p>
          <a:p>
            <a:r>
              <a:rPr lang="sr-Latn-RS" dirty="0"/>
              <a:t>Column store baze</a:t>
            </a:r>
          </a:p>
          <a:p>
            <a:r>
              <a:rPr lang="sr-Latn-RS" dirty="0"/>
              <a:t>Dokument baze</a:t>
            </a:r>
          </a:p>
          <a:p>
            <a:r>
              <a:rPr lang="sr-Latn-RS" dirty="0"/>
              <a:t>Graf baze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AD601-1822-A4A3-68D5-D66B15DA9B48}"/>
              </a:ext>
            </a:extLst>
          </p:cNvPr>
          <p:cNvSpPr txBox="1"/>
          <p:nvPr/>
        </p:nvSpPr>
        <p:spPr>
          <a:xfrm>
            <a:off x="457200" y="21336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obezbe</a:t>
            </a:r>
            <a:r>
              <a:rPr lang="sr-Latn-RS" dirty="0"/>
              <a:t>đuju mehanizam za rad sa podacim koji su struktuirani na drugačiji način u odnosu na tabelarni način koji koriste relacione baze podataka.</a:t>
            </a:r>
          </a:p>
          <a:p>
            <a:endParaRPr lang="sr-Latn-RS" dirty="0"/>
          </a:p>
          <a:p>
            <a:r>
              <a:rPr lang="sr-Latn-RS" dirty="0"/>
              <a:t>Tipovi NoSql baza: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EAF-2EE8-A429-2775-689D2121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Graf 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882EE-B784-588F-543C-87C6268A7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2" y="1986457"/>
            <a:ext cx="7668695" cy="4286848"/>
          </a:xfrm>
        </p:spPr>
      </p:pic>
    </p:spTree>
    <p:extLst>
      <p:ext uri="{BB962C8B-B14F-4D97-AF65-F5344CB8AC3E}">
        <p14:creationId xmlns:p14="http://schemas.microsoft.com/office/powerpoint/2010/main" val="3562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DFC2-DF94-A843-4F07-569CDA2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Prednost i upotreba graf baza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E548-BE63-6BB7-819E-D63A80678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Optimizovanija</a:t>
            </a:r>
            <a:r>
              <a:rPr lang="en-US" dirty="0"/>
              <a:t> </a:t>
            </a: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informacija</a:t>
            </a:r>
            <a:endParaRPr lang="en-US" dirty="0"/>
          </a:p>
          <a:p>
            <a:r>
              <a:rPr lang="en-US" dirty="0" err="1"/>
              <a:t>Intuitivnost</a:t>
            </a:r>
            <a:endParaRPr lang="en-US" dirty="0"/>
          </a:p>
          <a:p>
            <a:r>
              <a:rPr lang="en-US" dirty="0" err="1"/>
              <a:t>Agilnost</a:t>
            </a:r>
            <a:r>
              <a:rPr lang="en-US" dirty="0"/>
              <a:t> u </a:t>
            </a:r>
            <a:r>
              <a:rPr lang="en-US" dirty="0" err="1"/>
              <a:t>procesu</a:t>
            </a:r>
            <a:r>
              <a:rPr lang="en-US" dirty="0"/>
              <a:t> </a:t>
            </a:r>
            <a:r>
              <a:rPr lang="en-US" dirty="0" err="1"/>
              <a:t>razvoja</a:t>
            </a:r>
            <a:endParaRPr lang="en-US" dirty="0"/>
          </a:p>
          <a:p>
            <a:r>
              <a:rPr lang="en-US" dirty="0" err="1"/>
              <a:t>Dozvoljavaju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tipove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 err="1"/>
              <a:t>Pogodne</a:t>
            </a:r>
            <a:r>
              <a:rPr lang="en-US" dirty="0"/>
              <a:t> za me</a:t>
            </a:r>
            <a:r>
              <a:rPr lang="sr-Latn-RS" dirty="0"/>
              <a:t>đusobno povezane podatke</a:t>
            </a:r>
          </a:p>
          <a:p>
            <a:r>
              <a:rPr lang="sr-Latn-RS" dirty="0"/>
              <a:t>Visoke performanse povlačenja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2528-9130-5117-F703-D632E706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Neo4j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2721-8FB4-C7F3-3096-8257BF33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000" dirty="0"/>
              <a:t>Glavne karakteristike:</a:t>
            </a:r>
          </a:p>
          <a:p>
            <a:pPr>
              <a:buFontTx/>
              <a:buChar char="-"/>
            </a:pPr>
            <a:r>
              <a:rPr lang="sr-Latn-RS" sz="2000" dirty="0"/>
              <a:t>Vreme obilaska je konstantno nezavisno od veličine grafa</a:t>
            </a:r>
          </a:p>
          <a:p>
            <a:pPr>
              <a:buFontTx/>
              <a:buChar char="-"/>
            </a:pPr>
            <a:r>
              <a:rPr lang="sr-Latn-RS" sz="2000" dirty="0"/>
              <a:t>Cypher, jezik za pisanje upita</a:t>
            </a:r>
          </a:p>
          <a:p>
            <a:pPr>
              <a:buFontTx/>
              <a:buChar char="-"/>
            </a:pPr>
            <a:r>
              <a:rPr lang="sr-Latn-RS" sz="2000" dirty="0"/>
              <a:t>Fleksibilna šema grafa omogućavajednostavno dodavanje relacija</a:t>
            </a:r>
          </a:p>
          <a:p>
            <a:pPr>
              <a:buFontTx/>
              <a:buChar char="-"/>
            </a:pPr>
            <a:r>
              <a:rPr lang="sr-Latn-RS" sz="2000" dirty="0"/>
              <a:t>Obezbeđuje drajvere za većinu popularnih programskih jezika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AB9B6-1FE1-F1E0-6DAA-B520C2D9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962400"/>
            <a:ext cx="4800600" cy="26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2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7EC6-F630-BA80-63C1-FA005946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Primena Neo4j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D0C5D-D960-59BC-F714-F9969B6A3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3" y="2157931"/>
            <a:ext cx="7906853" cy="3943900"/>
          </a:xfrm>
        </p:spPr>
      </p:pic>
    </p:spTree>
    <p:extLst>
      <p:ext uri="{BB962C8B-B14F-4D97-AF65-F5344CB8AC3E}">
        <p14:creationId xmlns:p14="http://schemas.microsoft.com/office/powerpoint/2010/main" val="206323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938E-4637-8BE2-FA42-07C22E6A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Arhitektura Neo4j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3AB0-0A3D-A33A-30CF-A6076E68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90800"/>
            <a:ext cx="8077200" cy="2560320"/>
          </a:xfrm>
        </p:spPr>
        <p:txBody>
          <a:bodyPr/>
          <a:lstStyle/>
          <a:p>
            <a:r>
              <a:rPr lang="en-US" dirty="0"/>
              <a:t>Neo4j je </a:t>
            </a:r>
            <a:r>
              <a:rPr lang="en-US" dirty="0" err="1"/>
              <a:t>počeo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Java </a:t>
            </a:r>
            <a:r>
              <a:rPr lang="en-US" dirty="0" err="1"/>
              <a:t>biblioteka</a:t>
            </a:r>
            <a:r>
              <a:rPr lang="en-US" dirty="0"/>
              <a:t> za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papmćenje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koji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grafa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je </a:t>
            </a:r>
            <a:r>
              <a:rPr lang="en-US" dirty="0" err="1"/>
              <a:t>postao</a:t>
            </a:r>
            <a:r>
              <a:rPr lang="en-US" dirty="0"/>
              <a:t> </a:t>
            </a:r>
            <a:r>
              <a:rPr lang="en-US" dirty="0" err="1"/>
              <a:t>samostalni</a:t>
            </a:r>
            <a:r>
              <a:rPr lang="en-US" dirty="0"/>
              <a:t> </a:t>
            </a:r>
            <a:r>
              <a:rPr lang="en-US" dirty="0" err="1"/>
              <a:t>sistemem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inicijalnim</a:t>
            </a:r>
            <a:r>
              <a:rPr lang="en-US" dirty="0"/>
              <a:t> </a:t>
            </a:r>
            <a:r>
              <a:rPr lang="en-US" dirty="0" err="1"/>
              <a:t>fokusom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transakcijske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, </a:t>
            </a:r>
            <a:r>
              <a:rPr lang="en-US" dirty="0" err="1"/>
              <a:t>čak</a:t>
            </a:r>
            <a:r>
              <a:rPr lang="en-US" dirty="0"/>
              <a:t> u </a:t>
            </a:r>
            <a:r>
              <a:rPr lang="en-US" dirty="0" err="1"/>
              <a:t>slučaju</a:t>
            </a:r>
            <a:r>
              <a:rPr lang="en-US" dirty="0"/>
              <a:t> real-time </a:t>
            </a:r>
            <a:r>
              <a:rPr lang="en-US" dirty="0" err="1"/>
              <a:t>obrade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75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AAC1-A2D2-EC17-3684-5471CDC0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Arhitektura DBMS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0286BA-83F2-8DEE-AFA4-38BD32770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209800"/>
            <a:ext cx="3699161" cy="37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E5BF-E0BB-5660-A576-198F021A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Interna struktura Neo4j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769066-BA94-8830-700F-CCCF6157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286000"/>
            <a:ext cx="4294767" cy="36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81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2631</TotalTime>
  <Words>302</Words>
  <Application>Microsoft Office PowerPoint</Application>
  <PresentationFormat>On-screen Show (4:3)</PresentationFormat>
  <Paragraphs>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Constantia</vt:lpstr>
      <vt:lpstr>Wingdings 2</vt:lpstr>
      <vt:lpstr>Flow</vt:lpstr>
      <vt:lpstr>Interna struktura i organizacija skladišta Neo4j baze podataka</vt:lpstr>
      <vt:lpstr>NoSQL baze podataka</vt:lpstr>
      <vt:lpstr>Graf baze podataka</vt:lpstr>
      <vt:lpstr>Prednost i upotreba graf baza</vt:lpstr>
      <vt:lpstr>Neo4j</vt:lpstr>
      <vt:lpstr>Primena Neo4j</vt:lpstr>
      <vt:lpstr>Arhitektura Neo4j</vt:lpstr>
      <vt:lpstr>Arhitektura DBMS</vt:lpstr>
      <vt:lpstr>Interna struktura Neo4j</vt:lpstr>
      <vt:lpstr>Neo4j API</vt:lpstr>
      <vt:lpstr>Neo4j podaci na disku</vt:lpstr>
      <vt:lpstr>Indeksi kod Neo4j baze podataka</vt:lpstr>
      <vt:lpstr>Neo4j tipovi indeksa</vt:lpstr>
      <vt:lpstr>Neo4j mehanizmi za indeksiranje podataka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Vladeta Manic</cp:lastModifiedBy>
  <cp:revision>12</cp:revision>
  <dcterms:created xsi:type="dcterms:W3CDTF">2022-05-03T07:46:04Z</dcterms:created>
  <dcterms:modified xsi:type="dcterms:W3CDTF">2022-05-06T11:43:02Z</dcterms:modified>
</cp:coreProperties>
</file>