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0" r:id="rId8"/>
    <p:sldId id="265" r:id="rId9"/>
    <p:sldId id="261" r:id="rId10"/>
    <p:sldId id="266"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9" d="100"/>
          <a:sy n="159" d="100"/>
        </p:scale>
        <p:origin x="15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60D010D-89C5-48B7-B359-6E0D36CA5629}" type="datetimeFigureOut">
              <a:rPr lang="ru-RU" smtClean="0"/>
              <a:t>16.09.2018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127412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60D010D-89C5-48B7-B359-6E0D36CA5629}" type="datetimeFigureOut">
              <a:rPr lang="ru-RU" smtClean="0"/>
              <a:t>16.09.2018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176759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60D010D-89C5-48B7-B359-6E0D36CA5629}" type="datetimeFigureOut">
              <a:rPr lang="ru-RU" smtClean="0"/>
              <a:t>16.09.2018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10219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60D010D-89C5-48B7-B359-6E0D36CA5629}" type="datetimeFigureOut">
              <a:rPr lang="ru-RU" smtClean="0"/>
              <a:t>16.09.2018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35161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60D010D-89C5-48B7-B359-6E0D36CA5629}" type="datetimeFigureOut">
              <a:rPr lang="ru-RU" smtClean="0"/>
              <a:t>16.09.2018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2203378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60D010D-89C5-48B7-B359-6E0D36CA5629}" type="datetimeFigureOut">
              <a:rPr lang="ru-RU" smtClean="0"/>
              <a:t>16.09.2018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61918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60D010D-89C5-48B7-B359-6E0D36CA5629}" type="datetimeFigureOut">
              <a:rPr lang="ru-RU" smtClean="0"/>
              <a:t>16.09.2018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326024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60D010D-89C5-48B7-B359-6E0D36CA5629}" type="datetimeFigureOut">
              <a:rPr lang="ru-RU" smtClean="0"/>
              <a:t>16.09.2018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140880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60D010D-89C5-48B7-B359-6E0D36CA5629}" type="datetimeFigureOut">
              <a:rPr lang="ru-RU" smtClean="0"/>
              <a:t>16.09.2018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357994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60D010D-89C5-48B7-B359-6E0D36CA5629}" type="datetimeFigureOut">
              <a:rPr lang="ru-RU" smtClean="0"/>
              <a:t>16.09.2018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323742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60D010D-89C5-48B7-B359-6E0D36CA5629}" type="datetimeFigureOut">
              <a:rPr lang="ru-RU" smtClean="0"/>
              <a:t>16.09.2018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455FA43-822E-4C7A-96D8-8029F6FEBB96}" type="slidenum">
              <a:rPr lang="ru-RU" smtClean="0"/>
              <a:t>‹#›</a:t>
            </a:fld>
            <a:endParaRPr lang="ru-RU"/>
          </a:p>
        </p:txBody>
      </p:sp>
    </p:spTree>
    <p:extLst>
      <p:ext uri="{BB962C8B-B14F-4D97-AF65-F5344CB8AC3E}">
        <p14:creationId xmlns:p14="http://schemas.microsoft.com/office/powerpoint/2010/main" val="46971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D010D-89C5-48B7-B359-6E0D36CA5629}" type="datetimeFigureOut">
              <a:rPr lang="ru-RU" smtClean="0"/>
              <a:t>16.09.2018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5FA43-822E-4C7A-96D8-8029F6FEBB96}" type="slidenum">
              <a:rPr lang="ru-RU" smtClean="0"/>
              <a:t>‹#›</a:t>
            </a:fld>
            <a:endParaRPr lang="ru-RU"/>
          </a:p>
        </p:txBody>
      </p:sp>
    </p:spTree>
    <p:extLst>
      <p:ext uri="{BB962C8B-B14F-4D97-AF65-F5344CB8AC3E}">
        <p14:creationId xmlns:p14="http://schemas.microsoft.com/office/powerpoint/2010/main" val="83543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Delegates, Lambdas, Events</a:t>
            </a:r>
            <a:endParaRPr lang="ru-RU" dirty="0"/>
          </a:p>
        </p:txBody>
      </p:sp>
      <p:sp>
        <p:nvSpPr>
          <p:cNvPr id="3" name="Подзаголовок 2"/>
          <p:cNvSpPr>
            <a:spLocks noGrp="1"/>
          </p:cNvSpPr>
          <p:nvPr>
            <p:ph type="subTitle" idx="1"/>
          </p:nvPr>
        </p:nvSpPr>
        <p:spPr>
          <a:xfrm>
            <a:off x="1921042" y="4486359"/>
            <a:ext cx="9144000" cy="1655762"/>
          </a:xfrm>
        </p:spPr>
        <p:txBody>
          <a:bodyPr>
            <a:normAutofit lnSpcReduction="1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Vladyslav Khrapov</a:t>
            </a:r>
            <a:endParaRPr lang="ru-RU" dirty="0"/>
          </a:p>
        </p:txBody>
      </p:sp>
    </p:spTree>
    <p:extLst>
      <p:ext uri="{BB962C8B-B14F-4D97-AF65-F5344CB8AC3E}">
        <p14:creationId xmlns:p14="http://schemas.microsoft.com/office/powerpoint/2010/main" val="366155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Events</a:t>
            </a:r>
            <a:endParaRPr lang="ru-RU" dirty="0"/>
          </a:p>
        </p:txBody>
      </p:sp>
      <p:sp>
        <p:nvSpPr>
          <p:cNvPr id="3" name="Объект 2"/>
          <p:cNvSpPr>
            <a:spLocks noGrp="1"/>
          </p:cNvSpPr>
          <p:nvPr>
            <p:ph idx="1"/>
          </p:nvPr>
        </p:nvSpPr>
        <p:spPr/>
        <p:txBody>
          <a:bodyPr/>
          <a:lstStyle/>
          <a:p>
            <a:pPr marL="0" indent="0">
              <a:buNone/>
            </a:pPr>
            <a:r>
              <a:rPr lang="en-US" dirty="0"/>
              <a:t>Events </a:t>
            </a:r>
            <a:r>
              <a:rPr lang="en-US" dirty="0" smtClean="0"/>
              <a:t>- are</a:t>
            </a:r>
            <a:r>
              <a:rPr lang="en-US" dirty="0"/>
              <a:t>, like delegates, a </a:t>
            </a:r>
            <a:r>
              <a:rPr lang="en-US" i="1" dirty="0"/>
              <a:t>late binding</a:t>
            </a:r>
            <a:r>
              <a:rPr lang="en-US" dirty="0"/>
              <a:t> mechanism. In fact, events are built on the language support for delegates</a:t>
            </a:r>
            <a:r>
              <a:rPr lang="en-US" dirty="0" smtClean="0"/>
              <a:t>.</a:t>
            </a:r>
            <a:br>
              <a:rPr lang="en-US" dirty="0" smtClean="0"/>
            </a:br>
            <a:r>
              <a:rPr lang="en-US" dirty="0" smtClean="0"/>
              <a:t/>
            </a:r>
            <a:br>
              <a:rPr lang="en-US" dirty="0" smtClean="0"/>
            </a:br>
            <a:r>
              <a:rPr lang="en-US" dirty="0"/>
              <a:t>Events are a way for an object to broadcast (to all interested components in the system) that something has happened. Any other component can subscribe to the event, and be notified when an event is raised.</a:t>
            </a:r>
            <a:endParaRPr lang="ru-RU" dirty="0"/>
          </a:p>
        </p:txBody>
      </p:sp>
    </p:spTree>
    <p:extLst>
      <p:ext uri="{BB962C8B-B14F-4D97-AF65-F5344CB8AC3E}">
        <p14:creationId xmlns:p14="http://schemas.microsoft.com/office/powerpoint/2010/main" val="268489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Delegates</a:t>
            </a:r>
            <a:endParaRPr lang="ru-RU" dirty="0"/>
          </a:p>
        </p:txBody>
      </p:sp>
      <p:sp>
        <p:nvSpPr>
          <p:cNvPr id="3" name="Объект 2"/>
          <p:cNvSpPr>
            <a:spLocks noGrp="1"/>
          </p:cNvSpPr>
          <p:nvPr>
            <p:ph idx="1"/>
          </p:nvPr>
        </p:nvSpPr>
        <p:spPr/>
        <p:txBody>
          <a:bodyPr>
            <a:normAutofit/>
          </a:bodyPr>
          <a:lstStyle/>
          <a:p>
            <a:pPr marL="0" indent="0">
              <a:buNone/>
            </a:pPr>
            <a:r>
              <a:rPr lang="en-US" sz="2000" b="1" dirty="0" smtClean="0"/>
              <a:t/>
            </a:r>
            <a:br>
              <a:rPr lang="en-US" sz="2000" b="1" dirty="0" smtClean="0"/>
            </a:br>
            <a:r>
              <a:rPr lang="en-US" sz="2000" b="1" dirty="0" smtClean="0"/>
              <a:t/>
            </a:r>
            <a:br>
              <a:rPr lang="en-US" sz="2000" b="1" dirty="0" smtClean="0"/>
            </a:br>
            <a:r>
              <a:rPr lang="en-US" sz="2000" b="1" dirty="0" smtClean="0"/>
              <a:t>Delegate</a:t>
            </a:r>
            <a:r>
              <a:rPr lang="en-US" sz="2000" dirty="0" smtClean="0"/>
              <a:t> – is </a:t>
            </a:r>
            <a:r>
              <a:rPr lang="en-US" sz="2000" dirty="0"/>
              <a:t>a type that represents references to methods with a particular parameter list and return type</a:t>
            </a:r>
            <a:r>
              <a:rPr lang="en-US" sz="2000" dirty="0" smtClean="0"/>
              <a:t>.</a:t>
            </a:r>
            <a:br>
              <a:rPr lang="en-US" sz="2000" dirty="0" smtClean="0"/>
            </a:br>
            <a:r>
              <a:rPr lang="en-US" sz="2000" dirty="0" smtClean="0"/>
              <a:t/>
            </a:r>
            <a:br>
              <a:rPr lang="en-US" sz="2000" dirty="0" smtClean="0"/>
            </a:br>
            <a:r>
              <a:rPr lang="en-US" sz="2000" dirty="0" smtClean="0"/>
              <a:t/>
            </a:r>
            <a:br>
              <a:rPr lang="en-US" sz="2000" dirty="0" smtClean="0"/>
            </a:br>
            <a:r>
              <a:rPr lang="en-US" sz="2000" dirty="0"/>
              <a:t>When you instantiate a delegate, you can associate its instance with any method with a compatible signature and return type. You can invoke (or call) the method through the delegate instance</a:t>
            </a:r>
            <a:r>
              <a:rPr lang="en-US" sz="2000" dirty="0" smtClean="0"/>
              <a:t>.</a:t>
            </a:r>
            <a:br>
              <a:rPr lang="en-US" sz="2000" dirty="0" smtClean="0"/>
            </a:br>
            <a:r>
              <a:rPr lang="en-US" sz="2000" dirty="0" smtClean="0"/>
              <a:t/>
            </a:r>
            <a:br>
              <a:rPr lang="en-US" sz="2000" dirty="0" smtClean="0"/>
            </a:br>
            <a:r>
              <a:rPr lang="en-US" sz="2000" dirty="0"/>
              <a:t>Delegates are used to pass methods as arguments to other methods</a:t>
            </a: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Microsoft:</a:t>
            </a:r>
            <a:br>
              <a:rPr lang="en-US" sz="2000" dirty="0" smtClean="0"/>
            </a:br>
            <a:r>
              <a:rPr lang="en-US" sz="2000" dirty="0" smtClean="0"/>
              <a:t>https://docs.microsoft.com/en-us/dotnet/csharp/programming-guide/delegates/</a:t>
            </a:r>
            <a:endParaRPr lang="ru-RU" sz="2000" dirty="0"/>
          </a:p>
        </p:txBody>
      </p:sp>
    </p:spTree>
    <p:extLst>
      <p:ext uri="{BB962C8B-B14F-4D97-AF65-F5344CB8AC3E}">
        <p14:creationId xmlns:p14="http://schemas.microsoft.com/office/powerpoint/2010/main" val="54648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Delegates</a:t>
            </a:r>
            <a:endParaRPr lang="ru-RU" dirty="0"/>
          </a:p>
        </p:txBody>
      </p:sp>
      <p:sp>
        <p:nvSpPr>
          <p:cNvPr id="3" name="Объект 2"/>
          <p:cNvSpPr>
            <a:spLocks noGrp="1"/>
          </p:cNvSpPr>
          <p:nvPr>
            <p:ph idx="1"/>
          </p:nvPr>
        </p:nvSpPr>
        <p:spPr/>
        <p:txBody>
          <a:bodyPr>
            <a:normAutofit/>
          </a:bodyPr>
          <a:lstStyle/>
          <a:p>
            <a:pPr marL="0" indent="0">
              <a:buNone/>
            </a:pPr>
            <a:r>
              <a:rPr lang="en-US" sz="2000" dirty="0" smtClean="0"/>
              <a:t>All delegates inherit base abstract class </a:t>
            </a:r>
            <a:r>
              <a:rPr lang="en-US" sz="2000" b="1" dirty="0" err="1" smtClean="0"/>
              <a:t>MulticastDelegate</a:t>
            </a:r>
            <a:r>
              <a:rPr lang="en-US" sz="2000" dirty="0" smtClean="0"/>
              <a:t> which inherit base abstract class Delegate.</a:t>
            </a:r>
            <a:endParaRPr lang="ru-RU" sz="2000" dirty="0"/>
          </a:p>
        </p:txBody>
      </p:sp>
      <p:pic>
        <p:nvPicPr>
          <p:cNvPr id="1026" name="Picture 2" descr="Картинки по запросу delegates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148" y="2869531"/>
            <a:ext cx="4705158" cy="304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12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Delegates</a:t>
            </a:r>
            <a:r>
              <a:rPr lang="ru-RU" dirty="0" smtClean="0"/>
              <a:t> </a:t>
            </a:r>
            <a:r>
              <a:rPr lang="en-US" dirty="0" smtClean="0"/>
              <a:t>signature</a:t>
            </a:r>
            <a:endParaRPr lang="ru-RU" dirty="0"/>
          </a:p>
        </p:txBody>
      </p:sp>
      <p:sp>
        <p:nvSpPr>
          <p:cNvPr id="3" name="Объект 2"/>
          <p:cNvSpPr>
            <a:spLocks noGrp="1"/>
          </p:cNvSpPr>
          <p:nvPr>
            <p:ph idx="1"/>
          </p:nvPr>
        </p:nvSpPr>
        <p:spPr>
          <a:xfrm>
            <a:off x="766010" y="1843672"/>
            <a:ext cx="10515600" cy="1362743"/>
          </a:xfrm>
        </p:spPr>
        <p:txBody>
          <a:bodyPr>
            <a:normAutofit/>
          </a:bodyPr>
          <a:lstStyle/>
          <a:p>
            <a:pPr marL="0" indent="0">
              <a:buNone/>
            </a:pPr>
            <a:r>
              <a:rPr lang="en-US" sz="2000" dirty="0" smtClean="0"/>
              <a:t>Any </a:t>
            </a:r>
            <a:r>
              <a:rPr lang="en-US" sz="2000" b="1" dirty="0" smtClean="0"/>
              <a:t>delegate</a:t>
            </a:r>
            <a:r>
              <a:rPr lang="en-US" sz="2000" dirty="0" smtClean="0"/>
              <a:t> </a:t>
            </a:r>
            <a:r>
              <a:rPr lang="en-US" sz="2000" b="1" dirty="0" smtClean="0"/>
              <a:t>can point </a:t>
            </a:r>
            <a:r>
              <a:rPr lang="en-US" sz="2000" dirty="0" smtClean="0"/>
              <a:t>to any </a:t>
            </a:r>
            <a:r>
              <a:rPr lang="en-US" sz="2000" b="1" dirty="0" smtClean="0"/>
              <a:t>static</a:t>
            </a:r>
            <a:r>
              <a:rPr lang="en-US" sz="2000" dirty="0" smtClean="0"/>
              <a:t> or </a:t>
            </a:r>
            <a:r>
              <a:rPr lang="en-US" sz="2000" b="1" dirty="0" smtClean="0"/>
              <a:t>non static method</a:t>
            </a:r>
            <a:r>
              <a:rPr lang="en-US" sz="2000" dirty="0" smtClean="0"/>
              <a:t> if the method has the </a:t>
            </a:r>
            <a:r>
              <a:rPr lang="en-US" sz="2000" b="1" dirty="0" smtClean="0"/>
              <a:t>same signature </a:t>
            </a:r>
            <a:r>
              <a:rPr lang="en-US" sz="2000" dirty="0" smtClean="0"/>
              <a:t>and </a:t>
            </a:r>
            <a:r>
              <a:rPr lang="en-US" sz="2000" b="1" dirty="0" smtClean="0"/>
              <a:t>return type</a:t>
            </a:r>
            <a:r>
              <a:rPr lang="en-US" sz="2000" dirty="0" smtClean="0"/>
              <a:t>.</a:t>
            </a:r>
            <a:r>
              <a:rPr lang="ru-RU" sz="2000" dirty="0" smtClean="0"/>
              <a:t/>
            </a:r>
            <a:br>
              <a:rPr lang="ru-RU" sz="2000" dirty="0" smtClean="0"/>
            </a:br>
            <a:r>
              <a:rPr lang="ru-RU" sz="2000" dirty="0" smtClean="0"/>
              <a:t/>
            </a:r>
            <a:br>
              <a:rPr lang="ru-RU" sz="2000" dirty="0" smtClean="0"/>
            </a:br>
            <a:endParaRPr lang="ru-RU" sz="2000" dirty="0"/>
          </a:p>
        </p:txBody>
      </p:sp>
      <p:sp>
        <p:nvSpPr>
          <p:cNvPr id="6" name="Прямоугольник 5"/>
          <p:cNvSpPr/>
          <p:nvPr/>
        </p:nvSpPr>
        <p:spPr>
          <a:xfrm>
            <a:off x="1532021" y="2840704"/>
            <a:ext cx="9296400" cy="3139321"/>
          </a:xfrm>
          <a:prstGeom prst="rect">
            <a:avLst/>
          </a:prstGeom>
          <a:solidFill>
            <a:schemeClr val="bg1">
              <a:lumMod val="95000"/>
            </a:schemeClr>
          </a:solidFill>
        </p:spPr>
        <p:txBody>
          <a:bodyPr wrap="square">
            <a:spAutoFit/>
          </a:bodyPr>
          <a:lstStyle/>
          <a:p>
            <a:r>
              <a:rPr lang="en-US" dirty="0" smtClean="0">
                <a:effectLst/>
                <a:latin typeface="Consolas,sans-serif"/>
              </a:rPr>
              <a:t>public delegate void </a:t>
            </a:r>
            <a:r>
              <a:rPr lang="en-US" b="1" dirty="0" err="1" smtClean="0">
                <a:effectLst/>
                <a:latin typeface="Consolas,sans-serif"/>
              </a:rPr>
              <a:t>MyDelegate</a:t>
            </a:r>
            <a:r>
              <a:rPr lang="en-US" dirty="0" smtClean="0">
                <a:effectLst/>
                <a:latin typeface="Consolas,sans-serif"/>
              </a:rPr>
              <a:t>(); </a:t>
            </a:r>
            <a:endParaRPr lang="en-US" dirty="0" smtClean="0"/>
          </a:p>
          <a:p>
            <a:r>
              <a:rPr lang="en-US" dirty="0" smtClean="0">
                <a:effectLst/>
                <a:latin typeface="Consolas,sans-serif"/>
              </a:rPr>
              <a:t/>
            </a:r>
            <a:br>
              <a:rPr lang="en-US" dirty="0" smtClean="0">
                <a:effectLst/>
                <a:latin typeface="Consolas,sans-serif"/>
              </a:rPr>
            </a:br>
            <a:r>
              <a:rPr lang="en-US" dirty="0" smtClean="0">
                <a:effectLst/>
                <a:latin typeface="Consolas,sans-serif"/>
              </a:rPr>
              <a:t>class Program</a:t>
            </a:r>
            <a:endParaRPr lang="en-US" dirty="0" smtClean="0"/>
          </a:p>
          <a:p>
            <a:r>
              <a:rPr lang="en-US" dirty="0" smtClean="0">
                <a:effectLst/>
                <a:latin typeface="Consolas,sans-serif"/>
              </a:rPr>
              <a:t>{</a:t>
            </a:r>
            <a:endParaRPr lang="en-US" dirty="0"/>
          </a:p>
          <a:p>
            <a:r>
              <a:rPr lang="en-US" dirty="0">
                <a:latin typeface="Consolas,sans-serif"/>
              </a:rPr>
              <a:t> </a:t>
            </a:r>
            <a:r>
              <a:rPr lang="en-US" dirty="0" smtClean="0">
                <a:latin typeface="Consolas,sans-serif"/>
              </a:rPr>
              <a:t>      </a:t>
            </a:r>
            <a:r>
              <a:rPr lang="en-US" dirty="0" smtClean="0">
                <a:effectLst/>
                <a:latin typeface="Consolas,sans-serif"/>
              </a:rPr>
              <a:t>static void Main()</a:t>
            </a:r>
            <a:endParaRPr lang="en-US" dirty="0" smtClean="0"/>
          </a:p>
          <a:p>
            <a:pPr lvl="1"/>
            <a:r>
              <a:rPr lang="en-US" dirty="0" smtClean="0">
                <a:effectLst/>
                <a:latin typeface="Consolas,sans-serif"/>
              </a:rPr>
              <a:t>{</a:t>
            </a:r>
            <a:endParaRPr lang="en-US" dirty="0" smtClean="0"/>
          </a:p>
          <a:p>
            <a:pPr lvl="2"/>
            <a:r>
              <a:rPr lang="en-US" b="1" dirty="0" err="1" smtClean="0">
                <a:effectLst/>
                <a:latin typeface="Consolas,sans-serif"/>
              </a:rPr>
              <a:t>MyDelegate</a:t>
            </a:r>
            <a:r>
              <a:rPr lang="en-US" b="1" dirty="0" smtClean="0">
                <a:effectLst/>
                <a:latin typeface="Consolas,sans-serif"/>
              </a:rPr>
              <a:t> </a:t>
            </a:r>
            <a:r>
              <a:rPr lang="en-US" dirty="0" smtClean="0">
                <a:effectLst/>
                <a:latin typeface="Consolas,sans-serif"/>
              </a:rPr>
              <a:t>del = new </a:t>
            </a:r>
            <a:r>
              <a:rPr lang="en-US" b="1" dirty="0" err="1" smtClean="0">
                <a:effectLst/>
                <a:latin typeface="Consolas,sans-serif"/>
              </a:rPr>
              <a:t>MyDelegate</a:t>
            </a:r>
            <a:r>
              <a:rPr lang="en-US" dirty="0" smtClean="0">
                <a:effectLst/>
                <a:latin typeface="Consolas,sans-serif"/>
              </a:rPr>
              <a:t>([pass class method here]); </a:t>
            </a:r>
            <a:endParaRPr lang="en-US" dirty="0" smtClean="0"/>
          </a:p>
          <a:p>
            <a:pPr lvl="2"/>
            <a:r>
              <a:rPr lang="en-US" dirty="0" err="1" smtClean="0">
                <a:effectLst/>
                <a:latin typeface="Consolas,sans-serif"/>
              </a:rPr>
              <a:t>del.Invoke</a:t>
            </a:r>
            <a:r>
              <a:rPr lang="en-US" dirty="0" smtClean="0">
                <a:effectLst/>
                <a:latin typeface="Consolas,sans-serif"/>
              </a:rPr>
              <a:t>(); </a:t>
            </a:r>
            <a:endParaRPr lang="en-US" dirty="0" smtClean="0"/>
          </a:p>
          <a:p>
            <a:pPr lvl="2"/>
            <a:r>
              <a:rPr lang="en-US" dirty="0" smtClean="0">
                <a:effectLst/>
                <a:latin typeface="Consolas,sans-serif"/>
              </a:rPr>
              <a:t>del(); </a:t>
            </a:r>
            <a:endParaRPr lang="en-US" dirty="0" smtClean="0"/>
          </a:p>
          <a:p>
            <a:pPr lvl="1"/>
            <a:r>
              <a:rPr lang="en-US" dirty="0" smtClean="0">
                <a:effectLst/>
                <a:latin typeface="Consolas,sans-serif"/>
              </a:rPr>
              <a:t>}</a:t>
            </a:r>
            <a:endParaRPr lang="en-US" dirty="0" smtClean="0"/>
          </a:p>
          <a:p>
            <a:r>
              <a:rPr lang="en-US" dirty="0" smtClean="0">
                <a:effectLst/>
                <a:latin typeface="Consolas,sans-serif"/>
              </a:rPr>
              <a:t>}</a:t>
            </a:r>
            <a:endParaRPr lang="en-US" dirty="0"/>
          </a:p>
        </p:txBody>
      </p:sp>
    </p:spTree>
    <p:extLst>
      <p:ext uri="{BB962C8B-B14F-4D97-AF65-F5344CB8AC3E}">
        <p14:creationId xmlns:p14="http://schemas.microsoft.com/office/powerpoint/2010/main" val="317150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Combined delegates</a:t>
            </a:r>
            <a:endParaRPr lang="ru-RU" dirty="0"/>
          </a:p>
        </p:txBody>
      </p:sp>
      <p:sp>
        <p:nvSpPr>
          <p:cNvPr id="3" name="Объект 2"/>
          <p:cNvSpPr>
            <a:spLocks noGrp="1"/>
          </p:cNvSpPr>
          <p:nvPr>
            <p:ph idx="1"/>
          </p:nvPr>
        </p:nvSpPr>
        <p:spPr>
          <a:xfrm>
            <a:off x="838200" y="1825625"/>
            <a:ext cx="6561221" cy="4351338"/>
          </a:xfrm>
        </p:spPr>
        <p:txBody>
          <a:bodyPr>
            <a:normAutofit/>
          </a:bodyPr>
          <a:lstStyle/>
          <a:p>
            <a:pPr marL="0" indent="0">
              <a:buNone/>
            </a:pPr>
            <a:r>
              <a:rPr lang="en-US" sz="2000" dirty="0"/>
              <a:t>A useful property of delegate objects is that multiple objects can be assigned to one delegate instance by using </a:t>
            </a:r>
            <a:r>
              <a:rPr lang="en-US" sz="2000" dirty="0" smtClean="0"/>
              <a:t>the </a:t>
            </a:r>
            <a:r>
              <a:rPr lang="en-US" sz="2400" b="1" dirty="0" smtClean="0"/>
              <a:t>+</a:t>
            </a:r>
            <a:r>
              <a:rPr lang="en-US" sz="2000" dirty="0" smtClean="0"/>
              <a:t> </a:t>
            </a:r>
            <a:r>
              <a:rPr lang="en-US" sz="2000" dirty="0"/>
              <a:t>operator. </a:t>
            </a:r>
            <a:endParaRPr lang="en-US" sz="2000" dirty="0" smtClean="0"/>
          </a:p>
          <a:p>
            <a:pPr marL="0" indent="0">
              <a:buNone/>
            </a:pPr>
            <a:endParaRPr lang="en-US" sz="2000" dirty="0"/>
          </a:p>
          <a:p>
            <a:pPr marL="0" indent="0">
              <a:buNone/>
            </a:pPr>
            <a:r>
              <a:rPr lang="en-US" sz="2000" dirty="0" smtClean="0"/>
              <a:t>The </a:t>
            </a:r>
            <a:r>
              <a:rPr lang="en-US" sz="2000" dirty="0"/>
              <a:t>multicast delegate contains a list of the assigned delegates. When the multicast delegate is called, it invokes the delegates in the list, in order. Only delegates of the same type can be combined</a:t>
            </a:r>
            <a:r>
              <a:rPr lang="en-US" sz="2000" dirty="0" smtClean="0"/>
              <a:t>.</a:t>
            </a:r>
            <a:br>
              <a:rPr lang="en-US" sz="2000" dirty="0" smtClean="0"/>
            </a:br>
            <a:r>
              <a:rPr lang="en-US" sz="2000" dirty="0" smtClean="0"/>
              <a:t/>
            </a:r>
            <a:br>
              <a:rPr lang="en-US" sz="2000" dirty="0" smtClean="0"/>
            </a:br>
            <a:r>
              <a:rPr lang="en-US" sz="2000" dirty="0" smtClean="0"/>
              <a:t>The </a:t>
            </a:r>
            <a:r>
              <a:rPr lang="en-US" sz="2400" b="1" dirty="0" smtClean="0"/>
              <a:t>-</a:t>
            </a:r>
            <a:r>
              <a:rPr lang="en-US" sz="2000" dirty="0" smtClean="0"/>
              <a:t> </a:t>
            </a:r>
            <a:r>
              <a:rPr lang="en-US" sz="2000" dirty="0"/>
              <a:t>operator can be used to remove a component delegate from a multicast delegate.</a:t>
            </a:r>
            <a:endParaRPr lang="ru-RU" sz="2000" dirty="0"/>
          </a:p>
        </p:txBody>
      </p:sp>
      <p:pic>
        <p:nvPicPr>
          <p:cNvPr id="8" name="Рисунок 7"/>
          <p:cNvPicPr>
            <a:picLocks noChangeAspect="1"/>
          </p:cNvPicPr>
          <p:nvPr/>
        </p:nvPicPr>
        <p:blipFill>
          <a:blip r:embed="rId2"/>
          <a:stretch>
            <a:fillRect/>
          </a:stretch>
        </p:blipFill>
        <p:spPr>
          <a:xfrm>
            <a:off x="7572374" y="1883987"/>
            <a:ext cx="4133850" cy="3705225"/>
          </a:xfrm>
          <a:prstGeom prst="rect">
            <a:avLst/>
          </a:prstGeom>
        </p:spPr>
      </p:pic>
    </p:spTree>
    <p:extLst>
      <p:ext uri="{BB962C8B-B14F-4D97-AF65-F5344CB8AC3E}">
        <p14:creationId xmlns:p14="http://schemas.microsoft.com/office/powerpoint/2010/main" val="121009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Anonymous delegates (anonymous functions)</a:t>
            </a:r>
            <a:endParaRPr lang="ru-RU" dirty="0"/>
          </a:p>
        </p:txBody>
      </p:sp>
      <p:sp>
        <p:nvSpPr>
          <p:cNvPr id="3" name="Объект 2"/>
          <p:cNvSpPr>
            <a:spLocks noGrp="1"/>
          </p:cNvSpPr>
          <p:nvPr>
            <p:ph idx="1"/>
          </p:nvPr>
        </p:nvSpPr>
        <p:spPr>
          <a:xfrm>
            <a:off x="838200" y="2006099"/>
            <a:ext cx="10515600" cy="4351338"/>
          </a:xfrm>
        </p:spPr>
        <p:txBody>
          <a:bodyPr>
            <a:normAutofit/>
          </a:bodyPr>
          <a:lstStyle/>
          <a:p>
            <a:pPr marL="0" indent="0">
              <a:buNone/>
            </a:pPr>
            <a:r>
              <a:rPr lang="en-US" sz="2000" dirty="0" smtClean="0"/>
              <a:t>In </a:t>
            </a:r>
            <a:r>
              <a:rPr lang="en-US" sz="2000" dirty="0"/>
              <a:t>a situation where creating a new method is unwanted overhead, C# enables you to </a:t>
            </a:r>
            <a:r>
              <a:rPr lang="en-US" sz="2000" b="1" dirty="0"/>
              <a:t>instantiate a delegate and immediately specify a code block</a:t>
            </a:r>
            <a:r>
              <a:rPr lang="en-US" sz="2000" dirty="0"/>
              <a:t> that the delegate will process when it is </a:t>
            </a:r>
            <a:r>
              <a:rPr lang="en-US" sz="2000" dirty="0" smtClean="0"/>
              <a:t>called.</a:t>
            </a:r>
          </a:p>
          <a:p>
            <a:pPr marL="0" indent="0">
              <a:buNone/>
            </a:pPr>
            <a:endParaRPr lang="en-US" sz="2000" dirty="0"/>
          </a:p>
          <a:p>
            <a:pPr marL="0" indent="0">
              <a:buNone/>
            </a:pPr>
            <a:r>
              <a:rPr lang="en-US" sz="2000" dirty="0" smtClean="0"/>
              <a:t>The </a:t>
            </a:r>
            <a:r>
              <a:rPr lang="en-US" sz="2000" dirty="0"/>
              <a:t>block can contain either a </a:t>
            </a:r>
            <a:r>
              <a:rPr lang="en-US" sz="2000" b="1" dirty="0"/>
              <a:t>lambda </a:t>
            </a:r>
            <a:r>
              <a:rPr lang="en-US" sz="2000" b="1" dirty="0" smtClean="0"/>
              <a:t>expression </a:t>
            </a:r>
            <a:r>
              <a:rPr lang="en-US" sz="2000" dirty="0"/>
              <a:t>or an </a:t>
            </a:r>
            <a:r>
              <a:rPr lang="en-US" sz="2000" b="1" dirty="0"/>
              <a:t>anonymous method</a:t>
            </a:r>
            <a:r>
              <a:rPr lang="en-US" sz="2000" dirty="0" smtClean="0"/>
              <a:t>.</a:t>
            </a:r>
          </a:p>
          <a:p>
            <a:pPr marL="0" indent="0">
              <a:buNone/>
            </a:pPr>
            <a:endParaRPr lang="en-US" sz="2000" dirty="0"/>
          </a:p>
          <a:p>
            <a:pPr marL="0" indent="0">
              <a:buNone/>
            </a:pPr>
            <a:r>
              <a:rPr lang="en-US" sz="2000" dirty="0"/>
              <a:t>In versions of </a:t>
            </a:r>
            <a:r>
              <a:rPr lang="en-US" sz="2000" b="1" dirty="0"/>
              <a:t>C# before 2.0</a:t>
            </a:r>
            <a:r>
              <a:rPr lang="en-US" sz="2000" dirty="0"/>
              <a:t>, </a:t>
            </a:r>
            <a:r>
              <a:rPr lang="en-US" sz="2000" b="1" dirty="0"/>
              <a:t>the only way </a:t>
            </a:r>
            <a:r>
              <a:rPr lang="en-US" sz="2000" dirty="0"/>
              <a:t>to declare a delegate was to use </a:t>
            </a:r>
            <a:r>
              <a:rPr lang="en-US" sz="2000" b="1" dirty="0"/>
              <a:t>named methods</a:t>
            </a:r>
            <a:r>
              <a:rPr lang="en-US" sz="2000" dirty="0"/>
              <a:t>. </a:t>
            </a:r>
            <a:r>
              <a:rPr lang="en-US" sz="2000" b="1" dirty="0"/>
              <a:t>C# 2.0 introduced anonymous methods </a:t>
            </a:r>
            <a:r>
              <a:rPr lang="en-US" sz="2000" dirty="0"/>
              <a:t>and in </a:t>
            </a:r>
            <a:r>
              <a:rPr lang="en-US" sz="2000" b="1" dirty="0"/>
              <a:t>C# 3.0 and later</a:t>
            </a:r>
            <a:r>
              <a:rPr lang="en-US" sz="2000" dirty="0"/>
              <a:t>, </a:t>
            </a:r>
            <a:r>
              <a:rPr lang="en-US" sz="2000" b="1" dirty="0"/>
              <a:t>lambda expressions </a:t>
            </a:r>
            <a:r>
              <a:rPr lang="en-US" sz="2000" dirty="0"/>
              <a:t>supersede anonymous methods as the </a:t>
            </a:r>
            <a:r>
              <a:rPr lang="en-US" sz="2000" b="1" dirty="0"/>
              <a:t>preferred way </a:t>
            </a:r>
            <a:r>
              <a:rPr lang="en-US" sz="2000" dirty="0"/>
              <a:t>to write inline code.</a:t>
            </a:r>
            <a:endParaRPr lang="ru-RU" sz="2000" dirty="0"/>
          </a:p>
        </p:txBody>
      </p:sp>
    </p:spTree>
    <p:extLst>
      <p:ext uri="{BB962C8B-B14F-4D97-AF65-F5344CB8AC3E}">
        <p14:creationId xmlns:p14="http://schemas.microsoft.com/office/powerpoint/2010/main" val="165086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Delegates usage</a:t>
            </a:r>
            <a:endParaRPr lang="ru-RU" dirty="0"/>
          </a:p>
        </p:txBody>
      </p:sp>
      <p:sp>
        <p:nvSpPr>
          <p:cNvPr id="3" name="Объект 2"/>
          <p:cNvSpPr>
            <a:spLocks noGrp="1"/>
          </p:cNvSpPr>
          <p:nvPr>
            <p:ph idx="1"/>
          </p:nvPr>
        </p:nvSpPr>
        <p:spPr/>
        <p:txBody>
          <a:bodyPr>
            <a:normAutofit/>
          </a:bodyPr>
          <a:lstStyle/>
          <a:p>
            <a:pPr marL="0" indent="0">
              <a:buNone/>
            </a:pPr>
            <a:r>
              <a:rPr lang="en-US" sz="2000" dirty="0" smtClean="0"/>
              <a:t>This </a:t>
            </a:r>
            <a:r>
              <a:rPr lang="en-US" sz="2000" dirty="0"/>
              <a:t>ability to refer to a method as a parameter makes </a:t>
            </a:r>
            <a:r>
              <a:rPr lang="en-US" sz="2000" b="1" dirty="0"/>
              <a:t>delegates ideal for defining callback </a:t>
            </a:r>
            <a:r>
              <a:rPr lang="en-US" sz="2000" b="1" dirty="0" smtClean="0"/>
              <a:t>methods</a:t>
            </a:r>
            <a:r>
              <a:rPr lang="en-US" sz="2000" dirty="0" smtClean="0"/>
              <a:t>.</a:t>
            </a:r>
          </a:p>
          <a:p>
            <a:pPr marL="0" indent="0">
              <a:buNone/>
            </a:pPr>
            <a:r>
              <a:rPr lang="en-US" sz="2000" dirty="0" smtClean="0"/>
              <a:t>For </a:t>
            </a:r>
            <a:r>
              <a:rPr lang="en-US" sz="2000" dirty="0"/>
              <a:t>example, </a:t>
            </a:r>
            <a:r>
              <a:rPr lang="en-US" sz="2000" b="1" dirty="0"/>
              <a:t>a reference to a method </a:t>
            </a:r>
            <a:r>
              <a:rPr lang="en-US" sz="2000" dirty="0"/>
              <a:t>that compares two objects </a:t>
            </a:r>
            <a:r>
              <a:rPr lang="en-US" sz="2000" b="1" dirty="0"/>
              <a:t>could be passed as an argument </a:t>
            </a:r>
            <a:r>
              <a:rPr lang="en-US" sz="2000" dirty="0"/>
              <a:t>to a sort </a:t>
            </a:r>
            <a:r>
              <a:rPr lang="en-US" sz="2000" dirty="0" smtClean="0"/>
              <a:t>algorithm.</a:t>
            </a:r>
          </a:p>
          <a:p>
            <a:pPr marL="0" indent="0">
              <a:buNone/>
            </a:pPr>
            <a:r>
              <a:rPr lang="en-US" sz="2000" dirty="0" smtClean="0"/>
              <a:t>Because </a:t>
            </a:r>
            <a:r>
              <a:rPr lang="en-US" sz="2000" dirty="0"/>
              <a:t>the comparison code is in a separate procedure, the sort </a:t>
            </a:r>
            <a:r>
              <a:rPr lang="en-US" sz="2000" dirty="0" smtClean="0"/>
              <a:t>algorithm </a:t>
            </a:r>
            <a:r>
              <a:rPr lang="en-US" sz="2000" b="1" dirty="0" smtClean="0"/>
              <a:t>code</a:t>
            </a:r>
            <a:r>
              <a:rPr lang="en-US" sz="2000" dirty="0" smtClean="0"/>
              <a:t> </a:t>
            </a:r>
            <a:r>
              <a:rPr lang="en-US" sz="2000" b="1" dirty="0"/>
              <a:t>can be written in a more general way</a:t>
            </a:r>
            <a:r>
              <a:rPr lang="en-US" sz="2000" dirty="0"/>
              <a:t>.</a:t>
            </a:r>
            <a:endParaRPr lang="ru-RU" sz="2000" dirty="0"/>
          </a:p>
        </p:txBody>
      </p:sp>
    </p:spTree>
    <p:extLst>
      <p:ext uri="{BB962C8B-B14F-4D97-AF65-F5344CB8AC3E}">
        <p14:creationId xmlns:p14="http://schemas.microsoft.com/office/powerpoint/2010/main" val="322388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Delegates usage</a:t>
            </a:r>
            <a:endParaRPr lang="ru-RU" dirty="0"/>
          </a:p>
        </p:txBody>
      </p:sp>
      <p:sp>
        <p:nvSpPr>
          <p:cNvPr id="3" name="Объект 2"/>
          <p:cNvSpPr>
            <a:spLocks noGrp="1"/>
          </p:cNvSpPr>
          <p:nvPr>
            <p:ph idx="1"/>
          </p:nvPr>
        </p:nvSpPr>
        <p:spPr/>
        <p:txBody>
          <a:bodyPr/>
          <a:lstStyle/>
          <a:p>
            <a:r>
              <a:rPr lang="en-US" dirty="0" smtClean="0"/>
              <a:t>LINQ (expressions)</a:t>
            </a:r>
          </a:p>
          <a:p>
            <a:r>
              <a:rPr lang="en-US" dirty="0" smtClean="0"/>
              <a:t>Win Forms (event handlers)</a:t>
            </a:r>
          </a:p>
          <a:p>
            <a:r>
              <a:rPr lang="en-US" dirty="0" smtClean="0"/>
              <a:t>ASP.NET (event handlers)</a:t>
            </a:r>
          </a:p>
          <a:p>
            <a:r>
              <a:rPr lang="en-US" dirty="0" smtClean="0"/>
              <a:t>ASP.NET Core (OWIN/Katana and </a:t>
            </a:r>
            <a:r>
              <a:rPr lang="en-US" dirty="0" err="1" smtClean="0"/>
              <a:t>Middlewares</a:t>
            </a:r>
            <a:r>
              <a:rPr lang="en-US" dirty="0" smtClean="0"/>
              <a:t>)</a:t>
            </a:r>
            <a:endParaRPr lang="ru-RU" dirty="0"/>
          </a:p>
        </p:txBody>
      </p:sp>
    </p:spTree>
    <p:extLst>
      <p:ext uri="{BB962C8B-B14F-4D97-AF65-F5344CB8AC3E}">
        <p14:creationId xmlns:p14="http://schemas.microsoft.com/office/powerpoint/2010/main" val="252217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Delegates built into .NET</a:t>
            </a:r>
            <a:endParaRPr lang="ru-RU" dirty="0"/>
          </a:p>
        </p:txBody>
      </p:sp>
      <p:sp>
        <p:nvSpPr>
          <p:cNvPr id="3" name="Объект 2"/>
          <p:cNvSpPr>
            <a:spLocks noGrp="1"/>
          </p:cNvSpPr>
          <p:nvPr>
            <p:ph idx="1"/>
          </p:nvPr>
        </p:nvSpPr>
        <p:spPr/>
        <p:txBody>
          <a:bodyPr>
            <a:normAutofit/>
          </a:bodyPr>
          <a:lstStyle/>
          <a:p>
            <a:endParaRPr lang="en-US" sz="2000" b="1" dirty="0" smtClean="0"/>
          </a:p>
          <a:p>
            <a:r>
              <a:rPr lang="en-US" sz="2000" b="1" dirty="0" smtClean="0"/>
              <a:t>Action</a:t>
            </a:r>
            <a:r>
              <a:rPr lang="en-US" sz="2000" dirty="0" smtClean="0"/>
              <a:t> - Encapsulates </a:t>
            </a:r>
            <a:r>
              <a:rPr lang="en-US" sz="2000" dirty="0"/>
              <a:t>a method that has no parameters and does not return a value</a:t>
            </a:r>
            <a:r>
              <a:rPr lang="en-US" sz="2000" dirty="0" smtClean="0"/>
              <a:t>.</a:t>
            </a:r>
          </a:p>
          <a:p>
            <a:pPr marL="0" indent="0">
              <a:buNone/>
            </a:pPr>
            <a:r>
              <a:rPr lang="en-US" sz="2000" dirty="0" smtClean="0"/>
              <a:t>( </a:t>
            </a:r>
            <a:r>
              <a:rPr lang="en-US" sz="2000" b="1" dirty="0" smtClean="0"/>
              <a:t>public </a:t>
            </a:r>
            <a:r>
              <a:rPr lang="en-US" sz="2000" b="1" dirty="0"/>
              <a:t>delegate void Action();</a:t>
            </a:r>
            <a:r>
              <a:rPr lang="en-US" sz="2000" b="1" dirty="0" smtClean="0"/>
              <a:t> </a:t>
            </a:r>
            <a:r>
              <a:rPr lang="en-US" sz="2000" dirty="0" smtClean="0"/>
              <a:t>)</a:t>
            </a:r>
          </a:p>
          <a:p>
            <a:pPr marL="0" indent="0">
              <a:buNone/>
            </a:pPr>
            <a:endParaRPr lang="en-US" sz="2000" dirty="0" smtClean="0"/>
          </a:p>
          <a:p>
            <a:r>
              <a:rPr lang="en-US" sz="2000" b="1" dirty="0" err="1" smtClean="0"/>
              <a:t>Func</a:t>
            </a:r>
            <a:r>
              <a:rPr lang="en-US" sz="2000" dirty="0" smtClean="0"/>
              <a:t> - </a:t>
            </a:r>
            <a:r>
              <a:rPr lang="en-US" sz="2000" dirty="0"/>
              <a:t>Encapsulates a method that has one parameter and returns a value of the type specified by </a:t>
            </a:r>
            <a:r>
              <a:rPr lang="en-US" sz="2000" dirty="0" smtClean="0"/>
              <a:t>the </a:t>
            </a:r>
            <a:r>
              <a:rPr lang="en-US" sz="2000" b="1" dirty="0" err="1" smtClean="0"/>
              <a:t>TResult</a:t>
            </a:r>
            <a:r>
              <a:rPr lang="en-US" sz="2000" dirty="0" smtClean="0"/>
              <a:t> parameter. </a:t>
            </a:r>
          </a:p>
          <a:p>
            <a:pPr marL="0" indent="0">
              <a:buNone/>
            </a:pPr>
            <a:r>
              <a:rPr lang="en-US" sz="2000" dirty="0" smtClean="0"/>
              <a:t>( </a:t>
            </a:r>
            <a:r>
              <a:rPr lang="en-US" sz="2000" b="1" dirty="0" smtClean="0"/>
              <a:t>public </a:t>
            </a:r>
            <a:r>
              <a:rPr lang="en-US" sz="2000" b="1" dirty="0"/>
              <a:t>delegate </a:t>
            </a:r>
            <a:r>
              <a:rPr lang="en-US" sz="2000" b="1" dirty="0" err="1"/>
              <a:t>TResult</a:t>
            </a:r>
            <a:r>
              <a:rPr lang="en-US" sz="2000" b="1" dirty="0"/>
              <a:t> </a:t>
            </a:r>
            <a:r>
              <a:rPr lang="en-US" sz="2000" b="1" dirty="0" err="1"/>
              <a:t>Func</a:t>
            </a:r>
            <a:r>
              <a:rPr lang="en-US" sz="2000" b="1" dirty="0"/>
              <a:t>&lt;in T</a:t>
            </a:r>
            <a:r>
              <a:rPr lang="en-US" sz="2000" b="1" dirty="0" smtClean="0"/>
              <a:t>, out </a:t>
            </a:r>
            <a:r>
              <a:rPr lang="en-US" sz="2000" b="1" dirty="0" err="1"/>
              <a:t>TResult</a:t>
            </a:r>
            <a:r>
              <a:rPr lang="en-US" sz="2000" b="1" dirty="0"/>
              <a:t>&gt;(T </a:t>
            </a:r>
            <a:r>
              <a:rPr lang="en-US" sz="2000" b="1" dirty="0" err="1"/>
              <a:t>arg</a:t>
            </a:r>
            <a:r>
              <a:rPr lang="en-US" sz="2000" b="1" dirty="0"/>
              <a:t>);</a:t>
            </a:r>
            <a:r>
              <a:rPr lang="en-US" sz="2000" b="1" dirty="0" smtClean="0"/>
              <a:t> </a:t>
            </a:r>
            <a:r>
              <a:rPr lang="en-US" sz="2000" dirty="0" smtClean="0"/>
              <a:t>)</a:t>
            </a:r>
          </a:p>
          <a:p>
            <a:pPr marL="0" indent="0">
              <a:buNone/>
            </a:pPr>
            <a:endParaRPr lang="en-US" sz="2000" dirty="0" smtClean="0"/>
          </a:p>
          <a:p>
            <a:r>
              <a:rPr lang="en-US" sz="2000" b="1" dirty="0"/>
              <a:t>Comparison&lt;T</a:t>
            </a:r>
            <a:r>
              <a:rPr lang="en-US" sz="2000" b="1" dirty="0" smtClean="0"/>
              <a:t>&gt; </a:t>
            </a:r>
            <a:r>
              <a:rPr lang="en-US" sz="2000" dirty="0" smtClean="0"/>
              <a:t>- </a:t>
            </a:r>
            <a:r>
              <a:rPr lang="en-US" sz="2000" dirty="0"/>
              <a:t>Represents the method that compares two objects of the same type</a:t>
            </a:r>
            <a:r>
              <a:rPr lang="en-US" sz="2000" dirty="0" smtClean="0"/>
              <a:t>.</a:t>
            </a:r>
          </a:p>
          <a:p>
            <a:pPr marL="0" indent="0">
              <a:buNone/>
            </a:pPr>
            <a:r>
              <a:rPr lang="en-US" sz="2000" dirty="0" smtClean="0"/>
              <a:t>( </a:t>
            </a:r>
            <a:r>
              <a:rPr lang="fr-FR" sz="2000" b="1" dirty="0" smtClean="0"/>
              <a:t>public </a:t>
            </a:r>
            <a:r>
              <a:rPr lang="fr-FR" sz="2000" b="1" dirty="0"/>
              <a:t>delegate int Comparison&lt;in T&gt;(T x, T y);</a:t>
            </a:r>
            <a:r>
              <a:rPr lang="en-US" sz="2000" b="1" dirty="0" smtClean="0"/>
              <a:t> </a:t>
            </a:r>
            <a:r>
              <a:rPr lang="en-US" sz="2000" dirty="0" smtClean="0"/>
              <a:t>)</a:t>
            </a:r>
            <a:endParaRPr lang="en-US" sz="2000" dirty="0"/>
          </a:p>
          <a:p>
            <a:pPr marL="0" indent="0">
              <a:buNone/>
            </a:pPr>
            <a:endParaRPr lang="en-US" sz="2000" dirty="0" smtClean="0"/>
          </a:p>
          <a:p>
            <a:endParaRPr lang="ru-RU" sz="2000" dirty="0"/>
          </a:p>
        </p:txBody>
      </p:sp>
    </p:spTree>
    <p:extLst>
      <p:ext uri="{BB962C8B-B14F-4D97-AF65-F5344CB8AC3E}">
        <p14:creationId xmlns:p14="http://schemas.microsoft.com/office/powerpoint/2010/main" val="247059470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317</Words>
  <Application>Microsoft Office PowerPoint</Application>
  <PresentationFormat>Широкоэкранный</PresentationFormat>
  <Paragraphs>49</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Consolas,sans-serif</vt:lpstr>
      <vt:lpstr>Тема Office</vt:lpstr>
      <vt:lpstr>Delegates, Lambdas, Events</vt:lpstr>
      <vt:lpstr>Delegates</vt:lpstr>
      <vt:lpstr>Delegates</vt:lpstr>
      <vt:lpstr>Delegates signature</vt:lpstr>
      <vt:lpstr>Combined delegates</vt:lpstr>
      <vt:lpstr>Anonymous delegates (anonymous functions)</vt:lpstr>
      <vt:lpstr>Delegates usage</vt:lpstr>
      <vt:lpstr>Delegates usage</vt:lpstr>
      <vt:lpstr>Delegates built into .NET</vt:lpstr>
      <vt:lpstr>Events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 Events, Lambdas</dc:title>
  <dc:creator>Vladyslav Khrapov</dc:creator>
  <cp:lastModifiedBy>Vladyslav Khrapov</cp:lastModifiedBy>
  <cp:revision>22</cp:revision>
  <dcterms:created xsi:type="dcterms:W3CDTF">2018-09-16T15:49:27Z</dcterms:created>
  <dcterms:modified xsi:type="dcterms:W3CDTF">2018-09-16T20:49:56Z</dcterms:modified>
</cp:coreProperties>
</file>