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28" r:id="rId2"/>
    <p:sldId id="434" r:id="rId3"/>
    <p:sldId id="452" r:id="rId4"/>
    <p:sldId id="467" r:id="rId5"/>
    <p:sldId id="468" r:id="rId6"/>
    <p:sldId id="460" r:id="rId7"/>
    <p:sldId id="461" r:id="rId8"/>
    <p:sldId id="463" r:id="rId9"/>
    <p:sldId id="469" r:id="rId10"/>
    <p:sldId id="465" r:id="rId11"/>
    <p:sldId id="464" r:id="rId12"/>
    <p:sldId id="466" r:id="rId13"/>
    <p:sldId id="450" r:id="rId14"/>
    <p:sldId id="471" r:id="rId15"/>
    <p:sldId id="472" r:id="rId16"/>
    <p:sldId id="473" r:id="rId17"/>
    <p:sldId id="43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28"/>
            <p14:sldId id="434"/>
            <p14:sldId id="452"/>
            <p14:sldId id="467"/>
            <p14:sldId id="468"/>
            <p14:sldId id="460"/>
            <p14:sldId id="461"/>
            <p14:sldId id="463"/>
            <p14:sldId id="469"/>
            <p14:sldId id="465"/>
            <p14:sldId id="464"/>
            <p14:sldId id="466"/>
            <p14:sldId id="450"/>
            <p14:sldId id="471"/>
            <p14:sldId id="472"/>
            <p14:sldId id="473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698335"/>
    <a:srgbClr val="E1E600"/>
    <a:srgbClr val="6E6E6E"/>
    <a:srgbClr val="008000"/>
    <a:srgbClr val="6D6D6D"/>
    <a:srgbClr val="D1501F"/>
    <a:srgbClr val="0000FF"/>
    <a:srgbClr val="C4591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5799" autoAdjust="0"/>
  </p:normalViewPr>
  <p:slideViewPr>
    <p:cSldViewPr>
      <p:cViewPr varScale="1">
        <p:scale>
          <a:sx n="161" d="100"/>
          <a:sy n="161" d="100"/>
        </p:scale>
        <p:origin x="312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3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2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1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8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3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8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9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04.12.2017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Events, JQuery, JS Frameworks overview</a:t>
            </a:r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Удаление обработчика события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20574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removeEventListener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(event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, handler, capture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) -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удаление обработчика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события, подписанного с помощью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addEventListener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;</a:t>
            </a:r>
            <a:endParaRPr lang="ru-RU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cs typeface="Segoe UI" panose="020B0502040204020203" pitchFamily="34" charset="0"/>
              </a:rPr>
              <a:t>detachEvent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(event, handler) 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-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удаление обработчика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события подписанного с помощью </a:t>
            </a:r>
            <a:r>
              <a:rPr lang="en-US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attachEvent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cs typeface="Segoe UI" panose="020B0502040204020203" pitchFamily="34" charset="0"/>
              </a:rPr>
              <a:t>Работает только для </a:t>
            </a:r>
            <a:r>
              <a:rPr lang="en-US" sz="2000" dirty="0" smtClean="0">
                <a:solidFill>
                  <a:srgbClr val="FF0000"/>
                </a:solidFill>
                <a:cs typeface="Segoe UI" panose="020B0502040204020203" pitchFamily="34" charset="0"/>
              </a:rPr>
              <a:t>IE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756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800100"/>
            <a:ext cx="10134600" cy="49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type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–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т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ип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события,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например </a:t>
            </a:r>
            <a:r>
              <a:rPr lang="ru-RU" sz="2000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click</a:t>
            </a:r>
            <a:endParaRPr lang="ru-RU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arget 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элемент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, на котором сработал обработчик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currentTarget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узел в котором в данный момент обрабатывается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событие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eventPhase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1 – этап перехвата, 2 - этап обработки в целевом элементе, 3 - этап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всплытия</a:t>
            </a:r>
            <a:endParaRPr lang="ru-RU" sz="2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timestamp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дата и время, когда произошло событие.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Bubbles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всплывает ли данное событие.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Cancelable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 – связанно ли событие с действием по умолчанию. </a:t>
            </a:r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clientX</a:t>
            </a:r>
            <a:r>
              <a:rPr lang="en-US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/ </a:t>
            </a: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clientY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координаты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курсора в момент клика (относительно окна)</a:t>
            </a:r>
            <a:endParaRPr lang="en-US" sz="2000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stopPropogation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()</a:t>
            </a:r>
            <a:r>
              <a:rPr lang="ru-RU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прекращение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распространения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события вверх по дереву.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  <a:cs typeface="Segoe UI" panose="020B0502040204020203" pitchFamily="34" charset="0"/>
              </a:rPr>
              <a:t>preventDefault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()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– отмена стандартного поведения браузера (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действия по </a:t>
            </a:r>
            <a:r>
              <a:rPr lang="ru-RU" sz="2000" dirty="0" smtClean="0">
                <a:solidFill>
                  <a:schemeClr val="tx1"/>
                </a:solidFill>
                <a:cs typeface="Segoe UI" panose="020B0502040204020203" pitchFamily="34" charset="0"/>
              </a:rPr>
              <a:t>умолчанию).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92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</a:t>
            </a:r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MouseEvent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295400"/>
            <a:ext cx="10134600" cy="49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button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число, указывающее какая кнопка мыши изменила свое состояние при событии.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altKey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ctrlKey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shiftKey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указывает на состояние соответствующей клавиши.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clientX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clientY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координаты относительно окна браузера. 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screenX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, </a:t>
            </a:r>
            <a:r>
              <a:rPr lang="ru-RU" sz="2000" b="1" dirty="0" err="1">
                <a:solidFill>
                  <a:schemeClr val="tx1"/>
                </a:solidFill>
                <a:cs typeface="Segoe UI" panose="020B0502040204020203" pitchFamily="34" charset="0"/>
              </a:rPr>
              <a:t>screenY</a:t>
            </a:r>
            <a:r>
              <a:rPr lang="ru-RU" sz="2000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cs typeface="Segoe UI" panose="020B0502040204020203" pitchFamily="34" charset="0"/>
              </a:rPr>
              <a:t>– координаты относительно экрана. </a:t>
            </a:r>
          </a:p>
        </p:txBody>
      </p:sp>
    </p:spTree>
    <p:extLst>
      <p:ext uri="{BB962C8B-B14F-4D97-AF65-F5344CB8AC3E}">
        <p14:creationId xmlns:p14="http://schemas.microsoft.com/office/powerpoint/2010/main" val="1483215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Libraries and Frameworks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7172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8" y="9144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231" y="1401309"/>
            <a:ext cx="1971752" cy="19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Картинки по запросу v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7" y="2004716"/>
            <a:ext cx="3162622" cy="13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Картинки по запросу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1" y="3429000"/>
            <a:ext cx="20002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Картинки по запросу backbone j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943600"/>
            <a:ext cx="3704440" cy="6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Картинки по запросу knockoutj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72" y="4191000"/>
            <a:ext cx="271462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Картинки по запросу aurelia j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96" y="3810000"/>
            <a:ext cx="3353706" cy="9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Картинки по запросу emb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095781"/>
            <a:ext cx="1779774" cy="150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0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43200" y="2133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jQuery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is a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fast, small, and feature-rich JavaScript library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It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makes things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like HTML document traversal and manipulation, event handling, animation, and Ajax much simpler with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an easy-to-use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API that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works across a multitude of browsers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956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События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8407" y="1989028"/>
            <a:ext cx="4372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JQuery</a:t>
            </a:r>
            <a:r>
              <a:rPr lang="ru-RU" dirty="0"/>
              <a:t> аналогом </a:t>
            </a:r>
            <a:r>
              <a:rPr lang="ru-RU" dirty="0" err="1" smtClean="0"/>
              <a:t>addEventListener</a:t>
            </a:r>
            <a:r>
              <a:rPr lang="ru-RU" dirty="0"/>
              <a:t>() </a:t>
            </a:r>
            <a:r>
              <a:rPr lang="ru-RU" dirty="0" smtClean="0"/>
              <a:t>есть функция </a:t>
            </a:r>
            <a:r>
              <a:rPr lang="ru-RU" b="1" dirty="0" err="1"/>
              <a:t>on</a:t>
            </a:r>
            <a:r>
              <a:rPr lang="ru-RU" b="1" dirty="0"/>
              <a:t>()</a:t>
            </a:r>
            <a:r>
              <a:rPr lang="ru-RU" dirty="0"/>
              <a:t>. Она более универсальна и </a:t>
            </a:r>
            <a:r>
              <a:rPr lang="ru-RU" dirty="0" err="1"/>
              <a:t>кроссбраузерна</a:t>
            </a:r>
            <a:r>
              <a:rPr lang="ru-RU" dirty="0" smtClean="0"/>
              <a:t>. </a:t>
            </a:r>
            <a:r>
              <a:rPr lang="en-US" b="1" dirty="0"/>
              <a:t>off() </a:t>
            </a:r>
            <a:r>
              <a:rPr lang="en-US" dirty="0"/>
              <a:t>–</a:t>
            </a:r>
            <a:r>
              <a:rPr lang="ru-RU" dirty="0"/>
              <a:t>аналог </a:t>
            </a:r>
            <a:r>
              <a:rPr lang="en-US" dirty="0" err="1"/>
              <a:t>removeEventListener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3694093"/>
            <a:ext cx="4372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Также есть возможность прямого добавления события к элементу с помощью </a:t>
            </a:r>
            <a:r>
              <a:rPr lang="ru-RU" sz="2000" dirty="0">
                <a:latin typeface="+mj-lt"/>
              </a:rPr>
              <a:t>методов событий: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72200" y="1828800"/>
            <a:ext cx="5334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&lt;button id=“button”&gt;Click me&lt;/button&gt;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$("#button</a:t>
            </a:r>
            <a:r>
              <a:rPr lang="en-US" dirty="0" smtClean="0">
                <a:solidFill>
                  <a:schemeClr val="tx1"/>
                </a:solidFill>
              </a:rPr>
              <a:t>").</a:t>
            </a:r>
            <a:r>
              <a:rPr lang="en-US" dirty="0" smtClean="0">
                <a:solidFill>
                  <a:srgbClr val="FFFF00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click</a:t>
            </a:r>
            <a:r>
              <a:rPr lang="en-US" dirty="0" smtClean="0">
                <a:solidFill>
                  <a:schemeClr val="tx1"/>
                </a:solidFill>
              </a:rPr>
              <a:t>“, function </a:t>
            </a:r>
            <a:r>
              <a:rPr lang="en-US" dirty="0">
                <a:solidFill>
                  <a:schemeClr val="tx1"/>
                </a:solidFill>
              </a:rPr>
              <a:t>() { … } </a:t>
            </a:r>
            <a:r>
              <a:rPr lang="en-US" dirty="0" smtClean="0">
                <a:solidFill>
                  <a:schemeClr val="tx1"/>
                </a:solidFill>
              </a:rPr>
              <a:t>);	$("#</a:t>
            </a:r>
            <a:r>
              <a:rPr lang="en-US" dirty="0">
                <a:solidFill>
                  <a:schemeClr val="tx1"/>
                </a:solidFill>
              </a:rPr>
              <a:t>button").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>
                <a:solidFill>
                  <a:schemeClr val="tx1"/>
                </a:solidFill>
              </a:rPr>
              <a:t>(function () { … } 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89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События в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13294"/>
              </p:ext>
            </p:extLst>
          </p:nvPr>
        </p:nvGraphicFramePr>
        <p:xfrm>
          <a:off x="1828800" y="1828800"/>
          <a:ext cx="8128000" cy="3175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.on()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Функция добавляет обработчик на указанное событие к элементу или набору элементов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2">
                          <a:effectLst/>
                        </a:rPr>
                        <a:t>.off()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2">
                          <a:effectLst/>
                        </a:rPr>
                        <a:t>Функция удаляет обработчик события с выбранного элемента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.one()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Функция добавляет обработчик на указанное событие к элементу или набору элементов,но вызывается только ОДИН </a:t>
                      </a:r>
                      <a:r>
                        <a:rPr lang="ru-RU" sz="1602">
                          <a:effectLst/>
                        </a:rPr>
                        <a:t>раз.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triger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</a:rPr>
                        <a:t>Функция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позволяет </a:t>
                      </a:r>
                      <a:r>
                        <a:rPr lang="ru-RU" sz="1600" dirty="0">
                          <a:effectLst/>
                        </a:rPr>
                        <a:t>запустить событие другого элемента управления на странице.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868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обытие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7044" y="19050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Событие 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— это </a:t>
            </a:r>
            <a:r>
              <a:rPr lang="ru-RU" dirty="0" smtClean="0">
                <a:solidFill>
                  <a:schemeClr val="tx1"/>
                </a:solidFill>
                <a:cs typeface="Segoe UI" panose="020B0502040204020203" pitchFamily="34" charset="0"/>
              </a:rPr>
              <a:t>некоторое действие, которое было совершенно в прошлом, пользователем, и на которое разработчик может обработать с необходимой заложенной логикой. Например: клик по кнопке, перетаскивание, двойной клик, и т.д.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1026" name="Picture 2" descr="Картинки по запросу js ev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2902555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47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228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Очередь событий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5124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38200"/>
            <a:ext cx="6019800" cy="565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26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288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Разновидности событий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167740"/>
            <a:ext cx="5575465" cy="556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 smtClean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События 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мыши</a:t>
            </a: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:</a:t>
            </a:r>
            <a:endParaRPr lang="ru-RU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click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происходит, когда кликнули на элемент левой кнопкой мыши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contextmenu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происходит, когда кликнули на элемент правой кнопкой мыши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mouseover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возникает, когда на элемент наводится мышь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mousedown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и </a:t>
            </a: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mouseup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когда кнопку мыши нажали или отжали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cs typeface="Segoe UI" panose="020B0502040204020203" pitchFamily="34" charset="0"/>
              </a:rPr>
              <a:t>mousemove</a:t>
            </a:r>
            <a:r>
              <a:rPr lang="ru-RU" dirty="0">
                <a:solidFill>
                  <a:schemeClr val="tx1"/>
                </a:solidFill>
                <a:cs typeface="Segoe UI" panose="020B0502040204020203" pitchFamily="34" charset="0"/>
              </a:rPr>
              <a:t> – при движении мыши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 smtClean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endParaRPr lang="en-US" dirty="0" smtClean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83135" y="1143000"/>
            <a:ext cx="6096000" cy="50353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	События 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на элементах управления: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submit</a:t>
            </a:r>
            <a:r>
              <a:rPr lang="ru-RU" dirty="0">
                <a:cs typeface="Segoe UI" panose="020B0502040204020203" pitchFamily="34" charset="0"/>
              </a:rPr>
              <a:t> – посетитель отправил форму &lt;</a:t>
            </a:r>
            <a:r>
              <a:rPr lang="ru-RU" dirty="0" err="1">
                <a:cs typeface="Segoe UI" panose="020B0502040204020203" pitchFamily="34" charset="0"/>
              </a:rPr>
              <a:t>form</a:t>
            </a:r>
            <a:r>
              <a:rPr lang="ru-RU" dirty="0">
                <a:cs typeface="Segoe UI" panose="020B0502040204020203" pitchFamily="34" charset="0"/>
              </a:rPr>
              <a:t>&gt;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focus</a:t>
            </a:r>
            <a:r>
              <a:rPr lang="ru-RU" dirty="0">
                <a:cs typeface="Segoe UI" panose="020B0502040204020203" pitchFamily="34" charset="0"/>
              </a:rPr>
              <a:t> – посетитель фокусируется на элементе, например нажимает на &lt;</a:t>
            </a:r>
            <a:r>
              <a:rPr lang="ru-RU" dirty="0" err="1">
                <a:cs typeface="Segoe UI" panose="020B0502040204020203" pitchFamily="34" charset="0"/>
              </a:rPr>
              <a:t>input</a:t>
            </a:r>
            <a:r>
              <a:rPr lang="ru-RU" dirty="0">
                <a:cs typeface="Segoe UI" panose="020B0502040204020203" pitchFamily="34" charset="0"/>
              </a:rPr>
              <a:t>&gt;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ru-RU" dirty="0" smtClean="0">
                <a:solidFill>
                  <a:srgbClr val="FF0000"/>
                </a:solidFill>
                <a:cs typeface="Segoe UI" panose="020B0502040204020203" pitchFamily="34" charset="0"/>
              </a:rPr>
              <a:t>	Клавиатурные 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события: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keydown</a:t>
            </a:r>
            <a:r>
              <a:rPr lang="ru-RU" dirty="0">
                <a:cs typeface="Segoe UI" panose="020B0502040204020203" pitchFamily="34" charset="0"/>
              </a:rPr>
              <a:t> – когда посетитель нажимает клавишу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keyup</a:t>
            </a:r>
            <a:r>
              <a:rPr lang="ru-RU" dirty="0">
                <a:cs typeface="Segoe UI" panose="020B0502040204020203" pitchFamily="34" charset="0"/>
              </a:rPr>
              <a:t> – когда посетитель отпускает клавишу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События документа:</a:t>
            </a:r>
            <a:endParaRPr lang="ru-RU" dirty="0"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DOMContentLoaded</a:t>
            </a:r>
            <a:r>
              <a:rPr lang="ru-RU" dirty="0">
                <a:cs typeface="Segoe UI" panose="020B0502040204020203" pitchFamily="34" charset="0"/>
              </a:rPr>
              <a:t> – когда HTML загружен и обработан, DOM документа полностью построен и доступен.</a:t>
            </a:r>
          </a:p>
          <a:p>
            <a:pPr algn="just">
              <a:lnSpc>
                <a:spcPct val="150000"/>
              </a:lnSpc>
              <a:buClr>
                <a:srgbClr val="D04E1D"/>
              </a:buClr>
            </a:pPr>
            <a:r>
              <a:rPr lang="en-US" dirty="0">
                <a:solidFill>
                  <a:srgbClr val="FF0000"/>
                </a:solidFill>
                <a:cs typeface="Segoe UI" panose="020B0502040204020203" pitchFamily="34" charset="0"/>
              </a:rPr>
              <a:t>	</a:t>
            </a:r>
            <a:r>
              <a:rPr lang="ru-RU" dirty="0">
                <a:solidFill>
                  <a:srgbClr val="FF0000"/>
                </a:solidFill>
                <a:cs typeface="Segoe UI" panose="020B0502040204020203" pitchFamily="34" charset="0"/>
              </a:rPr>
              <a:t>События CSS: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ru-RU" b="1" dirty="0" err="1">
                <a:cs typeface="Segoe UI" panose="020B0502040204020203" pitchFamily="34" charset="0"/>
              </a:rPr>
              <a:t>transitionend</a:t>
            </a:r>
            <a:r>
              <a:rPr lang="ru-RU" dirty="0">
                <a:cs typeface="Segoe UI" panose="020B0502040204020203" pitchFamily="34" charset="0"/>
              </a:rPr>
              <a:t> – когда CSS-анимация завершена.</a:t>
            </a: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0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модели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2057400"/>
            <a:ext cx="7497912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Segoe UI" panose="020B0502040204020203" pitchFamily="34" charset="0"/>
              </a:rPr>
              <a:t>DOM Level 0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cs typeface="Segoe UI" panose="020B0502040204020203" pitchFamily="34" charset="0"/>
              </a:rPr>
              <a:t>DOM Level 2</a:t>
            </a:r>
            <a:endParaRPr lang="en-US" sz="2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3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L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evel 0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981200"/>
            <a:ext cx="4343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&lt;p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b="1" dirty="0" smtClean="0">
                <a:solidFill>
                  <a:schemeClr val="tx1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handler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&lt;script&gt;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function </a:t>
            </a:r>
            <a:r>
              <a:rPr lang="en-US" b="1" dirty="0">
                <a:solidFill>
                  <a:srgbClr val="FF000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     // Your code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}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24600" y="1981200"/>
            <a:ext cx="48768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 id=“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”&gt;&lt;/p&gt;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”);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el.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onclick</a:t>
            </a:r>
            <a:r>
              <a:rPr lang="en-US" dirty="0">
                <a:solidFill>
                  <a:schemeClr val="tx1"/>
                </a:solidFill>
              </a:rPr>
              <a:t>= function</a:t>
            </a:r>
            <a:r>
              <a:rPr lang="en-US" dirty="0" smtClean="0">
                <a:solidFill>
                  <a:schemeClr val="tx1"/>
                </a:solidFill>
              </a:rPr>
              <a:t>(){ /* Your code*/}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85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L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evel 2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905000"/>
            <a:ext cx="4953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 id=“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”);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 = “click”;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 = function(){ /* Your code*/}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capture</a:t>
            </a:r>
            <a:r>
              <a:rPr lang="en-US" dirty="0" smtClean="0">
                <a:solidFill>
                  <a:schemeClr val="tx1"/>
                </a:solidFill>
              </a:rPr>
              <a:t> = true;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el.</a:t>
            </a:r>
            <a:r>
              <a:rPr lang="en-US" dirty="0" err="1" smtClean="0">
                <a:solidFill>
                  <a:srgbClr val="00B050"/>
                </a:solidFill>
              </a:rPr>
              <a:t>addEventListener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handler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capture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074039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event </a:t>
            </a:r>
            <a:r>
              <a:rPr lang="en-US" dirty="0"/>
              <a:t>–</a:t>
            </a:r>
            <a:r>
              <a:rPr lang="ru-RU" dirty="0"/>
              <a:t>имя события. Без приставки </a:t>
            </a:r>
            <a:r>
              <a:rPr lang="en-US" dirty="0" smtClean="0"/>
              <a:t>“on”, </a:t>
            </a:r>
            <a:r>
              <a:rPr lang="ru-RU" dirty="0"/>
              <a:t>например </a:t>
            </a:r>
            <a:r>
              <a:rPr lang="en-US" dirty="0" smtClean="0"/>
              <a:t>“click”, “load”, </a:t>
            </a:r>
            <a:r>
              <a:rPr lang="ru-RU" dirty="0" smtClean="0"/>
              <a:t>именование с приставкой </a:t>
            </a:r>
            <a:r>
              <a:rPr lang="en-US" dirty="0" smtClean="0"/>
              <a:t>on “</a:t>
            </a:r>
            <a:r>
              <a:rPr lang="en-US" dirty="0" err="1" smtClean="0"/>
              <a:t>onclick</a:t>
            </a:r>
            <a:r>
              <a:rPr lang="en-US" dirty="0" smtClean="0"/>
              <a:t>”, “</a:t>
            </a:r>
            <a:r>
              <a:rPr lang="en-US" dirty="0" err="1" smtClean="0"/>
              <a:t>onload</a:t>
            </a:r>
            <a:r>
              <a:rPr lang="en-US" dirty="0" smtClean="0"/>
              <a:t>”</a:t>
            </a:r>
            <a:r>
              <a:rPr lang="ru-RU" dirty="0" smtClean="0"/>
              <a:t> не допускается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handler</a:t>
            </a:r>
            <a:r>
              <a:rPr lang="en-US" dirty="0"/>
              <a:t>–</a:t>
            </a:r>
            <a:r>
              <a:rPr lang="ru-RU" dirty="0" smtClean="0"/>
              <a:t>функция-обработчик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</a:t>
            </a:r>
            <a:r>
              <a:rPr lang="en-US" b="1" dirty="0" err="1"/>
              <a:t>apture</a:t>
            </a:r>
            <a:r>
              <a:rPr lang="en-US" dirty="0"/>
              <a:t>–true-</a:t>
            </a:r>
            <a:r>
              <a:rPr lang="ru-RU" dirty="0"/>
              <a:t>обработчик срабатывает на этапе перехвата, </a:t>
            </a:r>
            <a:r>
              <a:rPr lang="en-US" dirty="0"/>
              <a:t>false –</a:t>
            </a:r>
            <a:r>
              <a:rPr lang="ru-RU" dirty="0"/>
              <a:t>обработчик срабатывает на этапе всплывания.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966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 L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evel 2 for IE </a:t>
            </a:r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905000"/>
            <a:ext cx="4953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 id=“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”&gt;&lt;/p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”);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 = “click”;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 = function(){ /* Your code*/}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el.</a:t>
            </a:r>
            <a:r>
              <a:rPr lang="en-US" dirty="0" err="1" smtClean="0">
                <a:solidFill>
                  <a:srgbClr val="00B050"/>
                </a:solidFill>
              </a:rPr>
              <a:t>attachEvent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event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00B0F0"/>
                </a:solidFill>
              </a:rPr>
              <a:t>handler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074039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event </a:t>
            </a:r>
            <a:r>
              <a:rPr lang="en-US" dirty="0"/>
              <a:t>–</a:t>
            </a:r>
            <a:r>
              <a:rPr lang="ru-RU" dirty="0"/>
              <a:t>имя события. Без приставки </a:t>
            </a:r>
            <a:r>
              <a:rPr lang="en-US" dirty="0" smtClean="0"/>
              <a:t>“on”, </a:t>
            </a:r>
            <a:r>
              <a:rPr lang="ru-RU" dirty="0"/>
              <a:t>например </a:t>
            </a:r>
            <a:r>
              <a:rPr lang="en-US" dirty="0" smtClean="0"/>
              <a:t>“click”, “load”, </a:t>
            </a:r>
            <a:r>
              <a:rPr lang="ru-RU" dirty="0" smtClean="0"/>
              <a:t>именование с приставкой </a:t>
            </a:r>
            <a:r>
              <a:rPr lang="en-US" dirty="0" smtClean="0"/>
              <a:t>on “</a:t>
            </a:r>
            <a:r>
              <a:rPr lang="en-US" dirty="0" err="1" smtClean="0"/>
              <a:t>onclick</a:t>
            </a:r>
            <a:r>
              <a:rPr lang="en-US" dirty="0" smtClean="0"/>
              <a:t>”, “</a:t>
            </a:r>
            <a:r>
              <a:rPr lang="en-US" dirty="0" err="1" smtClean="0"/>
              <a:t>onload</a:t>
            </a:r>
            <a:r>
              <a:rPr lang="en-US" dirty="0" smtClean="0"/>
              <a:t>”</a:t>
            </a:r>
            <a:r>
              <a:rPr lang="ru-RU" dirty="0" smtClean="0"/>
              <a:t> не допускается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handler</a:t>
            </a:r>
            <a:r>
              <a:rPr lang="en-US" dirty="0"/>
              <a:t>–</a:t>
            </a:r>
            <a:r>
              <a:rPr lang="ru-RU" dirty="0" smtClean="0"/>
              <a:t>функция-обработчик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с</a:t>
            </a:r>
            <a:r>
              <a:rPr lang="en-US" b="1" dirty="0" err="1" smtClean="0"/>
              <a:t>apture</a:t>
            </a:r>
            <a:r>
              <a:rPr lang="en-US" dirty="0" smtClean="0"/>
              <a:t>–true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889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3048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Фазы событий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9537" y="2160794"/>
            <a:ext cx="25908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capturing</a:t>
            </a:r>
            <a:r>
              <a:rPr lang="ru-RU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endParaRPr lang="en-US" sz="2000" b="1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bubbling</a:t>
            </a:r>
          </a:p>
          <a:p>
            <a:pPr marL="285750" indent="-285750" algn="just">
              <a:lnSpc>
                <a:spcPct val="150000"/>
              </a:lnSpc>
              <a:buClr>
                <a:srgbClr val="D04E1D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arget</a:t>
            </a:r>
            <a:endParaRPr lang="ru-RU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AutoShape 2" descr="Картинки по запросу capturing phase"/>
          <p:cNvSpPr>
            <a:spLocks noChangeAspect="1" noChangeArrowheads="1"/>
          </p:cNvSpPr>
          <p:nvPr/>
        </p:nvSpPr>
        <p:spPr bwMode="auto">
          <a:xfrm>
            <a:off x="155575" y="-1989138"/>
            <a:ext cx="50387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0" name="Picture 6" descr="Картинки по запросу capturing ph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30" y="1215231"/>
            <a:ext cx="50387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81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44571</TotalTime>
  <Words>583</Words>
  <Application>Microsoft Office PowerPoint</Application>
  <PresentationFormat>Широкоэкранный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 Neue</vt:lpstr>
      <vt:lpstr>Segoe UI</vt:lpstr>
      <vt:lpstr>Segoe UI Light</vt:lpstr>
      <vt:lpstr>Wingdings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Vladyslav Khrapov</cp:lastModifiedBy>
  <cp:revision>736</cp:revision>
  <dcterms:created xsi:type="dcterms:W3CDTF">2010-11-10T13:30:04Z</dcterms:created>
  <dcterms:modified xsi:type="dcterms:W3CDTF">2017-12-03T23:58:55Z</dcterms:modified>
</cp:coreProperties>
</file>