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96" r:id="rId38"/>
    <p:sldId id="495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AA267F-B5BF-42EE-8C2C-B0244F08BC5F}">
          <p14:sldIdLst>
            <p14:sldId id="256"/>
            <p14:sldId id="258"/>
            <p14:sldId id="257"/>
          </p14:sldIdLst>
        </p14:section>
        <p14:section name="Hiding Implementation" id="{C48EB34D-C2BE-43B4-B230-BF9A28AB3D1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ccess Modifiers" id="{552FD5BD-9FD4-47E9-AFAF-99AF592B62A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alidation" id="{912499FD-4464-47DC-AC6E-BE18E27442FB}">
          <p14:sldIdLst>
            <p14:sldId id="275"/>
            <p14:sldId id="276"/>
            <p14:sldId id="277"/>
            <p14:sldId id="278"/>
            <p14:sldId id="279"/>
          </p14:sldIdLst>
        </p14:section>
        <p14:section name="Mutable and Immutable Objects" id="{134E0ADD-6EA4-4D0A-A3EB-2E39C578B656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Keyword Final" id="{EEE33CA9-8BD1-4DD4-8B5A-40884385FBFF}">
          <p14:sldIdLst>
            <p14:sldId id="287"/>
            <p14:sldId id="288"/>
            <p14:sldId id="289"/>
          </p14:sldIdLst>
        </p14:section>
        <p14:section name="Conclusion" id="{4EDFAC5F-3744-4B57-A9A1-F6C21178D101}">
          <p14:sldIdLst>
            <p14:sldId id="290"/>
            <p14:sldId id="401"/>
            <p14:sldId id="496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FAC5A-10C5-4C02-916F-AF474A6B7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32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577598-AFA3-4075-9154-C85F35134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087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6C97F1-71A7-45EE-99F1-CAEF853AE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5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B4F3B-22F0-460E-8AEF-22D08061B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621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44BB5-B786-4A74-A1DE-CF48760A5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470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2BC832-9EC7-4AF8-9368-D9E084136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13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218E95-7189-4D34-A21F-57ADA7514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0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199691-C73E-4BF0-AAF3-92E35D1E9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31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5A66AF-3879-4225-8200-A0327A8B1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96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952A57-90EA-46A0-9A67-2609C9C53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3388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9101E7-612F-4E8B-A98E-5BE8294A3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16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8183BC-3992-4C13-BD87-6C582FD58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57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F920-6B10-4F73-910F-53553590BE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1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44611D-DC5A-4776-BE6C-3002B91E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638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E113F4-C241-4752-8B39-46EFB6E07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2959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32CD-7415-4167-B6F1-7248AEEEA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54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E212DF-C24A-4491-84F8-635906019B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7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E1E7E1-64D6-48E4-BD30-2A856CA06F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16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880BC6-AEA1-441B-8825-7D0377219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07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F61184-E1A8-4A89-8DCA-A1B3EC8E1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75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616B96-AB90-4FAB-843A-A5B0570E45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251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98BBD5-B1E6-4736-A3AA-5C4505909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107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97142-939B-402C-8EBC-98FD5E649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52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8A81C2-84B7-4554-BD36-7AF214E73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4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3" y="1145245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292911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708505" y="5773209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47444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587" y="4761417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87" y="5286743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88631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972399" y="1796584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5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8BB030-E0EF-451B-AD25-258CEC75DD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4197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Classes and interfaces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sz="3400" dirty="0">
                <a:solidFill>
                  <a:srgbClr val="234465"/>
                </a:solidFill>
              </a:rPr>
              <a:t>Data can be </a:t>
            </a:r>
            <a:r>
              <a:rPr lang="en-US" sz="3400" b="1" dirty="0">
                <a:solidFill>
                  <a:schemeClr val="bg1"/>
                </a:solidFill>
              </a:rPr>
              <a:t>accessed only within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declared class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764000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0C1744-D9EE-4907-A1F4-ABEBE7995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</a:t>
            </a:r>
            <a:r>
              <a:rPr lang="en-US" sz="3400" dirty="0" smtClean="0">
                <a:solidFill>
                  <a:srgbClr val="234465"/>
                </a:solidFill>
              </a:rPr>
              <a:t>he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 smtClean="0">
                <a:solidFill>
                  <a:srgbClr val="234465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1734251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65C60A-7C85-44A2-A638-036FA9CED2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2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Do not explicitly declare an access modifier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Available</a:t>
            </a:r>
            <a:r>
              <a:rPr lang="en-US" sz="3400" dirty="0">
                <a:solidFill>
                  <a:srgbClr val="234465"/>
                </a:solidFill>
              </a:rPr>
              <a:t> to any other class in the same </a:t>
            </a:r>
            <a:r>
              <a:rPr lang="en-US" sz="3400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734251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00" y="4469450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05A202-1AC9-403E-B355-81C8C6546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6000" y="2394000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976CF-0D0B-4D69-8A1C-8B3E6A36F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96000" y="2124000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18211" y="3911439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7873" y="345444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91" y="2786662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1043611" y="643298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32E9467-050A-48DE-8589-C9CD690C9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01000" y="1674000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31CB07-088F-4FF3-897B-DE0191C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971C001-400C-466A-8385-3F9E8228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6000" y="11790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1814382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10560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</a:t>
            </a:r>
            <a:r>
              <a:rPr lang="en-US" dirty="0" smtClean="0"/>
              <a:t>solution 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285614-968F-4E81-8F47-97BF1ADA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43065" y="1209754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50268" y="1854000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86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45818A-7FC7-466A-81AB-548C90A7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6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5A2932-A82B-431A-93EA-FB9772ACE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26CC6F-55AC-4BA4-BE91-5BEE4D477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135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Client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7A86B7-5DAC-4893-932B-6BD06A98D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</a:t>
            </a:r>
            <a:r>
              <a:rPr lang="en-US" dirty="0" smtClean="0"/>
              <a:t>an object </a:t>
            </a:r>
            <a:r>
              <a:rPr lang="en-US" dirty="0"/>
              <a:t>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6000" y="1899000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06471-3765-4B09-BCEE-2142E68F7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75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8BC414-8A38-4A3F-BF06-60638503E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2313" y="16290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313CA3-E9E6-4EBA-A774-FC47AB48E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6F21A-BDA9-4C78-9C4E-E48E60658D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3220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</a:t>
            </a:r>
            <a:r>
              <a:rPr lang="en-GB" dirty="0" smtClean="0"/>
              <a:t>altered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</a:t>
            </a:r>
            <a:r>
              <a:rPr lang="en-US" dirty="0" smtClean="0"/>
              <a:t>altered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4840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8266" y="4604209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4" y="301516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3" y="5287736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07DCD7-2BE5-43EF-9517-5B210EC18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</a:t>
            </a:r>
            <a:r>
              <a:rPr lang="en-US" dirty="0" smtClean="0">
                <a:solidFill>
                  <a:srgbClr val="234465"/>
                </a:solidFill>
              </a:rPr>
              <a:t>encapsulated</a:t>
            </a:r>
            <a:endParaRPr lang="bg-BG" dirty="0" smtClean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</a:t>
            </a:r>
            <a:r>
              <a:rPr lang="en-US" dirty="0" smtClean="0">
                <a:solidFill>
                  <a:srgbClr val="234465"/>
                </a:solidFill>
              </a:rPr>
              <a:t>case, the </a:t>
            </a:r>
            <a:r>
              <a:rPr lang="en-US" b="1" dirty="0">
                <a:solidFill>
                  <a:srgbClr val="FFA000"/>
                </a:solidFill>
              </a:rPr>
              <a:t>getter is </a:t>
            </a:r>
            <a:r>
              <a:rPr lang="en-US" b="1" dirty="0" smtClean="0">
                <a:solidFill>
                  <a:srgbClr val="FFA000"/>
                </a:solidFill>
              </a:rPr>
              <a:t>like a </a:t>
            </a:r>
            <a:r>
              <a:rPr lang="en-US" b="1" dirty="0">
                <a:solidFill>
                  <a:srgbClr val="FFA000"/>
                </a:solidFill>
              </a:rPr>
              <a:t>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1899000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26" y="4869000"/>
            <a:ext cx="1187902" cy="1097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0B2F5AE-5880-4376-A7C1-8DC5DFB857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7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 –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899000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BEFFF5-2E67-4BC6-83FA-A62693FBA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5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44548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</a:t>
            </a:r>
            <a:r>
              <a:rPr lang="en-US" b="1" noProof="1" smtClean="0">
                <a:solidFill>
                  <a:schemeClr val="bg1"/>
                </a:solidFill>
              </a:rPr>
              <a:t>()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772" y="2484000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51989" y="5554741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712061" y="2391155"/>
            <a:ext cx="3210256" cy="919401"/>
          </a:xfrm>
          <a:prstGeom prst="wedgeRoundRectCallout">
            <a:avLst>
              <a:gd name="adj1" fmla="val -41116"/>
              <a:gd name="adj2" fmla="val 718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A18329-9EAD-445B-9CCF-DCD81CE0E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68C008-D0EE-4092-8622-CE62551536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265BB18F-339A-44FC-AA05-ACC4FB51D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5410" y="1783407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471000" y="642294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539000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8001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130785-D1AD-4762-9382-3F9C314E2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822B0-991B-496E-A986-DFAB57428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Keyword Final</a:t>
            </a:r>
          </a:p>
        </p:txBody>
      </p:sp>
    </p:spTree>
    <p:extLst>
      <p:ext uri="{BB962C8B-B14F-4D97-AF65-F5344CB8AC3E}">
        <p14:creationId xmlns:p14="http://schemas.microsoft.com/office/powerpoint/2010/main" val="31277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24776" y="1799678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524776" y="4058658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1008" y="2653286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5008" y="545116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714BB2C-CF6A-45E0-B45B-50E1F4154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1915" y="1230809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234465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variable </a:t>
            </a:r>
            <a:r>
              <a:rPr lang="en-US" dirty="0"/>
              <a:t>value can't be changed once it is </a:t>
            </a:r>
            <a:r>
              <a:rPr lang="en-US" dirty="0" smtClean="0"/>
              <a:t>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1616" y="183350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09054" y="4959000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E57387-A20E-4637-AF9C-0997FB2D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77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1"/>
            <a:ext cx="8154578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  <a:endParaRPr lang="en-US" sz="35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EA54A5F-DB78-41DD-A584-9B1D8993E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6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5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5" b="21422"/>
          <a:stretch/>
        </p:blipFill>
        <p:spPr>
          <a:xfrm>
            <a:off x="3454040" y="3016380"/>
            <a:ext cx="4755073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35158" r="10599" b="35401"/>
          <a:stretch/>
        </p:blipFill>
        <p:spPr>
          <a:xfrm>
            <a:off x="8028283" y="4354186"/>
            <a:ext cx="2565000" cy="5400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224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C1D420-07AF-4493-9102-25929A7BA3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FB55C40-F536-416D-98EB-A867167D33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 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86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C86ABE-256E-4BD0-A91B-DACDDDBA9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62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single 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</a:t>
            </a:r>
            <a:r>
              <a:rPr lang="en-US" sz="3400" b="1" dirty="0" smtClean="0">
                <a:solidFill>
                  <a:schemeClr val="bg1"/>
                </a:solidFill>
              </a:rPr>
              <a:t>binding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99011-2484-4BB3-A46A-9D72FD5FB8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7184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184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84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84" y="2113719"/>
            <a:ext cx="990600" cy="915173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D59AA9D-706E-4FD1-95DB-980368248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415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>
          <a:xfrm>
            <a:off x="1804325" y="1257411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 smtClean="0">
                <a:solidFill>
                  <a:schemeClr val="bg1"/>
                </a:solidFill>
              </a:rPr>
              <a:t>public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08037" y="1970984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8038" y="2566888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037" y="3564000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32690" y="2768636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32690" y="4252974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29BDDA-8EF6-4A1F-9B17-DF7BA95976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</a:t>
            </a:r>
            <a:r>
              <a:rPr lang="en-US" dirty="0" smtClean="0"/>
              <a:t>the current </a:t>
            </a:r>
            <a:r>
              <a:rPr lang="en-US" dirty="0"/>
              <a:t>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9813" y="2484000"/>
            <a:ext cx="11287430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9431" y="4702323"/>
            <a:ext cx="11287812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1DD42-DCD1-4A03-B731-FDF8CEBBC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63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</a:t>
            </a:r>
            <a:r>
              <a:rPr lang="en-US" dirty="0" smtClean="0"/>
              <a:t>a current </a:t>
            </a:r>
            <a:r>
              <a:rPr lang="en-US" dirty="0"/>
              <a:t>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6000" y="1854000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696000" y="3658677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35ACBC-E414-4D1A-94E0-2EE5A5E9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838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4044</TotalTime>
  <Words>2380</Words>
  <Application>Microsoft Office PowerPoint</Application>
  <PresentationFormat>Widescreen</PresentationFormat>
  <Paragraphs>560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Encapsulation</vt:lpstr>
      <vt:lpstr>Have a Question?</vt:lpstr>
      <vt:lpstr>Table of Contents</vt:lpstr>
      <vt:lpstr> Hiding Implementation</vt:lpstr>
      <vt:lpstr>Encapsulation</vt:lpstr>
      <vt:lpstr>Encapsulation</vt:lpstr>
      <vt:lpstr>Encapsulation – Example</vt:lpstr>
      <vt:lpstr>Keyword This (1)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Validation</vt:lpstr>
      <vt:lpstr>Validation (1)</vt:lpstr>
      <vt:lpstr>Validation (2)</vt:lpstr>
      <vt:lpstr>Problem: Validation Data</vt:lpstr>
      <vt:lpstr>Solution: Validation Data</vt:lpstr>
      <vt:lpstr>Mutable and Immutable Objects</vt:lpstr>
      <vt:lpstr>Mutable vs Immutable Objects</vt:lpstr>
      <vt:lpstr>Mutable Fields</vt:lpstr>
      <vt:lpstr>Mutable Fields – Example</vt:lpstr>
      <vt:lpstr>Imutable Fields</vt:lpstr>
      <vt:lpstr>Problem: First and Reserve Team</vt:lpstr>
      <vt:lpstr>Solution: First and Reserve Team</vt:lpstr>
      <vt:lpstr>Keyword Final</vt:lpstr>
      <vt:lpstr>Keyword Final</vt:lpstr>
      <vt:lpstr>Keyword Final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34</cp:revision>
  <dcterms:created xsi:type="dcterms:W3CDTF">2018-05-23T13:08:44Z</dcterms:created>
  <dcterms:modified xsi:type="dcterms:W3CDTF">2022-05-13T10:12:23Z</dcterms:modified>
  <cp:category>programming;computer programming;software development;web development</cp:category>
</cp:coreProperties>
</file>