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6"/>
  </p:notesMasterIdLst>
  <p:handoutMasterIdLst>
    <p:handoutMasterId r:id="rId47"/>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401" r:id="rId41"/>
    <p:sldId id="496" r:id="rId42"/>
    <p:sldId id="495" r:id="rId43"/>
    <p:sldId id="405" r:id="rId44"/>
    <p:sldId id="4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7BA277-28D7-4136-A653-EA03A42BA7C3}">
          <p14:sldIdLst>
            <p14:sldId id="256"/>
            <p14:sldId id="258"/>
            <p14:sldId id="257"/>
          </p14:sldIdLst>
        </p14:section>
        <p14:section name="Inheritance" id="{4FA4D41C-6826-40BD-ACD2-F6534170BF4C}">
          <p14:sldIdLst>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 name="Reusing Classes" id="{E85842A6-6807-4556-A51F-BD615C842379}">
          <p14:sldIdLst>
            <p14:sldId id="276"/>
            <p14:sldId id="277"/>
            <p14:sldId id="278"/>
            <p14:sldId id="279"/>
            <p14:sldId id="280"/>
            <p14:sldId id="281"/>
            <p14:sldId id="282"/>
            <p14:sldId id="283"/>
            <p14:sldId id="284"/>
            <p14:sldId id="285"/>
            <p14:sldId id="286"/>
          </p14:sldIdLst>
        </p14:section>
        <p14:section name="Types of Class Reuse" id="{BE8AFE25-8C71-470C-8961-E13D9CD87CAF}">
          <p14:sldIdLst>
            <p14:sldId id="287"/>
            <p14:sldId id="288"/>
            <p14:sldId id="289"/>
            <p14:sldId id="290"/>
            <p14:sldId id="291"/>
            <p14:sldId id="292"/>
            <p14:sldId id="293"/>
          </p14:sldIdLst>
        </p14:section>
        <p14:section name="Conclusion" id="{173D575B-DE98-4DE7-BEA6-5D85A4EB58D8}">
          <p14:sldIdLst>
            <p14:sldId id="294"/>
            <p14:sldId id="401"/>
            <p14:sldId id="496"/>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69" d="100"/>
          <a:sy n="69" d="100"/>
        </p:scale>
        <p:origin x="822" y="6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13.5.2022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ooter Placeholder 7">
            <a:extLst>
              <a:ext uri="{FF2B5EF4-FFF2-40B4-BE49-F238E27FC236}">
                <a16:creationId xmlns:a16="http://schemas.microsoft.com/office/drawing/2014/main" id="{D203BA1B-C881-4142-8A92-682314397E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1048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7">
            <a:extLst>
              <a:ext uri="{FF2B5EF4-FFF2-40B4-BE49-F238E27FC236}">
                <a16:creationId xmlns:a16="http://schemas.microsoft.com/office/drawing/2014/main" id="{96467C67-4C7E-4EB2-8DAA-1A2811068A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9354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F6FEBE05-9ADA-46D2-881C-A4613C2DDB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0045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E8C542BD-6051-4432-B22A-86F151F4A8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479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EA92790B-6D68-41FA-A481-31810362667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27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2E154166-BF5B-48C8-A4D5-F6C9627A36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510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A6411AAA-AD79-4806-A276-4F01CC1AF4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8494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5C799F80-3C10-45F2-8B20-3F5630B977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6992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CCC30F0C-2B49-441A-9456-21E69D7DE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94287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79120F6C-D9D9-48DA-A9AB-8C5EAB81C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6993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727E36AD-1529-4F21-A570-DE29FB3414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077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EF80824-A268-4C2F-93B4-3FC8E54FBBC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3232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B155C618-BD74-4E33-9510-A663314869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441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E31C2ABA-5735-43FC-B66F-7BE5505B85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6864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553BF992-03FE-4FF1-BE99-3B0B19210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2720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0" name="Footer Placeholder 7">
            <a:extLst>
              <a:ext uri="{FF2B5EF4-FFF2-40B4-BE49-F238E27FC236}">
                <a16:creationId xmlns:a16="http://schemas.microsoft.com/office/drawing/2014/main" id="{C7B0B134-F881-45DE-BBEB-5820E7E6957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014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0" name="Footer Placeholder 7">
            <a:extLst>
              <a:ext uri="{FF2B5EF4-FFF2-40B4-BE49-F238E27FC236}">
                <a16:creationId xmlns:a16="http://schemas.microsoft.com/office/drawing/2014/main" id="{DD5D5AA6-FD5E-45C0-8398-70E0D3C801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03383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B98FB1BD-22B3-433B-8E99-125C850FC1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9733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B42FDFE4-3618-483A-A759-49690F7F01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8428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ED334903-BFE0-4EC2-9F02-8A6B5C570F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535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
        <p:nvSpPr>
          <p:cNvPr id="10" name="Footer Placeholder 7">
            <a:extLst>
              <a:ext uri="{FF2B5EF4-FFF2-40B4-BE49-F238E27FC236}">
                <a16:creationId xmlns:a16="http://schemas.microsoft.com/office/drawing/2014/main" id="{BA9A3B0B-CF58-4EBC-8F5D-6CC9C4F51F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4968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
        <p:nvSpPr>
          <p:cNvPr id="10" name="Footer Placeholder 7">
            <a:extLst>
              <a:ext uri="{FF2B5EF4-FFF2-40B4-BE49-F238E27FC236}">
                <a16:creationId xmlns:a16="http://schemas.microsoft.com/office/drawing/2014/main" id="{D5AF1EE8-3DFD-4A67-AA48-163A852FDF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023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0BDF737-4165-4730-A0E3-5B0FE6829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1723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38</a:t>
            </a:fld>
            <a:r>
              <a:rPr lang="en-US" sz="1000" i="1" dirty="0"/>
              <a:t>##</a:t>
            </a:r>
            <a:endParaRPr lang="en-US" sz="1200" i="1" dirty="0"/>
          </a:p>
        </p:txBody>
      </p:sp>
      <p:sp>
        <p:nvSpPr>
          <p:cNvPr id="10" name="Footer Placeholder 7">
            <a:extLst>
              <a:ext uri="{FF2B5EF4-FFF2-40B4-BE49-F238E27FC236}">
                <a16:creationId xmlns:a16="http://schemas.microsoft.com/office/drawing/2014/main" id="{08727C0A-8912-48FF-B63D-3F0C39B4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355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279D4AB-6B0B-4C79-BA6B-E20510866D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445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3A4546AD-67FF-4451-BB59-0C3434A7C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4471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E87DC1B8-AAD0-4B70-9B3A-1FCE70736D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3761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0A96602C-C835-462B-A37F-ACA0426E0B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651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7">
            <a:extLst>
              <a:ext uri="{FF2B5EF4-FFF2-40B4-BE49-F238E27FC236}">
                <a16:creationId xmlns:a16="http://schemas.microsoft.com/office/drawing/2014/main" id="{02C89512-10FF-4B2F-9165-41889A57BE0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7703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3D412329-671E-4592-9EE3-4C18BA74246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809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6D84B5A2-DDD3-4C91-B30C-CA4100CB37D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073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7">
            <a:extLst>
              <a:ext uri="{FF2B5EF4-FFF2-40B4-BE49-F238E27FC236}">
                <a16:creationId xmlns:a16="http://schemas.microsoft.com/office/drawing/2014/main" id="{A7332963-E969-441D-87CE-8854D90C10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B8992B76-ABF0-4357-A533-5D75A033AD6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612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F79E384C-CA0F-459F-99A2-AAD3F687A18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246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judge.softuni.bg/Contests/1574/Inheritance-Lab" TargetMode="Externa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8.png"/><Relationship Id="rId18" Type="http://schemas.openxmlformats.org/officeDocument/2006/relationships/hyperlink" Target="https://smartit.bg/" TargetMode="External"/><Relationship Id="rId3" Type="http://schemas.openxmlformats.org/officeDocument/2006/relationships/image" Target="../media/image33.png"/><Relationship Id="rId21"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hyperlink" Target="https://indeavr.com/" TargetMode="External"/><Relationship Id="rId17" Type="http://schemas.openxmlformats.org/officeDocument/2006/relationships/image" Target="../media/image40.png"/><Relationship Id="rId25" Type="http://schemas.openxmlformats.org/officeDocument/2006/relationships/image" Target="../media/image44.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7.png"/><Relationship Id="rId24" Type="http://schemas.openxmlformats.org/officeDocument/2006/relationships/hyperlink" Target="https://createx.bg/" TargetMode="External"/><Relationship Id="rId5" Type="http://schemas.openxmlformats.org/officeDocument/2006/relationships/image" Target="../media/image34.png"/><Relationship Id="rId15" Type="http://schemas.openxmlformats.org/officeDocument/2006/relationships/image" Target="../media/image39.jpeg"/><Relationship Id="rId23" Type="http://schemas.openxmlformats.org/officeDocument/2006/relationships/image" Target="../media/image43.png"/><Relationship Id="rId10" Type="http://schemas.openxmlformats.org/officeDocument/2006/relationships/hyperlink" Target="https://de.draftkings.com/" TargetMode="External"/><Relationship Id="rId19" Type="http://schemas.openxmlformats.org/officeDocument/2006/relationships/image" Target="../media/image41.jpeg"/><Relationship Id="rId4" Type="http://schemas.openxmlformats.org/officeDocument/2006/relationships/hyperlink" Target="https://www.coca-colahellenic.com/" TargetMode="External"/><Relationship Id="rId9" Type="http://schemas.openxmlformats.org/officeDocument/2006/relationships/image" Target="../media/image36.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virtualracingschool.com/" TargetMode="Externa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hyperlink" Target="https://www.youtube.com/c/CodeItUpwithIvo"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7" y="2573162"/>
            <a:ext cx="2139773" cy="22946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Extending Classes</a:t>
            </a:r>
            <a:endParaRPr lang="en-US" dirty="0">
              <a:solidFill>
                <a:srgbClr val="FF0000"/>
              </a:solidFill>
            </a:endParaRPr>
          </a:p>
        </p:txBody>
      </p:sp>
    </p:spTree>
    <p:extLst>
      <p:ext uri="{BB962C8B-B14F-4D97-AF65-F5344CB8AC3E}">
        <p14:creationId xmlns:p14="http://schemas.microsoft.com/office/powerpoint/2010/main" val="13813292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sz="3600" noProof="1"/>
              <a:t>Java supports inheritance through </a:t>
            </a:r>
            <a:r>
              <a:rPr lang="en-US" sz="3600" b="1" noProof="1">
                <a:solidFill>
                  <a:schemeClr val="bg1"/>
                </a:solidFill>
              </a:rPr>
              <a:t>extends</a:t>
            </a:r>
            <a:r>
              <a:rPr lang="en-US" sz="3600"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a:extLst>
              <a:ext uri="{FF2B5EF4-FFF2-40B4-BE49-F238E27FC236}">
                <a16:creationId xmlns:a16="http://schemas.microsoft.com/office/drawing/2014/main" id="{EE1C2ACD-3DB3-4DB0-BA9A-562622D9075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75454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normAutofit/>
          </a:bodyPr>
          <a:lstStyle/>
          <a:p>
            <a:pPr>
              <a:lnSpc>
                <a:spcPct val="110000"/>
              </a:lnSpc>
            </a:pPr>
            <a:r>
              <a:rPr lang="en-US" sz="3600" dirty="0"/>
              <a:t>Class</a:t>
            </a:r>
            <a:r>
              <a:rPr lang="en-US" sz="3600" dirty="0">
                <a:solidFill>
                  <a:schemeClr val="tx2">
                    <a:lumMod val="75000"/>
                  </a:schemeClr>
                </a:solidFill>
              </a:rPr>
              <a:t> </a:t>
            </a:r>
            <a:r>
              <a:rPr lang="en-US" sz="3600" b="1" dirty="0">
                <a:solidFill>
                  <a:schemeClr val="bg1"/>
                </a:solidFill>
              </a:rPr>
              <a:t>taking all members </a:t>
            </a:r>
            <a:r>
              <a:rPr lang="en-US" sz="3600"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091000" y="1951139"/>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891000" y="4377592"/>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19660" y="4377592"/>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20399" y="1836077"/>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
        <p:nvSpPr>
          <p:cNvPr id="18" name="Slide Number">
            <a:extLst>
              <a:ext uri="{FF2B5EF4-FFF2-40B4-BE49-F238E27FC236}">
                <a16:creationId xmlns:a16="http://schemas.microsoft.com/office/drawing/2014/main" id="{E7F6BF9D-201B-436D-B228-CA53B3CB9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436900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sz="3600"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
        <p:nvSpPr>
          <p:cNvPr id="9" name="Slide Number">
            <a:extLst>
              <a:ext uri="{FF2B5EF4-FFF2-40B4-BE49-F238E27FC236}">
                <a16:creationId xmlns:a16="http://schemas.microsoft.com/office/drawing/2014/main" id="{FCEDC725-6012-48D5-A74C-43C01D2C8B8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29996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a:t>
            </a:r>
            <a:r>
              <a:rPr lang="en-US" dirty="0" smtClean="0"/>
              <a:t>classes</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6" name="Text Placeholder 5"/>
          <p:cNvSpPr txBox="1">
            <a:spLocks/>
          </p:cNvSpPr>
          <p:nvPr/>
        </p:nvSpPr>
        <p:spPr>
          <a:xfrm>
            <a:off x="712222" y="2626496"/>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699649" y="4239000"/>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
        <p:nvSpPr>
          <p:cNvPr id="8" name="Slide Number">
            <a:extLst>
              <a:ext uri="{FF2B5EF4-FFF2-40B4-BE49-F238E27FC236}">
                <a16:creationId xmlns:a16="http://schemas.microsoft.com/office/drawing/2014/main" id="{6AADD12A-7124-4A1B-813E-BB4B8C6703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714386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a:t>
            </a:r>
            <a:r>
              <a:rPr lang="en-GB" dirty="0" smtClean="0"/>
              <a:t>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
        <p:nvSpPr>
          <p:cNvPr id="8" name="Slide Number">
            <a:extLst>
              <a:ext uri="{FF2B5EF4-FFF2-40B4-BE49-F238E27FC236}">
                <a16:creationId xmlns:a16="http://schemas.microsoft.com/office/drawing/2014/main" id="{6FCD5FCE-F2D3-4631-8DBD-FA27DE34BF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875279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sz="3600" noProof="1"/>
              <a:t>Inheritance has a </a:t>
            </a:r>
            <a:r>
              <a:rPr lang="en-US" sz="3600"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a:extLst>
              <a:ext uri="{FF2B5EF4-FFF2-40B4-BE49-F238E27FC236}">
                <a16:creationId xmlns:a16="http://schemas.microsoft.com/office/drawing/2014/main" id="{52A8EEA3-447D-45F4-BE6C-60F503836B3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2883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sz="3600" dirty="0"/>
              <a:t>In </a:t>
            </a:r>
            <a:r>
              <a:rPr lang="en-US" sz="3600" dirty="0" smtClean="0"/>
              <a:t>Java, </a:t>
            </a:r>
            <a:r>
              <a:rPr lang="en-US" sz="3600" dirty="0"/>
              <a:t>there </a:t>
            </a:r>
            <a:r>
              <a:rPr lang="en-US" sz="3600" dirty="0" smtClean="0"/>
              <a:t>are </a:t>
            </a:r>
            <a:r>
              <a:rPr lang="en-US" sz="3600" dirty="0"/>
              <a:t>no </a:t>
            </a:r>
            <a:r>
              <a:rPr lang="en-US" sz="3600" b="1" dirty="0">
                <a:solidFill>
                  <a:schemeClr val="bg1"/>
                </a:solidFill>
              </a:rPr>
              <a:t>multiple</a:t>
            </a:r>
            <a:r>
              <a:rPr lang="en-US" sz="3600" dirty="0">
                <a:solidFill>
                  <a:schemeClr val="tx2">
                    <a:lumMod val="75000"/>
                  </a:schemeClr>
                </a:solidFill>
              </a:rPr>
              <a:t> </a:t>
            </a:r>
            <a:r>
              <a:rPr lang="en-US" sz="3600" dirty="0" smtClean="0"/>
              <a:t>inheritances</a:t>
            </a:r>
            <a:endParaRPr lang="bg-BG" sz="3600" dirty="0" smtClean="0"/>
          </a:p>
          <a:p>
            <a:pPr marL="361950" indent="-361950">
              <a:lnSpc>
                <a:spcPct val="110000"/>
              </a:lnSpc>
            </a:pPr>
            <a:r>
              <a:rPr lang="en-US" sz="3600" dirty="0" smtClean="0"/>
              <a:t>Only </a:t>
            </a:r>
            <a:r>
              <a:rPr lang="en-US" sz="3600" b="1" dirty="0">
                <a:solidFill>
                  <a:schemeClr val="bg1"/>
                </a:solidFill>
              </a:rPr>
              <a:t>multiple interfaces can be </a:t>
            </a:r>
            <a:r>
              <a:rPr lang="en-US" sz="3600" b="1" dirty="0" smtClean="0">
                <a:solidFill>
                  <a:schemeClr val="bg1"/>
                </a:solidFill>
              </a:rPr>
              <a:t>implemented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7" name="Rectangle: Rounded Corners 6"/>
          <p:cNvSpPr/>
          <p:nvPr/>
        </p:nvSpPr>
        <p:spPr>
          <a:xfrm>
            <a:off x="4432935" y="4953003"/>
            <a:ext cx="35052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cxnSp>
        <p:nvCxnSpPr>
          <p:cNvPr id="8" name="Straight Arrow Connector 7"/>
          <p:cNvCxnSpPr>
            <a:cxnSpLocks/>
            <a:stCxn id="7" idx="0"/>
          </p:cNvCxnSpPr>
          <p:nvPr/>
        </p:nvCxnSpPr>
        <p:spPr>
          <a:xfrm flipV="1">
            <a:off x="6185535" y="4085705"/>
            <a:ext cx="1861201" cy="8672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7238" y="3435179"/>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10" name="Straight Arrow Connector 9"/>
          <p:cNvCxnSpPr>
            <a:cxnSpLocks/>
            <a:stCxn id="7" idx="0"/>
          </p:cNvCxnSpPr>
          <p:nvPr/>
        </p:nvCxnSpPr>
        <p:spPr>
          <a:xfrm flipH="1" flipV="1">
            <a:off x="4158155" y="4101121"/>
            <a:ext cx="2027380" cy="8518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1801" y="4182354"/>
            <a:ext cx="1219200" cy="1066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1" name="Slide Number">
            <a:extLst>
              <a:ext uri="{FF2B5EF4-FFF2-40B4-BE49-F238E27FC236}">
                <a16:creationId xmlns:a16="http://schemas.microsoft.com/office/drawing/2014/main" id="{3C0FEF82-7221-44D7-AD3A-F3824F0E73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840906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sz="3600" dirty="0"/>
              <a:t>Use the </a:t>
            </a:r>
            <a:r>
              <a:rPr lang="en-US" sz="3600" b="1" dirty="0">
                <a:solidFill>
                  <a:schemeClr val="bg1"/>
                </a:solidFill>
                <a:latin typeface="Consolas" panose="020B0609020204030204" pitchFamily="49" charset="0"/>
              </a:rPr>
              <a:t>super</a:t>
            </a:r>
            <a:r>
              <a:rPr lang="en-US" sz="3600" dirty="0"/>
              <a:t> </a:t>
            </a:r>
            <a:r>
              <a:rPr lang="en-US" sz="3600" dirty="0" smtClean="0"/>
              <a:t>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6" name="Text Placeholder 5"/>
          <p:cNvSpPr txBox="1">
            <a:spLocks/>
          </p:cNvSpPr>
          <p:nvPr/>
        </p:nvSpPr>
        <p:spPr>
          <a:xfrm>
            <a:off x="741000" y="1899000"/>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
        <p:nvSpPr>
          <p:cNvPr id="8" name="Slide Number">
            <a:extLst>
              <a:ext uri="{FF2B5EF4-FFF2-40B4-BE49-F238E27FC236}">
                <a16:creationId xmlns:a16="http://schemas.microsoft.com/office/drawing/2014/main" id="{3732DDBA-B526-4251-AE4E-99C2B038C15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801787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grpSp>
        <p:nvGrpSpPr>
          <p:cNvPr id="6" name="Group 5"/>
          <p:cNvGrpSpPr/>
          <p:nvPr/>
        </p:nvGrpSpPr>
        <p:grpSpPr>
          <a:xfrm>
            <a:off x="670249" y="2102990"/>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931096"/>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520325"/>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3288791"/>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2033954"/>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3274538"/>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4147961"/>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454517" y="6430032"/>
            <a:ext cx="10591800" cy="369332"/>
          </a:xfrm>
          <a:prstGeom prst="rect">
            <a:avLst/>
          </a:prstGeom>
          <a:noFill/>
        </p:spPr>
        <p:txBody>
          <a:bodyPr wrap="square" rtlCol="0">
            <a:spAutoFit/>
          </a:bodyPr>
          <a:lstStyle>
            <a:defPPr>
              <a:defRPr lang="en-US"/>
            </a:defPPr>
            <a:lvl1pPr algn="ctr"/>
          </a:lstStyle>
          <a:p>
            <a:r>
              <a:rPr lang="en-US" dirty="0"/>
              <a:t>Check your solution </a:t>
            </a:r>
            <a:r>
              <a:rPr lang="en-US" dirty="0" smtClean="0"/>
              <a:t>here:</a:t>
            </a:r>
            <a:r>
              <a:rPr lang="bg-BG" dirty="0" smtClean="0"/>
              <a:t> </a:t>
            </a:r>
            <a:r>
              <a:rPr lang="en-US" u="sng" dirty="0" smtClean="0">
                <a:solidFill>
                  <a:schemeClr val="bg1"/>
                </a:solidFill>
                <a:hlinkClick r:id="rId5"/>
              </a:rPr>
              <a:t>https</a:t>
            </a:r>
            <a:r>
              <a:rPr lang="en-US" u="sng" dirty="0">
                <a:solidFill>
                  <a:schemeClr val="bg1"/>
                </a:solidFill>
                <a:hlinkClick r:id="rId5"/>
              </a:rPr>
              <a:t>://judge.softuni.bg/Contests/1574/Inheritance-Lab</a:t>
            </a:r>
            <a:endParaRPr lang="en-US" u="sng" dirty="0">
              <a:solidFill>
                <a:schemeClr val="bg1"/>
              </a:solidFill>
            </a:endParaRPr>
          </a:p>
        </p:txBody>
      </p:sp>
      <p:sp>
        <p:nvSpPr>
          <p:cNvPr id="16" name="Slide Number">
            <a:extLst>
              <a:ext uri="{FF2B5EF4-FFF2-40B4-BE49-F238E27FC236}">
                <a16:creationId xmlns:a16="http://schemas.microsoft.com/office/drawing/2014/main" id="{4E69A454-F63F-4249-9A0C-1D04AA30AA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4375887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grpSp>
        <p:nvGrpSpPr>
          <p:cNvPr id="6" name="Group 5"/>
          <p:cNvGrpSpPr/>
          <p:nvPr/>
        </p:nvGrpSpPr>
        <p:grpSpPr>
          <a:xfrm>
            <a:off x="580220" y="1794647"/>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358698"/>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3126982"/>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891435"/>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626810"/>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890833"/>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667035"/>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431488"/>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857885"/>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2066511"/>
            <a:ext cx="4772025" cy="1457325"/>
          </a:xfrm>
          <a:prstGeom prst="roundRect">
            <a:avLst>
              <a:gd name="adj" fmla="val 7340"/>
            </a:avLst>
          </a:prstGeom>
          <a:ln>
            <a:solidFill>
              <a:schemeClr val="tx1">
                <a:lumMod val="85000"/>
              </a:schemeClr>
            </a:solidFill>
          </a:ln>
        </p:spPr>
      </p:pic>
      <p:sp>
        <p:nvSpPr>
          <p:cNvPr id="24" name="Slide Number">
            <a:extLst>
              <a:ext uri="{FF2B5EF4-FFF2-40B4-BE49-F238E27FC236}">
                <a16:creationId xmlns:a16="http://schemas.microsoft.com/office/drawing/2014/main" id="{7648B982-87FA-4CE7-AA35-8FE4F32E14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0536812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rPr>
              <a:t>sli.do</a:t>
            </a: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DFE157F6-4E0A-4033-B8D8-97035675AC4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42767050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grpSp>
        <p:nvGrpSpPr>
          <p:cNvPr id="6" name="Group 5"/>
          <p:cNvGrpSpPr/>
          <p:nvPr/>
        </p:nvGrpSpPr>
        <p:grpSpPr>
          <a:xfrm>
            <a:off x="865730" y="2367205"/>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913971"/>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463534"/>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3281605"/>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912771"/>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464466"/>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4069097"/>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842418"/>
            <a:ext cx="3314700" cy="2076450"/>
          </a:xfrm>
          <a:prstGeom prst="roundRect">
            <a:avLst>
              <a:gd name="adj" fmla="val 4765"/>
            </a:avLst>
          </a:prstGeom>
          <a:ln>
            <a:solidFill>
              <a:schemeClr val="tx1">
                <a:lumMod val="85000"/>
              </a:schemeClr>
            </a:solidFill>
          </a:ln>
        </p:spPr>
      </p:pic>
      <p:sp>
        <p:nvSpPr>
          <p:cNvPr id="24" name="Slide Number">
            <a:extLst>
              <a:ext uri="{FF2B5EF4-FFF2-40B4-BE49-F238E27FC236}">
                <a16:creationId xmlns:a16="http://schemas.microsoft.com/office/drawing/2014/main" id="{FB3CC6A2-FD37-499F-B74C-8F611B1E6B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96517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1F9BB342-439A-4E13-AF83-B813D17BD63C}"/>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271161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a:t>
            </a:r>
            <a:r>
              <a:rPr lang="en-US" b="1" noProof="1" smtClean="0">
                <a:solidFill>
                  <a:schemeClr val="bg1"/>
                </a:solidFill>
              </a:rPr>
              <a:t>in </a:t>
            </a:r>
            <a:r>
              <a:rPr lang="en-US" b="1" noProof="1">
                <a:solidFill>
                  <a:schemeClr val="bg1"/>
                </a:solidFill>
              </a:rPr>
              <a:t>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t>
            </a:r>
            <a:r>
              <a:rPr lang="en-US" noProof="1" smtClean="0"/>
              <a:t>accessed</a:t>
            </a:r>
            <a:r>
              <a:rPr lang="en-US" noProof="1"/>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6" name="Text Placeholder 5"/>
          <p:cNvSpPr txBox="1">
            <a:spLocks/>
          </p:cNvSpPr>
          <p:nvPr/>
        </p:nvSpPr>
        <p:spPr>
          <a:xfrm>
            <a:off x="747525" y="337694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
        <p:nvSpPr>
          <p:cNvPr id="8" name="Slide Number">
            <a:extLst>
              <a:ext uri="{FF2B5EF4-FFF2-40B4-BE49-F238E27FC236}">
                <a16:creationId xmlns:a16="http://schemas.microsoft.com/office/drawing/2014/main" id="{4BDFCE42-92D2-4C02-A425-010A6598C98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410238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8" name="Text Placeholder 5"/>
          <p:cNvSpPr txBox="1">
            <a:spLocks/>
          </p:cNvSpPr>
          <p:nvPr/>
        </p:nvSpPr>
        <p:spPr>
          <a:xfrm>
            <a:off x="722210" y="2776580"/>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722210" y="1899000"/>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824400" y="3438877"/>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872160" y="4833979"/>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
        <p:nvSpPr>
          <p:cNvPr id="10" name="Slide Number">
            <a:extLst>
              <a:ext uri="{FF2B5EF4-FFF2-40B4-BE49-F238E27FC236}">
                <a16:creationId xmlns:a16="http://schemas.microsoft.com/office/drawing/2014/main" id="{599569A3-F928-4BFC-9ED9-173862A7BA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217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
        <p:nvSpPr>
          <p:cNvPr id="11" name="Slide Number">
            <a:extLst>
              <a:ext uri="{FF2B5EF4-FFF2-40B4-BE49-F238E27FC236}">
                <a16:creationId xmlns:a16="http://schemas.microsoft.com/office/drawing/2014/main" id="{48B5EFE9-4F20-477F-95EC-082C01FF8D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028139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7" name="Text Placeholder 5"/>
          <p:cNvSpPr txBox="1">
            <a:spLocks/>
          </p:cNvSpPr>
          <p:nvPr/>
        </p:nvSpPr>
        <p:spPr>
          <a:xfrm>
            <a:off x="696000" y="1854000"/>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r>
              <a:rPr lang="en-US" sz="2800" dirty="0">
                <a:solidFill>
                  <a:schemeClr val="accent1">
                    <a:lumMod val="20000"/>
                    <a:lumOff val="80000"/>
                  </a:schemeClr>
                </a:solidFill>
              </a:rPr>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
        <p:nvSpPr>
          <p:cNvPr id="10" name="Slide Number">
            <a:extLst>
              <a:ext uri="{FF2B5EF4-FFF2-40B4-BE49-F238E27FC236}">
                <a16:creationId xmlns:a16="http://schemas.microsoft.com/office/drawing/2014/main" id="{6B446649-A1A7-4065-A139-2825E546B2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4040920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7" name="Text Placeholder 5"/>
          <p:cNvSpPr txBox="1">
            <a:spLocks/>
          </p:cNvSpPr>
          <p:nvPr/>
        </p:nvSpPr>
        <p:spPr>
          <a:xfrm>
            <a:off x="741000" y="18540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1000" y="3515044"/>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
        <p:nvSpPr>
          <p:cNvPr id="8" name="Slide Number">
            <a:extLst>
              <a:ext uri="{FF2B5EF4-FFF2-40B4-BE49-F238E27FC236}">
                <a16:creationId xmlns:a16="http://schemas.microsoft.com/office/drawing/2014/main" id="{709E532D-8928-4CDA-B836-94EDB7CF2BD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407068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a:t>
            </a:r>
            <a:r>
              <a:rPr lang="en-US" dirty="0" smtClean="0"/>
              <a:t>final </a:t>
            </a:r>
            <a:r>
              <a:rPr lang="en-US" dirty="0"/>
              <a:t>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7" name="Text Placeholder 5"/>
          <p:cNvSpPr txBox="1">
            <a:spLocks/>
          </p:cNvSpPr>
          <p:nvPr/>
        </p:nvSpPr>
        <p:spPr>
          <a:xfrm>
            <a:off x="732163" y="18540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732163" y="3519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
        <p:nvSpPr>
          <p:cNvPr id="8" name="Slide Number">
            <a:extLst>
              <a:ext uri="{FF2B5EF4-FFF2-40B4-BE49-F238E27FC236}">
                <a16:creationId xmlns:a16="http://schemas.microsoft.com/office/drawing/2014/main" id="{ECC9A0CC-D483-4C07-8638-B1B784F0EA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53677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t>
            </a:r>
            <a:r>
              <a:rPr lang="en-US" noProof="1" smtClean="0"/>
              <a:t>an abstraction</a:t>
            </a: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386706" y="1419830"/>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
        <p:nvSpPr>
          <p:cNvPr id="10" name="Slide Number">
            <a:extLst>
              <a:ext uri="{FF2B5EF4-FFF2-40B4-BE49-F238E27FC236}">
                <a16:creationId xmlns:a16="http://schemas.microsoft.com/office/drawing/2014/main" id="{1DD03C7D-83A2-4091-8DDE-2AB6ACDE4E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380927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88EB9FEA-7CD4-445B-914A-4BD97B0F0AE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060022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514350" indent="-514350">
              <a:lnSpc>
                <a:spcPct val="100000"/>
              </a:lnSpc>
              <a:spcBef>
                <a:spcPts val="500"/>
              </a:spcBef>
            </a:pPr>
            <a:r>
              <a:rPr lang="en-US" dirty="0"/>
              <a:t>Inheritance</a:t>
            </a:r>
          </a:p>
          <a:p>
            <a:pPr marL="514350" indent="-514350">
              <a:lnSpc>
                <a:spcPct val="100000"/>
              </a:lnSpc>
              <a:spcBef>
                <a:spcPts val="500"/>
              </a:spcBef>
            </a:pPr>
            <a:r>
              <a:rPr lang="en-US" dirty="0"/>
              <a:t>Class Hierarchies</a:t>
            </a:r>
          </a:p>
          <a:p>
            <a:pPr marL="514350" indent="-514350">
              <a:lnSpc>
                <a:spcPct val="100000"/>
              </a:lnSpc>
              <a:spcBef>
                <a:spcPts val="500"/>
              </a:spcBef>
            </a:pPr>
            <a:r>
              <a:rPr lang="en-US" dirty="0"/>
              <a:t>Inheritance in Java</a:t>
            </a:r>
          </a:p>
          <a:p>
            <a:pPr marL="514350" indent="-514350">
              <a:lnSpc>
                <a:spcPct val="100000"/>
              </a:lnSpc>
              <a:spcBef>
                <a:spcPts val="500"/>
              </a:spcBef>
            </a:pPr>
            <a:r>
              <a:rPr lang="en-US" dirty="0"/>
              <a:t>Accessing Members of the Base Class</a:t>
            </a:r>
          </a:p>
          <a:p>
            <a:pPr marL="514350" indent="-514350">
              <a:lnSpc>
                <a:spcPct val="100000"/>
              </a:lnSpc>
              <a:spcBef>
                <a:spcPts val="500"/>
              </a:spcBef>
            </a:pPr>
            <a:r>
              <a:rPr lang="en-GB" dirty="0"/>
              <a:t>Types of Class Reuse</a:t>
            </a:r>
            <a:endParaRPr lang="en-US" dirty="0"/>
          </a:p>
          <a:p>
            <a:pPr lvl="1">
              <a:lnSpc>
                <a:spcPct val="100000"/>
              </a:lnSpc>
              <a:spcBef>
                <a:spcPts val="500"/>
              </a:spcBef>
            </a:pPr>
            <a:r>
              <a:rPr lang="en-US" dirty="0"/>
              <a:t>Extension, Composition, Delegation</a:t>
            </a:r>
          </a:p>
          <a:p>
            <a:pPr marL="514350" indent="-514350">
              <a:lnSpc>
                <a:spcPct val="100000"/>
              </a:lnSpc>
              <a:spcBef>
                <a:spcPts val="500"/>
              </a:spcBef>
            </a:pPr>
            <a:r>
              <a:rPr lang="en-US" dirty="0"/>
              <a:t>When to Use </a:t>
            </a:r>
            <a:r>
              <a:rPr lang="en-US" dirty="0" smtClean="0"/>
              <a:t>Inheritance</a:t>
            </a:r>
            <a:endParaRPr lang="en-US" dirty="0"/>
          </a:p>
        </p:txBody>
      </p:sp>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5" name="Slide Number">
            <a:extLst>
              <a:ext uri="{FF2B5EF4-FFF2-40B4-BE49-F238E27FC236}">
                <a16:creationId xmlns:a16="http://schemas.microsoft.com/office/drawing/2014/main" id="{A0883137-B9B9-4EF0-B7F7-FCBCA8C83ED2}"/>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507567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30041B27-3C17-489F-86BB-5D6122F2FEA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551017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11" name="Text Placeholder 5"/>
          <p:cNvSpPr txBox="1">
            <a:spLocks/>
          </p:cNvSpPr>
          <p:nvPr/>
        </p:nvSpPr>
        <p:spPr>
          <a:xfrm>
            <a:off x="316224" y="1494000"/>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
        <p:nvSpPr>
          <p:cNvPr id="6" name="Slide Number">
            <a:extLst>
              <a:ext uri="{FF2B5EF4-FFF2-40B4-BE49-F238E27FC236}">
                <a16:creationId xmlns:a16="http://schemas.microsoft.com/office/drawing/2014/main" id="{EEA08AB3-C7E1-4B9D-B59D-65B8A7073BB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767978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4BA4914-9D36-4F50-8A4C-13FFCCA486A8}"/>
              </a:ext>
            </a:extLst>
          </p:cNvPr>
          <p:cNvSpPr>
            <a:spLocks noGrp="1"/>
          </p:cNvSpPr>
          <p:nvPr>
            <p:ph type="title" sz="quarter" idx="10"/>
          </p:nvPr>
        </p:nvSpPr>
        <p:spPr/>
        <p:txBody>
          <a:bodyPr/>
          <a:lstStyle/>
          <a:p>
            <a:r>
              <a:rPr lang="en-US"/>
              <a:t>Types of Class Reuse</a:t>
            </a:r>
          </a:p>
        </p:txBody>
      </p:sp>
    </p:spTree>
    <p:extLst>
      <p:ext uri="{BB962C8B-B14F-4D97-AF65-F5344CB8AC3E}">
        <p14:creationId xmlns:p14="http://schemas.microsoft.com/office/powerpoint/2010/main" val="14690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33645"/>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smtClean="0"/>
              <a:t>through the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6CD57E-0596-4342-A414-0A01C7205E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878757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7CB93B01-2361-4E61-80A0-836EEFDC05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Tree>
    <p:extLst>
      <p:ext uri="{BB962C8B-B14F-4D97-AF65-F5344CB8AC3E}">
        <p14:creationId xmlns:p14="http://schemas.microsoft.com/office/powerpoint/2010/main" val="3992371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
        <p:nvSpPr>
          <p:cNvPr id="9" name="Slide Number">
            <a:extLst>
              <a:ext uri="{FF2B5EF4-FFF2-40B4-BE49-F238E27FC236}">
                <a16:creationId xmlns:a16="http://schemas.microsoft.com/office/drawing/2014/main" id="{81DAD8B8-FC27-4B9A-9555-5C3B0D9497C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3613045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
        <p:nvSpPr>
          <p:cNvPr id="13" name="Slide Number">
            <a:extLst>
              <a:ext uri="{FF2B5EF4-FFF2-40B4-BE49-F238E27FC236}">
                <a16:creationId xmlns:a16="http://schemas.microsoft.com/office/drawing/2014/main" id="{D72F3ED8-A7F4-49EF-B2C6-368BB55904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4043433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11" name="Text Placeholder 5"/>
          <p:cNvSpPr txBox="1">
            <a:spLocks/>
          </p:cNvSpPr>
          <p:nvPr/>
        </p:nvSpPr>
        <p:spPr>
          <a:xfrm>
            <a:off x="156000" y="162855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
        <p:nvSpPr>
          <p:cNvPr id="6" name="Slide Number">
            <a:extLst>
              <a:ext uri="{FF2B5EF4-FFF2-40B4-BE49-F238E27FC236}">
                <a16:creationId xmlns:a16="http://schemas.microsoft.com/office/drawing/2014/main" id="{E07E579A-E414-4CA7-A74A-06E0DB5322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37987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smtClean="0"/>
              <a:t>The derived </a:t>
            </a:r>
            <a:r>
              <a:rPr lang="en-US" noProof="1"/>
              <a:t>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3A22CF01-E5B7-4717-B227-5206726501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197990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661302" y="1835575"/>
            <a:ext cx="8633008" cy="4121128"/>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400" dirty="0">
                <a:solidFill>
                  <a:schemeClr val="bg2"/>
                </a:solidFill>
              </a:rPr>
              <a:t>Inheritance is a powerful tool for </a:t>
            </a:r>
            <a:r>
              <a:rPr lang="en-US" sz="34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400" b="1" dirty="0">
                <a:solidFill>
                  <a:schemeClr val="bg1"/>
                </a:solidFill>
              </a:rPr>
              <a:t>Subclass</a:t>
            </a:r>
            <a:r>
              <a:rPr lang="en-US" sz="3400" b="1" dirty="0">
                <a:solidFill>
                  <a:schemeClr val="tx2">
                    <a:lumMod val="75000"/>
                  </a:schemeClr>
                </a:solidFill>
              </a:rPr>
              <a:t> </a:t>
            </a:r>
            <a:r>
              <a:rPr lang="en-US" sz="3400" b="1" dirty="0">
                <a:solidFill>
                  <a:schemeClr val="bg1"/>
                </a:solidFill>
              </a:rPr>
              <a:t>inherits</a:t>
            </a:r>
            <a:r>
              <a:rPr lang="en-US" sz="3400" b="1" dirty="0">
                <a:solidFill>
                  <a:schemeClr val="tx2">
                    <a:lumMod val="75000"/>
                  </a:schemeClr>
                </a:solidFill>
              </a:rPr>
              <a:t> </a:t>
            </a:r>
            <a:r>
              <a:rPr lang="en-US" sz="3400" dirty="0">
                <a:solidFill>
                  <a:schemeClr val="bg2"/>
                </a:solidFill>
              </a:rPr>
              <a:t>members</a:t>
            </a:r>
            <a:r>
              <a:rPr lang="en-US" sz="3400" dirty="0"/>
              <a:t> </a:t>
            </a:r>
            <a:r>
              <a:rPr lang="en-US" sz="3400" dirty="0">
                <a:solidFill>
                  <a:schemeClr val="bg2"/>
                </a:solidFill>
              </a:rPr>
              <a:t>from</a:t>
            </a:r>
            <a:r>
              <a:rPr lang="en-US" sz="3400" dirty="0">
                <a:solidFill>
                  <a:schemeClr val="tx2">
                    <a:lumMod val="75000"/>
                  </a:schemeClr>
                </a:solidFill>
              </a:rPr>
              <a:t> </a:t>
            </a:r>
            <a:r>
              <a:rPr lang="en-US" sz="3400" b="1" dirty="0">
                <a:solidFill>
                  <a:schemeClr val="bg1"/>
                </a:solidFill>
              </a:rPr>
              <a:t>Superclass</a:t>
            </a:r>
          </a:p>
          <a:p>
            <a:pPr marL="358775" indent="-358775">
              <a:lnSpc>
                <a:spcPct val="110000"/>
              </a:lnSpc>
              <a:buFont typeface="Wingdings" panose="05000000000000000000" pitchFamily="2" charset="2"/>
              <a:buChar char="§"/>
            </a:pPr>
            <a:r>
              <a:rPr lang="en-US" sz="3400" dirty="0">
                <a:solidFill>
                  <a:schemeClr val="bg2"/>
                </a:solidFill>
              </a:rPr>
              <a:t>Subclass</a:t>
            </a:r>
            <a:r>
              <a:rPr lang="en-US" sz="3400" dirty="0"/>
              <a:t> </a:t>
            </a:r>
            <a:r>
              <a:rPr lang="en-US" sz="3400" dirty="0">
                <a:solidFill>
                  <a:schemeClr val="bg2"/>
                </a:solidFill>
              </a:rPr>
              <a:t>can</a:t>
            </a:r>
            <a:r>
              <a:rPr lang="en-US" sz="3400" dirty="0"/>
              <a:t> </a:t>
            </a:r>
            <a:r>
              <a:rPr lang="en-US" sz="3400" b="1" dirty="0">
                <a:solidFill>
                  <a:schemeClr val="bg1"/>
                </a:solidFill>
              </a:rPr>
              <a:t>override</a:t>
            </a:r>
            <a:r>
              <a:rPr lang="en-US" sz="3400" dirty="0">
                <a:solidFill>
                  <a:schemeClr val="tx2">
                    <a:lumMod val="75000"/>
                  </a:schemeClr>
                </a:solidFill>
              </a:rPr>
              <a:t> </a:t>
            </a:r>
            <a:r>
              <a:rPr lang="en-US" sz="3400" dirty="0">
                <a:solidFill>
                  <a:schemeClr val="bg2"/>
                </a:solidFill>
              </a:rPr>
              <a:t>methods</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dirty="0">
                <a:solidFill>
                  <a:schemeClr val="bg2"/>
                </a:solidFill>
              </a:rPr>
              <a:t>classes</a:t>
            </a:r>
            <a:r>
              <a:rPr lang="en-US" sz="3400" dirty="0"/>
              <a:t> </a:t>
            </a:r>
            <a:r>
              <a:rPr lang="en-US" sz="3400" dirty="0">
                <a:solidFill>
                  <a:schemeClr val="bg2"/>
                </a:solidFill>
              </a:rPr>
              <a:t>with</a:t>
            </a:r>
            <a:r>
              <a:rPr lang="en-US" sz="3400" dirty="0"/>
              <a:t> </a:t>
            </a:r>
            <a:r>
              <a:rPr lang="en-US" sz="3400" dirty="0">
                <a:solidFill>
                  <a:schemeClr val="bg2"/>
                </a:solidFill>
              </a:rPr>
              <a:t>the</a:t>
            </a:r>
            <a:r>
              <a:rPr lang="en-US" sz="3400" dirty="0"/>
              <a:t> </a:t>
            </a:r>
            <a:r>
              <a:rPr lang="en-US" sz="3400" b="1" dirty="0">
                <a:solidFill>
                  <a:schemeClr val="bg1"/>
                </a:solidFill>
              </a:rPr>
              <a:t>same</a:t>
            </a:r>
            <a:r>
              <a:rPr lang="en-US" sz="3400" b="1" dirty="0">
                <a:solidFill>
                  <a:schemeClr val="tx2">
                    <a:lumMod val="75000"/>
                  </a:schemeClr>
                </a:solidFill>
              </a:rPr>
              <a:t> </a:t>
            </a:r>
            <a:r>
              <a:rPr lang="en-US" sz="3400" b="1" dirty="0">
                <a:solidFill>
                  <a:schemeClr val="bg1"/>
                </a:solidFill>
              </a:rPr>
              <a:t>role</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b="1" dirty="0">
                <a:solidFill>
                  <a:schemeClr val="bg1"/>
                </a:solidFill>
              </a:rPr>
              <a:t>IS-A</a:t>
            </a:r>
            <a:r>
              <a:rPr lang="en-US" sz="3400" b="1" dirty="0"/>
              <a:t> </a:t>
            </a:r>
            <a:r>
              <a:rPr lang="en-US" sz="3400" dirty="0">
                <a:solidFill>
                  <a:schemeClr val="bg2"/>
                </a:solidFill>
              </a:rPr>
              <a:t>and</a:t>
            </a:r>
            <a:r>
              <a:rPr lang="en-US" sz="3400" dirty="0"/>
              <a:t> </a:t>
            </a:r>
            <a:r>
              <a:rPr lang="en-US" sz="3400" b="1" dirty="0" smtClean="0">
                <a:solidFill>
                  <a:schemeClr val="bg1"/>
                </a:solidFill>
              </a:rPr>
              <a:t>IS-A-SUBSTITUTE</a:t>
            </a:r>
            <a:r>
              <a:rPr lang="bg-BG" sz="3400" b="1" dirty="0"/>
              <a:t> </a:t>
            </a:r>
            <a:r>
              <a:rPr lang="bg-BG" sz="3400" b="1" dirty="0" smtClean="0"/>
              <a:t/>
            </a:r>
            <a:br>
              <a:rPr lang="bg-BG" sz="3400" b="1" dirty="0" smtClean="0"/>
            </a:br>
            <a:r>
              <a:rPr lang="en-US" sz="3400" dirty="0" smtClean="0">
                <a:solidFill>
                  <a:schemeClr val="bg2"/>
                </a:solidFill>
              </a:rPr>
              <a:t>for</a:t>
            </a:r>
            <a:r>
              <a:rPr lang="en-US" sz="3400" dirty="0" smtClean="0"/>
              <a:t> </a:t>
            </a:r>
            <a:r>
              <a:rPr lang="en-US" sz="3400" dirty="0">
                <a:solidFill>
                  <a:schemeClr val="bg2"/>
                </a:solidFill>
              </a:rPr>
              <a:t>relationship</a:t>
            </a:r>
          </a:p>
          <a:p>
            <a:pPr marL="358775" indent="-358775">
              <a:lnSpc>
                <a:spcPct val="110000"/>
              </a:lnSpc>
              <a:buFont typeface="Wingdings" panose="05000000000000000000" pitchFamily="2" charset="2"/>
              <a:buChar char="§"/>
            </a:pPr>
            <a:r>
              <a:rPr lang="en-US" sz="3400" dirty="0">
                <a:solidFill>
                  <a:schemeClr val="bg2"/>
                </a:solidFill>
              </a:rPr>
              <a:t>Consider</a:t>
            </a:r>
            <a:r>
              <a:rPr lang="en-US" sz="3400" dirty="0"/>
              <a:t> </a:t>
            </a:r>
            <a:r>
              <a:rPr lang="en-US" sz="3400" b="1" dirty="0">
                <a:solidFill>
                  <a:schemeClr val="bg1"/>
                </a:solidFill>
              </a:rPr>
              <a:t>Composition</a:t>
            </a:r>
            <a:r>
              <a:rPr lang="en-US" sz="3400" dirty="0"/>
              <a:t> </a:t>
            </a:r>
            <a:r>
              <a:rPr lang="en-US" sz="3400" dirty="0">
                <a:solidFill>
                  <a:schemeClr val="bg2"/>
                </a:solidFill>
              </a:rPr>
              <a:t>and</a:t>
            </a:r>
            <a:r>
              <a:rPr lang="en-US" sz="3400" dirty="0"/>
              <a:t> </a:t>
            </a:r>
            <a:r>
              <a:rPr lang="en-US" sz="3400" b="1" dirty="0">
                <a:solidFill>
                  <a:schemeClr val="bg1"/>
                </a:solidFill>
              </a:rPr>
              <a:t>Delegation</a:t>
            </a:r>
            <a:r>
              <a:rPr lang="en-US" sz="3400" dirty="0"/>
              <a:t> </a:t>
            </a:r>
            <a:r>
              <a:rPr lang="en-US" sz="3400" dirty="0" smtClean="0">
                <a:solidFill>
                  <a:schemeClr val="bg2"/>
                </a:solidFill>
              </a:rPr>
              <a:t>instead</a:t>
            </a:r>
            <a:endParaRPr lang="en-US" sz="3400" dirty="0">
              <a:solidFill>
                <a:schemeClr val="bg2"/>
              </a:solidFill>
            </a:endParaRPr>
          </a:p>
        </p:txBody>
      </p:sp>
      <p:sp>
        <p:nvSpPr>
          <p:cNvPr id="16" name="Slide Number">
            <a:extLst>
              <a:ext uri="{FF2B5EF4-FFF2-40B4-BE49-F238E27FC236}">
                <a16:creationId xmlns:a16="http://schemas.microsoft.com/office/drawing/2014/main" id="{11B615BC-9F62-4E19-8904-89668D95B1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4164872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
        <p:nvSpPr>
          <p:cNvPr id="4" name="Title 3">
            <a:extLst>
              <a:ext uri="{FF2B5EF4-FFF2-40B4-BE49-F238E27FC236}">
                <a16:creationId xmlns:a16="http://schemas.microsoft.com/office/drawing/2014/main" id="{C7B9FDF2-41B2-4104-B261-FA829683834E}"/>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3634747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77009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94504" y="2767356"/>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091" y="959652"/>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0795" y="1359000"/>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rotWithShape="1">
          <a:blip r:embed="rId9">
            <a:extLst>
              <a:ext uri="{28A0092B-C50C-407E-A947-70E740481C1C}">
                <a14:useLocalDpi xmlns:a14="http://schemas.microsoft.com/office/drawing/2010/main" val="0"/>
              </a:ext>
            </a:extLst>
          </a:blip>
          <a:srcRect t="16985" b="21422"/>
          <a:stretch/>
        </p:blipFill>
        <p:spPr>
          <a:xfrm>
            <a:off x="3454040" y="3016380"/>
            <a:ext cx="4755073"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91" y="1200786"/>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3510785" y="1679297"/>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841984" y="5755974"/>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10735" t="35158" r="10599" b="35401"/>
          <a:stretch/>
        </p:blipFill>
        <p:spPr>
          <a:xfrm>
            <a:off x="8028283" y="4354186"/>
            <a:ext cx="2565000" cy="540001"/>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0785" y="409871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021030"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id="{FFB981A5-A282-4429-A0A1-AD728C389669}"/>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4170971" y="5499000"/>
            <a:ext cx="2391414" cy="1145517"/>
          </a:xfrm>
          <a:prstGeom prst="rect">
            <a:avLst/>
          </a:prstGeom>
        </p:spPr>
      </p:pic>
    </p:spTree>
    <p:extLst>
      <p:ext uri="{BB962C8B-B14F-4D97-AF65-F5344CB8AC3E}">
        <p14:creationId xmlns:p14="http://schemas.microsoft.com/office/powerpoint/2010/main" val="41951819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42</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b="1" dirty="0"/>
              <a:t>Educational Partners</a:t>
            </a:r>
          </a:p>
        </p:txBody>
      </p:sp>
      <p:pic>
        <p:nvPicPr>
          <p:cNvPr id="13" name="Picture 12">
            <a:hlinkClick r:id="rId2"/>
            <a:extLst>
              <a:ext uri="{FF2B5EF4-FFF2-40B4-BE49-F238E27FC236}">
                <a16:creationId xmlns:a16="http://schemas.microsoft.com/office/drawing/2014/main" id="{44F98D6B-A014-49DE-BFE5-4440AB634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477" y="1804627"/>
            <a:ext cx="4042163" cy="3991238"/>
          </a:xfrm>
          <a:prstGeom prst="rect">
            <a:avLst/>
          </a:prstGeom>
        </p:spPr>
      </p:pic>
      <p:pic>
        <p:nvPicPr>
          <p:cNvPr id="8" name="Picture 7">
            <a:hlinkClick r:id="rId4"/>
            <a:extLst>
              <a:ext uri="{FF2B5EF4-FFF2-40B4-BE49-F238E27FC236}">
                <a16:creationId xmlns:a16="http://schemas.microsoft.com/office/drawing/2014/main" id="{19D59668-3C9A-4BAE-83AF-92CB45919E32}"/>
              </a:ext>
            </a:extLst>
          </p:cNvPr>
          <p:cNvPicPr>
            <a:picLocks noChangeAspect="1"/>
          </p:cNvPicPr>
          <p:nvPr/>
        </p:nvPicPr>
        <p:blipFill>
          <a:blip r:embed="rId5"/>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82841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1EDF8112-6DB5-4161-A615-9252637B01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43</a:t>
            </a:fld>
            <a:endParaRPr lang="en-US" dirty="0"/>
          </a:p>
        </p:txBody>
      </p:sp>
    </p:spTree>
    <p:extLst>
      <p:ext uri="{BB962C8B-B14F-4D97-AF65-F5344CB8AC3E}">
        <p14:creationId xmlns:p14="http://schemas.microsoft.com/office/powerpoint/2010/main" val="2015924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B825924E-64E5-4A54-B5C8-2A1CA3913A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176334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a:t>
            </a:r>
            <a:r>
              <a:rPr lang="en-US" dirty="0" smtClean="0"/>
              <a:t>gives </a:t>
            </a:r>
            <a:r>
              <a:rPr lang="en-US" dirty="0"/>
              <a:t>its members to its child</a:t>
            </a:r>
            <a:r>
              <a:rPr lang="bg-BG" dirty="0"/>
              <a:t> </a:t>
            </a:r>
            <a:r>
              <a:rPr lang="en-US" dirty="0"/>
              <a:t>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
        <p:nvSpPr>
          <p:cNvPr id="11" name="Slide Number">
            <a:extLst>
              <a:ext uri="{FF2B5EF4-FFF2-40B4-BE49-F238E27FC236}">
                <a16:creationId xmlns:a16="http://schemas.microsoft.com/office/drawing/2014/main" id="{F5E29F5E-6B80-4F73-B2CC-E87D56F557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539718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
        <p:nvSpPr>
          <p:cNvPr id="24" name="Slide Number">
            <a:extLst>
              <a:ext uri="{FF2B5EF4-FFF2-40B4-BE49-F238E27FC236}">
                <a16:creationId xmlns:a16="http://schemas.microsoft.com/office/drawing/2014/main" id="{B8337459-4AC9-45B1-A200-100EB98131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148417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dirty="0"/>
              <a:t>An </a:t>
            </a:r>
            <a:r>
              <a:rPr lang="en-US" b="1" dirty="0" smtClean="0">
                <a:solidFill>
                  <a:schemeClr val="bg1"/>
                </a:solidFill>
                <a:latin typeface="+mn-lt"/>
                <a:ea typeface="+mn-ea"/>
                <a:cs typeface="+mn-cs"/>
              </a:rPr>
              <a:t>Inheritance</a:t>
            </a:r>
            <a:r>
              <a:rPr lang="en-US" dirty="0" smtClean="0">
                <a:latin typeface="+mn-lt"/>
                <a:ea typeface="+mn-ea"/>
                <a:cs typeface="+mn-cs"/>
              </a:rPr>
              <a:t> </a:t>
            </a:r>
            <a:r>
              <a:rPr lang="en-US" dirty="0">
                <a:latin typeface="+mn-lt"/>
                <a:ea typeface="+mn-ea"/>
                <a:cs typeface="+mn-cs"/>
              </a:rPr>
              <a:t>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6" name="Slide Number">
            <a:extLst>
              <a:ext uri="{FF2B5EF4-FFF2-40B4-BE49-F238E27FC236}">
                <a16:creationId xmlns:a16="http://schemas.microsoft.com/office/drawing/2014/main" id="{6EA88AE1-3E80-433E-A0C7-78E32263944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3069780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Slide Number">
            <a:extLst>
              <a:ext uri="{FF2B5EF4-FFF2-40B4-BE49-F238E27FC236}">
                <a16:creationId xmlns:a16="http://schemas.microsoft.com/office/drawing/2014/main" id="{5E8FE3A5-3DE3-44C2-B124-BD168A6E95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87287412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normAutofit/>
          </a:bodyPr>
          <a:lstStyle/>
          <a:p>
            <a:pPr>
              <a:lnSpc>
                <a:spcPct val="100000"/>
              </a:lnSpc>
              <a:spcBef>
                <a:spcPct val="50000"/>
              </a:spcBef>
              <a:buClr>
                <a:schemeClr val="tx1"/>
              </a:buClr>
              <a:defRPr/>
            </a:pPr>
            <a:r>
              <a:rPr lang="en-US" sz="3600" dirty="0"/>
              <a:t>The </a:t>
            </a:r>
            <a:r>
              <a:rPr lang="en-US" sz="3600" b="1" dirty="0" smtClean="0">
                <a:solidFill>
                  <a:schemeClr val="bg1"/>
                </a:solidFill>
              </a:rPr>
              <a:t>Object</a:t>
            </a:r>
            <a:r>
              <a:rPr lang="en-US" sz="3600" dirty="0" smtClean="0">
                <a:solidFill>
                  <a:schemeClr val="tx2">
                    <a:lumMod val="75000"/>
                  </a:schemeClr>
                </a:solidFill>
              </a:rPr>
              <a:t> </a:t>
            </a:r>
            <a:r>
              <a:rPr lang="en-US" sz="3600" dirty="0"/>
              <a:t>is at the root of Java Class Hierarchy</a:t>
            </a:r>
            <a:endParaRPr lang="bg-BG" sz="3600" dirty="0"/>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6" name="Slide Number">
            <a:extLst>
              <a:ext uri="{FF2B5EF4-FFF2-40B4-BE49-F238E27FC236}">
                <a16:creationId xmlns:a16="http://schemas.microsoft.com/office/drawing/2014/main" id="{6B50B344-547F-4C25-B308-13E4901463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963312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3728</TotalTime>
  <Words>2491</Words>
  <Application>Microsoft Office PowerPoint</Application>
  <PresentationFormat>Widescreen</PresentationFormat>
  <Paragraphs>568</Paragraphs>
  <Slides>44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맑은 고딕</vt:lpstr>
      <vt:lpstr>Arial</vt:lpstr>
      <vt:lpstr>Calibri</vt:lpstr>
      <vt:lpstr>Consolas</vt:lpstr>
      <vt:lpstr>Wingdings</vt:lpstr>
      <vt:lpstr>Wingdings 2</vt:lpstr>
      <vt:lpstr>SoftUni</vt:lpstr>
      <vt:lpstr>Inheritance</vt:lpstr>
      <vt:lpstr>Have a Question?</vt:lpstr>
      <vt:lpstr>Table of Contents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dc:creator>
  <cp:keywords>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28</cp:revision>
  <dcterms:created xsi:type="dcterms:W3CDTF">2018-05-23T13:08:44Z</dcterms:created>
  <dcterms:modified xsi:type="dcterms:W3CDTF">2022-05-13T10:12:20Z</dcterms:modified>
  <cp:category>programming;computer programming;software development;web development</cp:category>
</cp:coreProperties>
</file>