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2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4480" y="1599840"/>
            <a:ext cx="567432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4480" y="1599840"/>
            <a:ext cx="56743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4480" y="1599840"/>
            <a:ext cx="567432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4480" y="1599840"/>
            <a:ext cx="56743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cs-CZ" sz="4400" strike="noStrike">
                <a:solidFill>
                  <a:srgbClr val="000000"/>
                </a:solidFill>
                <a:latin typeface="Calibri"/>
              </a:rPr>
              <a:t>Kliknutím lze upravit styl.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Kliknutím lze upravit styl předlohy.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6/25/18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3D085D-CD7E-4983-BE03-75D86FB56745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cs-CZ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cs-CZ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cs-CZ" sz="4400" strike="noStrike">
                <a:solidFill>
                  <a:srgbClr val="000000"/>
                </a:solidFill>
                <a:latin typeface="Calibri"/>
              </a:rPr>
              <a:t>Kliknutím lze upravit styl.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Seventh Outline LevelKliknutím lze upravit styly předlohy textu.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cs-CZ" sz="2800" strike="noStrike">
                <a:solidFill>
                  <a:srgbClr val="000000"/>
                </a:solidFill>
                <a:latin typeface="Calibri"/>
              </a:rPr>
              <a:t>Druhá úroveň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cs-CZ" sz="2400" strike="noStrike">
                <a:solidFill>
                  <a:srgbClr val="000000"/>
                </a:solidFill>
                <a:latin typeface="Calibri"/>
              </a:rPr>
              <a:t>Třetí úroveň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cs-CZ" sz="2000" strike="noStrike">
                <a:solidFill>
                  <a:srgbClr val="000000"/>
                </a:solidFill>
                <a:latin typeface="Calibri"/>
              </a:rPr>
              <a:t>Čtvrtá úroveň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cs-CZ" sz="2000" strike="noStrike">
                <a:solidFill>
                  <a:srgbClr val="000000"/>
                </a:solidFill>
                <a:latin typeface="Calibri"/>
              </a:rPr>
              <a:t>Pátá úroveň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6/25/18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06413C-3BAF-49BE-B5E1-49F9706681B9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cs-CZ" sz="4400" strike="noStrike">
                <a:solidFill>
                  <a:srgbClr val="000000"/>
                </a:solidFill>
                <a:latin typeface="Calibri"/>
              </a:rPr>
              <a:t>Magneto-optická charakterizace spintronických materiálů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Vladislav Wohlrath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611640" y="311040"/>
            <a:ext cx="7934040" cy="592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683640" y="548640"/>
            <a:ext cx="7704360" cy="575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cs-CZ" sz="4400" strike="noStrike">
                <a:solidFill>
                  <a:srgbClr val="000000"/>
                </a:solidFill>
                <a:latin typeface="Calibri"/>
              </a:rPr>
              <a:t>Otázky oponenta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cs-CZ" sz="3200" strike="noStrike">
                <a:solidFill>
                  <a:srgbClr val="000000"/>
                </a:solidFill>
                <a:latin typeface="Calibri"/>
              </a:rPr>
              <a:t>[Je možné použít jiné vlnové délky laseru?]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cs-CZ" sz="2800" strike="noStrike">
                <a:solidFill>
                  <a:srgbClr val="000000"/>
                </a:solidFill>
                <a:latin typeface="Calibri"/>
              </a:rPr>
              <a:t>Ano, je.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cs-CZ" sz="4400" strike="noStrike">
                <a:solidFill>
                  <a:srgbClr val="000000"/>
                </a:solidFill>
                <a:latin typeface="Calibri"/>
              </a:rPr>
              <a:t>Spintronika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Odvětví elektroniky, které využívá spin elektronů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cs-CZ" sz="2800" strike="noStrike">
                <a:solidFill>
                  <a:srgbClr val="000000"/>
                </a:solidFill>
                <a:latin typeface="Calibri"/>
              </a:rPr>
              <a:t>Potenciálně výrazně rychlejší než konvenční elektronika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cs-CZ" sz="2800" strike="noStrike">
                <a:solidFill>
                  <a:srgbClr val="000000"/>
                </a:solidFill>
                <a:latin typeface="Calibri"/>
              </a:rPr>
              <a:t>Potřeba vyvíjet nové materiály s požadovanými magnetickými vlastnostmi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cs-CZ" sz="4400" strike="noStrike">
                <a:solidFill>
                  <a:srgbClr val="000000"/>
                </a:solidFill>
                <a:latin typeface="Calibri"/>
              </a:rPr>
              <a:t>Magneto-optika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Studium magnetických vlastností látek pomocí světla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cs-CZ" sz="2800" strike="noStrike">
                <a:solidFill>
                  <a:srgbClr val="000000"/>
                </a:solidFill>
                <a:latin typeface="Calibri"/>
              </a:rPr>
              <a:t>Magnetizace způsobuje optickou anizotropii (index lomu a absorpční koeficient závisí na polarizaci)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cs-CZ" sz="2800" strike="noStrike">
                <a:solidFill>
                  <a:srgbClr val="000000"/>
                </a:solidFill>
                <a:latin typeface="Calibri"/>
              </a:rPr>
              <a:t>Při průchodu (odrazu) vzorkem dojde ke změně polarizačního stavu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cs-CZ" sz="4400" strike="noStrike">
                <a:solidFill>
                  <a:srgbClr val="000000"/>
                </a:solidFill>
                <a:latin typeface="Calibri"/>
              </a:rPr>
              <a:t>MLD</a:t>
            </a:r>
            <a:endParaRPr/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1586880" y="3213000"/>
            <a:ext cx="6038640" cy="85402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2761560" y="3591000"/>
            <a:ext cx="102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vstupní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5029560" y="3609360"/>
            <a:ext cx="124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odražené</a:t>
            </a:r>
            <a:endParaRPr/>
          </a:p>
        </p:txBody>
      </p:sp>
      <p:sp>
        <p:nvSpPr>
          <p:cNvPr id="89" name="TextShape 4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Magnetický lineární dichroismus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cs-CZ" sz="2800" strike="noStrike">
                <a:solidFill>
                  <a:srgbClr val="000000"/>
                </a:solidFill>
                <a:latin typeface="Calibri"/>
              </a:rPr>
              <a:t>Rozdílné reflexní koeficienty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cs-CZ" sz="2800" strike="noStrike">
                <a:solidFill>
                  <a:srgbClr val="000000"/>
                </a:solidFill>
                <a:latin typeface="Calibri"/>
              </a:rPr>
              <a:t>Rotace polarizace a změna odražené intenzity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1737360" y="4114800"/>
            <a:ext cx="365760" cy="146304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cs-CZ" sz="4400" strike="noStrike">
                <a:solidFill>
                  <a:srgbClr val="000000"/>
                </a:solidFill>
                <a:latin typeface="Calibri"/>
              </a:rPr>
              <a:t>Nový dvoudimenzionální magnet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404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2 páry cívek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Magnetické pole v libovolném směru a velikosti</a:t>
            </a:r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5004000" y="1638000"/>
            <a:ext cx="3549240" cy="473400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 rot="2700000">
            <a:off x="3085200" y="4138200"/>
            <a:ext cx="274320" cy="822960"/>
          </a:xfrm>
          <a:prstGeom prst="trapezoid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 rot="8100000">
            <a:off x="3051360" y="5085720"/>
            <a:ext cx="274320" cy="822960"/>
          </a:xfrm>
          <a:prstGeom prst="trapezoid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 rot="13500000">
            <a:off x="2079000" y="5096880"/>
            <a:ext cx="274320" cy="822960"/>
          </a:xfrm>
          <a:prstGeom prst="trapezoid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 rot="18900000">
            <a:off x="2090520" y="4127400"/>
            <a:ext cx="274320" cy="822960"/>
          </a:xfrm>
          <a:prstGeom prst="trapezoid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7"/>
          <p:cNvSpPr/>
          <p:nvPr/>
        </p:nvSpPr>
        <p:spPr>
          <a:xfrm>
            <a:off x="2286000" y="4572000"/>
            <a:ext cx="91440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9" name="Line 8"/>
          <p:cNvSpPr/>
          <p:nvPr/>
        </p:nvSpPr>
        <p:spPr>
          <a:xfrm flipH="1">
            <a:off x="2194560" y="4572000"/>
            <a:ext cx="10058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cs-CZ" sz="4400" strike="noStrike">
                <a:solidFill>
                  <a:srgbClr val="000000"/>
                </a:solidFill>
                <a:latin typeface="Calibri"/>
              </a:rPr>
              <a:t>Cíle práce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1)Ověřit použitelnost 2D magnetu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cs-CZ" sz="2800" strike="noStrike">
                <a:solidFill>
                  <a:srgbClr val="000000"/>
                </a:solidFill>
                <a:latin typeface="Calibri"/>
              </a:rPr>
              <a:t>Zopakovat měření již provedená měření na známém vzorku GaMnAs</a:t>
            </a:r>
            <a:endParaRPr/>
          </a:p>
        </p:txBody>
      </p:sp>
      <p:pic>
        <p:nvPicPr>
          <p:cNvPr id="102" name="Picture 2" descr=""/>
          <p:cNvPicPr/>
          <p:nvPr/>
        </p:nvPicPr>
        <p:blipFill>
          <a:blip r:embed="rId1"/>
          <a:srcRect l="0" t="2460" r="0" b="69303"/>
          <a:stretch/>
        </p:blipFill>
        <p:spPr>
          <a:xfrm>
            <a:off x="396360" y="3067200"/>
            <a:ext cx="8359560" cy="333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cs-CZ" sz="4400" strike="noStrike">
                <a:solidFill>
                  <a:srgbClr val="000000"/>
                </a:solidFill>
                <a:latin typeface="Calibri"/>
              </a:rPr>
              <a:t>Cíle práce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2)Modifikovat setup pro kolmý dopad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cs-CZ" sz="2800" strike="noStrike">
                <a:solidFill>
                  <a:srgbClr val="000000"/>
                </a:solidFill>
                <a:latin typeface="Calibri"/>
              </a:rPr>
              <a:t>A opět ověřit funkčnost stejným experimentem</a:t>
            </a:r>
            <a:endParaRPr/>
          </a:p>
        </p:txBody>
      </p:sp>
      <p:pic>
        <p:nvPicPr>
          <p:cNvPr id="105" name="Picture 2" descr=""/>
          <p:cNvPicPr/>
          <p:nvPr/>
        </p:nvPicPr>
        <p:blipFill>
          <a:blip r:embed="rId1"/>
          <a:srcRect l="0" t="1969" r="0" b="71205"/>
          <a:stretch/>
        </p:blipFill>
        <p:spPr>
          <a:xfrm>
            <a:off x="488880" y="3063960"/>
            <a:ext cx="8196840" cy="310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cs-CZ" sz="4400" strike="noStrike">
                <a:solidFill>
                  <a:srgbClr val="000000"/>
                </a:solidFill>
                <a:latin typeface="Calibri"/>
              </a:rPr>
              <a:t>Cíle práce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cs-CZ" sz="3200" strike="noStrike">
                <a:solidFill>
                  <a:srgbClr val="000000"/>
                </a:solidFill>
                <a:latin typeface="Calibri"/>
              </a:rPr>
              <a:t>3) Vyvinout novou metodu magnetooptického měření, které plně využívá 2D magnet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951480" y="548640"/>
            <a:ext cx="6788520" cy="56556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6396840" y="5445360"/>
            <a:ext cx="22320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6396840" y="5445360"/>
            <a:ext cx="2232000" cy="714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Application>LibreOffice/4.4.3.2$Linux_X86_64 LibreOffice_project/40m0$Build-2</Application>
  <Paragraphs>31</Paragraphs>
  <Company>ČEZ ICT Services, a. s.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2018-06-24T16:11:49Z</dcterms:created>
  <dc:creator>Wohlrath Vladislav</dc:creator>
  <dc:language>en-US</dc:language>
  <cp:lastModifiedBy>Vladislav Wohlrath</cp:lastModifiedBy>
  <dcterms:modified xsi:type="dcterms:W3CDTF">2018-06-25T23:54:55Z</dcterms:modified>
  <cp:revision>18</cp:revision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ČEZ ICT Services, a. s.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Předvádění na obrazovce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