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32"/>
  </p:notesMasterIdLst>
  <p:sldIdLst>
    <p:sldId id="284" r:id="rId2"/>
    <p:sldId id="265" r:id="rId3"/>
    <p:sldId id="264" r:id="rId4"/>
    <p:sldId id="263" r:id="rId5"/>
    <p:sldId id="257" r:id="rId6"/>
    <p:sldId id="258" r:id="rId7"/>
    <p:sldId id="268" r:id="rId8"/>
    <p:sldId id="267" r:id="rId9"/>
    <p:sldId id="259" r:id="rId10"/>
    <p:sldId id="260" r:id="rId11"/>
    <p:sldId id="261" r:id="rId12"/>
    <p:sldId id="262" r:id="rId13"/>
    <p:sldId id="269" r:id="rId14"/>
    <p:sldId id="271" r:id="rId15"/>
    <p:sldId id="285" r:id="rId16"/>
    <p:sldId id="286" r:id="rId17"/>
    <p:sldId id="287" r:id="rId18"/>
    <p:sldId id="270" r:id="rId19"/>
    <p:sldId id="272" r:id="rId20"/>
    <p:sldId id="275" r:id="rId21"/>
    <p:sldId id="273" r:id="rId22"/>
    <p:sldId id="274" r:id="rId23"/>
    <p:sldId id="276" r:id="rId24"/>
    <p:sldId id="280" r:id="rId25"/>
    <p:sldId id="279" r:id="rId26"/>
    <p:sldId id="278" r:id="rId27"/>
    <p:sldId id="277" r:id="rId28"/>
    <p:sldId id="281" r:id="rId29"/>
    <p:sldId id="282" r:id="rId30"/>
    <p:sldId id="283" r:id="rId3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3" autoAdjust="0"/>
    <p:restoredTop sz="94660"/>
  </p:normalViewPr>
  <p:slideViewPr>
    <p:cSldViewPr snapToGrid="0">
      <p:cViewPr varScale="1">
        <p:scale>
          <a:sx n="105" d="100"/>
          <a:sy n="105" d="100"/>
        </p:scale>
        <p:origin x="54"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92419-E671-49A9-ABAA-6E79B069D145}" type="datetimeFigureOut">
              <a:rPr lang="LID4096" smtClean="0"/>
              <a:t>03/31/2019</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52F81-1DA3-46DC-AC9D-B1AF27E10A5E}" type="slidenum">
              <a:rPr lang="LID4096" smtClean="0"/>
              <a:t>‹#›</a:t>
            </a:fld>
            <a:endParaRPr lang="LID4096"/>
          </a:p>
        </p:txBody>
      </p:sp>
    </p:spTree>
    <p:extLst>
      <p:ext uri="{BB962C8B-B14F-4D97-AF65-F5344CB8AC3E}">
        <p14:creationId xmlns:p14="http://schemas.microsoft.com/office/powerpoint/2010/main" val="3262535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E22D40F5-F67A-406E-BA0F-B79562269D5B}" type="datetime8">
              <a:rPr lang="he-IL" smtClean="0"/>
              <a:t>31 מרץ 19</a:t>
            </a:fld>
            <a:endParaRPr lang="he-IL"/>
          </a:p>
        </p:txBody>
      </p:sp>
      <p:sp>
        <p:nvSpPr>
          <p:cNvPr id="5" name="Footer Placeholder 4"/>
          <p:cNvSpPr>
            <a:spLocks noGrp="1"/>
          </p:cNvSpPr>
          <p:nvPr>
            <p:ph type="ftr" sz="quarter" idx="11"/>
          </p:nvPr>
        </p:nvSpPr>
        <p:spPr/>
        <p:txBody>
          <a:bodyPr/>
          <a:lstStyle/>
          <a:p>
            <a:r>
              <a:rPr lang="he-IL"/>
              <a:t>איליה זלדנר</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1266727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8CCBABE-36B2-493E-85A1-6F94DC8584F9}" type="datetime8">
              <a:rPr lang="he-IL" smtClean="0"/>
              <a:t>31 מרץ 19</a:t>
            </a:fld>
            <a:endParaRPr lang="he-IL"/>
          </a:p>
        </p:txBody>
      </p:sp>
      <p:sp>
        <p:nvSpPr>
          <p:cNvPr id="5" name="Footer Placeholder 4"/>
          <p:cNvSpPr>
            <a:spLocks noGrp="1"/>
          </p:cNvSpPr>
          <p:nvPr>
            <p:ph type="ftr" sz="quarter" idx="11"/>
          </p:nvPr>
        </p:nvSpPr>
        <p:spPr/>
        <p:txBody>
          <a:bodyPr/>
          <a:lstStyle/>
          <a:p>
            <a:r>
              <a:rPr lang="he-IL"/>
              <a:t>איליה זלדנר</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127596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DE90737-5272-4615-B1A4-AD91E28437F3}" type="datetime8">
              <a:rPr lang="he-IL" smtClean="0"/>
              <a:t>31 מרץ 19</a:t>
            </a:fld>
            <a:endParaRPr lang="he-IL"/>
          </a:p>
        </p:txBody>
      </p:sp>
      <p:sp>
        <p:nvSpPr>
          <p:cNvPr id="5" name="Footer Placeholder 4"/>
          <p:cNvSpPr>
            <a:spLocks noGrp="1"/>
          </p:cNvSpPr>
          <p:nvPr>
            <p:ph type="ftr" sz="quarter" idx="11"/>
          </p:nvPr>
        </p:nvSpPr>
        <p:spPr/>
        <p:txBody>
          <a:bodyPr/>
          <a:lstStyle/>
          <a:p>
            <a:r>
              <a:rPr lang="he-IL"/>
              <a:t>איליה זלדנר</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47EE74-C439-4253-8CB0-B9AC74EE702D}" type="slidenum">
              <a:rPr lang="he-IL" smtClean="0"/>
              <a:t>‹#›</a:t>
            </a:fld>
            <a:endParaRPr lang="he-I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57218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646D355-0551-46D5-860A-C9F0865A577B}" type="datetime8">
              <a:rPr lang="he-IL" smtClean="0"/>
              <a:t>31 מרץ 19</a:t>
            </a:fld>
            <a:endParaRPr lang="he-IL"/>
          </a:p>
        </p:txBody>
      </p:sp>
      <p:sp>
        <p:nvSpPr>
          <p:cNvPr id="6" name="Footer Placeholder 5"/>
          <p:cNvSpPr>
            <a:spLocks noGrp="1"/>
          </p:cNvSpPr>
          <p:nvPr>
            <p:ph type="ftr" sz="quarter" idx="11"/>
          </p:nvPr>
        </p:nvSpPr>
        <p:spPr/>
        <p:txBody>
          <a:bodyPr/>
          <a:lstStyle/>
          <a:p>
            <a:r>
              <a:rPr lang="he-IL"/>
              <a:t>איליה זלדנר</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3800328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4BDDCCD-2943-4490-AC39-EADF3E055EFB}" type="datetime8">
              <a:rPr lang="he-IL" smtClean="0"/>
              <a:t>31 מרץ 19</a:t>
            </a:fld>
            <a:endParaRPr lang="he-IL"/>
          </a:p>
        </p:txBody>
      </p:sp>
      <p:sp>
        <p:nvSpPr>
          <p:cNvPr id="6" name="Footer Placeholder 5"/>
          <p:cNvSpPr>
            <a:spLocks noGrp="1"/>
          </p:cNvSpPr>
          <p:nvPr>
            <p:ph type="ftr" sz="quarter" idx="11"/>
          </p:nvPr>
        </p:nvSpPr>
        <p:spPr/>
        <p:txBody>
          <a:bodyPr/>
          <a:lstStyle/>
          <a:p>
            <a:r>
              <a:rPr lang="he-IL"/>
              <a:t>איליה זלדנר</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47EE74-C439-4253-8CB0-B9AC74EE702D}" type="slidenum">
              <a:rPr lang="he-IL" smtClean="0"/>
              <a:t>‹#›</a:t>
            </a:fld>
            <a:endParaRPr lang="he-I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1750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C88522E-E945-469A-9EE6-B0ECFDCCC240}" type="datetime8">
              <a:rPr lang="he-IL" smtClean="0"/>
              <a:t>31 מרץ 19</a:t>
            </a:fld>
            <a:endParaRPr lang="he-IL"/>
          </a:p>
        </p:txBody>
      </p:sp>
      <p:sp>
        <p:nvSpPr>
          <p:cNvPr id="6" name="Footer Placeholder 5"/>
          <p:cNvSpPr>
            <a:spLocks noGrp="1"/>
          </p:cNvSpPr>
          <p:nvPr>
            <p:ph type="ftr" sz="quarter" idx="11"/>
          </p:nvPr>
        </p:nvSpPr>
        <p:spPr/>
        <p:txBody>
          <a:bodyPr/>
          <a:lstStyle/>
          <a:p>
            <a:r>
              <a:rPr lang="he-IL"/>
              <a:t>איליה זלדנר</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2988561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AD245AB-FCFC-410D-8420-B105A3F82EE5}" type="datetime8">
              <a:rPr lang="he-IL" smtClean="0"/>
              <a:t>31 מרץ 19</a:t>
            </a:fld>
            <a:endParaRPr lang="he-IL"/>
          </a:p>
        </p:txBody>
      </p:sp>
      <p:sp>
        <p:nvSpPr>
          <p:cNvPr id="5" name="Footer Placeholder 4"/>
          <p:cNvSpPr>
            <a:spLocks noGrp="1"/>
          </p:cNvSpPr>
          <p:nvPr>
            <p:ph type="ftr" sz="quarter" idx="11"/>
          </p:nvPr>
        </p:nvSpPr>
        <p:spPr/>
        <p:txBody>
          <a:bodyPr/>
          <a:lstStyle/>
          <a:p>
            <a:r>
              <a:rPr lang="he-IL"/>
              <a:t>איליה זלדנר</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118694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0B0900B-67C1-4E8E-ACDD-0FAB1E0E76E6}" type="datetime8">
              <a:rPr lang="he-IL" smtClean="0"/>
              <a:t>31 מרץ 19</a:t>
            </a:fld>
            <a:endParaRPr lang="he-IL"/>
          </a:p>
        </p:txBody>
      </p:sp>
      <p:sp>
        <p:nvSpPr>
          <p:cNvPr id="5" name="Footer Placeholder 4"/>
          <p:cNvSpPr>
            <a:spLocks noGrp="1"/>
          </p:cNvSpPr>
          <p:nvPr>
            <p:ph type="ftr" sz="quarter" idx="11"/>
          </p:nvPr>
        </p:nvSpPr>
        <p:spPr/>
        <p:txBody>
          <a:bodyPr/>
          <a:lstStyle/>
          <a:p>
            <a:r>
              <a:rPr lang="he-IL"/>
              <a:t>איליה זלדנר</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64941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57C8B0A-C381-4A97-9DCD-F92FD0B45E34}" type="datetime8">
              <a:rPr lang="he-IL" smtClean="0"/>
              <a:t>31 מרץ 19</a:t>
            </a:fld>
            <a:endParaRPr lang="he-IL"/>
          </a:p>
        </p:txBody>
      </p:sp>
      <p:sp>
        <p:nvSpPr>
          <p:cNvPr id="5" name="Footer Placeholder 4"/>
          <p:cNvSpPr>
            <a:spLocks noGrp="1"/>
          </p:cNvSpPr>
          <p:nvPr>
            <p:ph type="ftr" sz="quarter" idx="11"/>
          </p:nvPr>
        </p:nvSpPr>
        <p:spPr/>
        <p:txBody>
          <a:bodyPr/>
          <a:lstStyle/>
          <a:p>
            <a:r>
              <a:rPr lang="he-IL"/>
              <a:t>איליה זלדנר</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18482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F00FC69-7750-42F2-A77A-93E0BE49B59E}" type="datetime8">
              <a:rPr lang="he-IL" smtClean="0"/>
              <a:t>31 מרץ 19</a:t>
            </a:fld>
            <a:endParaRPr lang="he-IL"/>
          </a:p>
        </p:txBody>
      </p:sp>
      <p:sp>
        <p:nvSpPr>
          <p:cNvPr id="5" name="Footer Placeholder 4"/>
          <p:cNvSpPr>
            <a:spLocks noGrp="1"/>
          </p:cNvSpPr>
          <p:nvPr>
            <p:ph type="ftr" sz="quarter" idx="11"/>
          </p:nvPr>
        </p:nvSpPr>
        <p:spPr/>
        <p:txBody>
          <a:bodyPr/>
          <a:lstStyle/>
          <a:p>
            <a:r>
              <a:rPr lang="he-IL"/>
              <a:t>איליה זלדנר</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77044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C4D7201-1BE9-4E78-A569-A7F941835AB3}" type="datetime8">
              <a:rPr lang="he-IL" smtClean="0"/>
              <a:t>31 מרץ 19</a:t>
            </a:fld>
            <a:endParaRPr lang="he-IL"/>
          </a:p>
        </p:txBody>
      </p:sp>
      <p:sp>
        <p:nvSpPr>
          <p:cNvPr id="6" name="Footer Placeholder 5"/>
          <p:cNvSpPr>
            <a:spLocks noGrp="1"/>
          </p:cNvSpPr>
          <p:nvPr>
            <p:ph type="ftr" sz="quarter" idx="11"/>
          </p:nvPr>
        </p:nvSpPr>
        <p:spPr/>
        <p:txBody>
          <a:bodyPr/>
          <a:lstStyle/>
          <a:p>
            <a:r>
              <a:rPr lang="he-IL"/>
              <a:t>איליה זלדנר</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71688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7A77F8B-253E-4D3B-8D34-352E3E0E9AEB}" type="datetime8">
              <a:rPr lang="he-IL" smtClean="0"/>
              <a:t>31 מרץ 19</a:t>
            </a:fld>
            <a:endParaRPr lang="he-IL"/>
          </a:p>
        </p:txBody>
      </p:sp>
      <p:sp>
        <p:nvSpPr>
          <p:cNvPr id="8" name="Footer Placeholder 7"/>
          <p:cNvSpPr>
            <a:spLocks noGrp="1"/>
          </p:cNvSpPr>
          <p:nvPr>
            <p:ph type="ftr" sz="quarter" idx="11"/>
          </p:nvPr>
        </p:nvSpPr>
        <p:spPr/>
        <p:txBody>
          <a:bodyPr/>
          <a:lstStyle/>
          <a:p>
            <a:r>
              <a:rPr lang="he-IL"/>
              <a:t>איליה זלדנר</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1127241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391C50D8-4CEF-4961-B18F-E585A61A425D}" type="datetime8">
              <a:rPr lang="he-IL" smtClean="0"/>
              <a:t>31 מרץ 19</a:t>
            </a:fld>
            <a:endParaRPr lang="he-IL"/>
          </a:p>
        </p:txBody>
      </p:sp>
      <p:sp>
        <p:nvSpPr>
          <p:cNvPr id="4" name="Footer Placeholder 3"/>
          <p:cNvSpPr>
            <a:spLocks noGrp="1"/>
          </p:cNvSpPr>
          <p:nvPr>
            <p:ph type="ftr" sz="quarter" idx="11"/>
          </p:nvPr>
        </p:nvSpPr>
        <p:spPr/>
        <p:txBody>
          <a:bodyPr/>
          <a:lstStyle/>
          <a:p>
            <a:r>
              <a:rPr lang="he-IL"/>
              <a:t>איליה זלדנר</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13845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2A0EB-61E4-4B97-90A2-AA5E37C58236}" type="datetime8">
              <a:rPr lang="he-IL" smtClean="0"/>
              <a:t>31 מרץ 19</a:t>
            </a:fld>
            <a:endParaRPr lang="he-IL"/>
          </a:p>
        </p:txBody>
      </p:sp>
      <p:sp>
        <p:nvSpPr>
          <p:cNvPr id="3" name="Footer Placeholder 2"/>
          <p:cNvSpPr>
            <a:spLocks noGrp="1"/>
          </p:cNvSpPr>
          <p:nvPr>
            <p:ph type="ftr" sz="quarter" idx="11"/>
          </p:nvPr>
        </p:nvSpPr>
        <p:spPr/>
        <p:txBody>
          <a:bodyPr/>
          <a:lstStyle/>
          <a:p>
            <a:r>
              <a:rPr lang="he-IL"/>
              <a:t>איליה זלדנר</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66205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0CADE15-FF8E-4EC5-892C-15FAD6F04353}" type="datetime8">
              <a:rPr lang="he-IL" smtClean="0"/>
              <a:t>31 מרץ 19</a:t>
            </a:fld>
            <a:endParaRPr lang="he-IL"/>
          </a:p>
        </p:txBody>
      </p:sp>
      <p:sp>
        <p:nvSpPr>
          <p:cNvPr id="6" name="Footer Placeholder 5"/>
          <p:cNvSpPr>
            <a:spLocks noGrp="1"/>
          </p:cNvSpPr>
          <p:nvPr>
            <p:ph type="ftr" sz="quarter" idx="11"/>
          </p:nvPr>
        </p:nvSpPr>
        <p:spPr/>
        <p:txBody>
          <a:bodyPr/>
          <a:lstStyle/>
          <a:p>
            <a:r>
              <a:rPr lang="he-IL"/>
              <a:t>איליה זלדנר</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3164466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FA0355C-23A1-4F8C-9AAA-A7D1215B27A2}" type="datetime8">
              <a:rPr lang="he-IL" smtClean="0"/>
              <a:t>31 מרץ 19</a:t>
            </a:fld>
            <a:endParaRPr lang="he-IL"/>
          </a:p>
        </p:txBody>
      </p:sp>
      <p:sp>
        <p:nvSpPr>
          <p:cNvPr id="6" name="Footer Placeholder 5"/>
          <p:cNvSpPr>
            <a:spLocks noGrp="1"/>
          </p:cNvSpPr>
          <p:nvPr>
            <p:ph type="ftr" sz="quarter" idx="11"/>
          </p:nvPr>
        </p:nvSpPr>
        <p:spPr/>
        <p:txBody>
          <a:bodyPr/>
          <a:lstStyle/>
          <a:p>
            <a:r>
              <a:rPr lang="he-IL"/>
              <a:t>איליה זלדנר</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47EE74-C439-4253-8CB0-B9AC74EE702D}" type="slidenum">
              <a:rPr lang="he-IL" smtClean="0"/>
              <a:t>‹#›</a:t>
            </a:fld>
            <a:endParaRPr lang="he-IL"/>
          </a:p>
        </p:txBody>
      </p:sp>
    </p:spTree>
    <p:extLst>
      <p:ext uri="{BB962C8B-B14F-4D97-AF65-F5344CB8AC3E}">
        <p14:creationId xmlns:p14="http://schemas.microsoft.com/office/powerpoint/2010/main" val="2323241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C5ED00-0E59-4445-B56D-D81AF9C82ADB}" type="datetime8">
              <a:rPr lang="he-IL" smtClean="0"/>
              <a:t>31 מרץ 19</a:t>
            </a:fld>
            <a:endParaRPr lang="he-I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he-IL"/>
              <a:t>איליה זלדנר</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A47EE74-C439-4253-8CB0-B9AC74EE702D}" type="slidenum">
              <a:rPr lang="he-IL" smtClean="0"/>
              <a:t>‹#›</a:t>
            </a:fld>
            <a:endParaRPr lang="he-IL"/>
          </a:p>
        </p:txBody>
      </p:sp>
    </p:spTree>
    <p:extLst>
      <p:ext uri="{BB962C8B-B14F-4D97-AF65-F5344CB8AC3E}">
        <p14:creationId xmlns:p14="http://schemas.microsoft.com/office/powerpoint/2010/main" val="1777879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b="1" dirty="0"/>
              <a:t>Lab 2</a:t>
            </a:r>
            <a:endParaRPr lang="he-IL" b="1" dirty="0"/>
          </a:p>
        </p:txBody>
      </p:sp>
      <p:sp>
        <p:nvSpPr>
          <p:cNvPr id="3" name="כותרת משנה 2"/>
          <p:cNvSpPr>
            <a:spLocks noGrp="1"/>
          </p:cNvSpPr>
          <p:nvPr>
            <p:ph type="subTitle" idx="1"/>
          </p:nvPr>
        </p:nvSpPr>
        <p:spPr/>
        <p:txBody>
          <a:bodyPr/>
          <a:lstStyle/>
          <a:p>
            <a:r>
              <a:rPr lang="he-IL" dirty="0"/>
              <a:t>איליה זלדנר</a:t>
            </a:r>
          </a:p>
        </p:txBody>
      </p:sp>
      <p:sp>
        <p:nvSpPr>
          <p:cNvPr id="4" name="Footer Placeholder 3">
            <a:extLst>
              <a:ext uri="{FF2B5EF4-FFF2-40B4-BE49-F238E27FC236}">
                <a16:creationId xmlns:a16="http://schemas.microsoft.com/office/drawing/2014/main" id="{FF589B1B-F59C-4638-9A69-E8523E231814}"/>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3742332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l" rtl="0"/>
            <a:r>
              <a:rPr lang="en-US" b="1" dirty="0"/>
              <a:t>OUT(Output to Port)</a:t>
            </a:r>
            <a:endParaRPr lang="he-IL" dirty="0"/>
          </a:p>
        </p:txBody>
      </p:sp>
      <p:sp>
        <p:nvSpPr>
          <p:cNvPr id="3" name="מציין מיקום תוכן 2"/>
          <p:cNvSpPr>
            <a:spLocks noGrp="1"/>
          </p:cNvSpPr>
          <p:nvPr>
            <p:ph idx="1"/>
          </p:nvPr>
        </p:nvSpPr>
        <p:spPr/>
        <p:txBody>
          <a:bodyPr>
            <a:normAutofit/>
          </a:bodyPr>
          <a:lstStyle/>
          <a:p>
            <a:endParaRPr lang="en-US" dirty="0"/>
          </a:p>
          <a:p>
            <a:endParaRPr lang="en-US" dirty="0"/>
          </a:p>
          <a:p>
            <a:endParaRPr lang="en-US" dirty="0"/>
          </a:p>
          <a:p>
            <a:pPr algn="l" rtl="0"/>
            <a:r>
              <a:rPr lang="en-US" b="1" dirty="0"/>
              <a:t>Description :</a:t>
            </a:r>
            <a:r>
              <a:rPr lang="en-US" dirty="0"/>
              <a:t> Copies the value from the second operand (source operand) to the I/O port specified with the destination operand (first operand). The source operand can be register AL, AX, or EAX, depending on the size of the port being accessed (8, 16, or 32 bits, respectively); the destination operand can be a byte-immediate or the DX register. Using a byte immediate allows I/O port addresses 0 to 255 to be accessed; using the DX register as a source operand allows I/O ports from 0 to 65,535 to be accessed.</a:t>
            </a:r>
          </a:p>
          <a:p>
            <a:pPr algn="l" rtl="0"/>
            <a:endParaRPr lang="he-IL" dirty="0"/>
          </a:p>
        </p:txBody>
      </p:sp>
      <p:graphicFrame>
        <p:nvGraphicFramePr>
          <p:cNvPr id="14" name="טבלה 13"/>
          <p:cNvGraphicFramePr>
            <a:graphicFrameLocks noGrp="1"/>
          </p:cNvGraphicFramePr>
          <p:nvPr>
            <p:extLst/>
          </p:nvPr>
        </p:nvGraphicFramePr>
        <p:xfrm>
          <a:off x="887505" y="1305258"/>
          <a:ext cx="11304495" cy="2071740"/>
        </p:xfrm>
        <a:graphic>
          <a:graphicData uri="http://schemas.openxmlformats.org/drawingml/2006/table">
            <a:tbl>
              <a:tblPr firstRow="1" firstCol="1" bandRow="1">
                <a:tableStyleId>{5C22544A-7EE6-4342-B048-85BDC9FD1C3A}</a:tableStyleId>
              </a:tblPr>
              <a:tblGrid>
                <a:gridCol w="3768165">
                  <a:extLst>
                    <a:ext uri="{9D8B030D-6E8A-4147-A177-3AD203B41FA5}">
                      <a16:colId xmlns:a16="http://schemas.microsoft.com/office/drawing/2014/main" val="20000"/>
                    </a:ext>
                  </a:extLst>
                </a:gridCol>
                <a:gridCol w="3768165">
                  <a:extLst>
                    <a:ext uri="{9D8B030D-6E8A-4147-A177-3AD203B41FA5}">
                      <a16:colId xmlns:a16="http://schemas.microsoft.com/office/drawing/2014/main" val="20001"/>
                    </a:ext>
                  </a:extLst>
                </a:gridCol>
                <a:gridCol w="3768165">
                  <a:extLst>
                    <a:ext uri="{9D8B030D-6E8A-4147-A177-3AD203B41FA5}">
                      <a16:colId xmlns:a16="http://schemas.microsoft.com/office/drawing/2014/main" val="20002"/>
                    </a:ext>
                  </a:extLst>
                </a:gridCol>
              </a:tblGrid>
              <a:tr h="261770">
                <a:tc>
                  <a:txBody>
                    <a:bodyPr/>
                    <a:lstStyle/>
                    <a:p>
                      <a:pPr algn="l" rtl="0">
                        <a:lnSpc>
                          <a:spcPct val="107000"/>
                        </a:lnSpc>
                        <a:spcAft>
                          <a:spcPts val="0"/>
                        </a:spcAft>
                      </a:pPr>
                      <a:r>
                        <a:rPr lang="en-US" sz="1200" dirty="0">
                          <a:effectLst/>
                        </a:rPr>
                        <a:t>Opcode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50223" marR="150223" marT="0" marB="0" anchor="ctr"/>
                </a:tc>
                <a:tc>
                  <a:txBody>
                    <a:bodyPr/>
                    <a:lstStyle/>
                    <a:p>
                      <a:pPr algn="l" rtl="0">
                        <a:lnSpc>
                          <a:spcPct val="107000"/>
                        </a:lnSpc>
                        <a:spcAft>
                          <a:spcPts val="0"/>
                        </a:spcAft>
                      </a:pPr>
                      <a:r>
                        <a:rPr lang="en-US" sz="1200">
                          <a:effectLst/>
                        </a:rPr>
                        <a:t>Mnemonic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50223" marR="150223" marT="0" marB="0" anchor="ctr"/>
                </a:tc>
                <a:tc>
                  <a:txBody>
                    <a:bodyPr/>
                    <a:lstStyle/>
                    <a:p>
                      <a:pPr algn="l" rtl="0">
                        <a:lnSpc>
                          <a:spcPct val="107000"/>
                        </a:lnSpc>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50223" marR="150223" marT="0" marB="0" anchor="ctr"/>
                </a:tc>
                <a:extLst>
                  <a:ext uri="{0D108BD9-81ED-4DB2-BD59-A6C34878D82A}">
                    <a16:rowId xmlns:a16="http://schemas.microsoft.com/office/drawing/2014/main" val="10000"/>
                  </a:ext>
                </a:extLst>
              </a:tr>
              <a:tr h="261770">
                <a:tc>
                  <a:txBody>
                    <a:bodyPr/>
                    <a:lstStyle/>
                    <a:p>
                      <a:pPr algn="l" rtl="0">
                        <a:lnSpc>
                          <a:spcPct val="107000"/>
                        </a:lnSpc>
                        <a:spcAft>
                          <a:spcPts val="0"/>
                        </a:spcAft>
                      </a:pPr>
                      <a:r>
                        <a:rPr lang="en-US" sz="1200">
                          <a:effectLst/>
                        </a:rPr>
                        <a:t>E6 ib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 imm8, 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Output byte in AL to I/O port address imm8.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1"/>
                  </a:ext>
                </a:extLst>
              </a:tr>
              <a:tr h="261770">
                <a:tc>
                  <a:txBody>
                    <a:bodyPr/>
                    <a:lstStyle/>
                    <a:p>
                      <a:pPr algn="l" rtl="0">
                        <a:lnSpc>
                          <a:spcPct val="107000"/>
                        </a:lnSpc>
                        <a:spcAft>
                          <a:spcPts val="0"/>
                        </a:spcAft>
                      </a:pPr>
                      <a:r>
                        <a:rPr lang="en-US" sz="1200">
                          <a:effectLst/>
                        </a:rPr>
                        <a:t>E7 ib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 imm8, AX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Output word in AX to I/O port address imm8.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2"/>
                  </a:ext>
                </a:extLst>
              </a:tr>
              <a:tr h="261770">
                <a:tc>
                  <a:txBody>
                    <a:bodyPr/>
                    <a:lstStyle/>
                    <a:p>
                      <a:pPr algn="l" rtl="0">
                        <a:lnSpc>
                          <a:spcPct val="107000"/>
                        </a:lnSpc>
                        <a:spcAft>
                          <a:spcPts val="0"/>
                        </a:spcAft>
                      </a:pPr>
                      <a:r>
                        <a:rPr lang="en-US" sz="1200">
                          <a:effectLst/>
                        </a:rPr>
                        <a:t>E7 ib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 imm8, EAX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Output doubleword in EAX to I/O port address imm8.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3"/>
                  </a:ext>
                </a:extLst>
              </a:tr>
              <a:tr h="261770">
                <a:tc>
                  <a:txBody>
                    <a:bodyPr/>
                    <a:lstStyle/>
                    <a:p>
                      <a:pPr algn="l" rtl="0">
                        <a:lnSpc>
                          <a:spcPct val="107000"/>
                        </a:lnSpc>
                        <a:spcAft>
                          <a:spcPts val="0"/>
                        </a:spcAft>
                      </a:pPr>
                      <a:r>
                        <a:rPr lang="en-US" sz="1200">
                          <a:effectLst/>
                        </a:rPr>
                        <a:t>EE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 DX, 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Output byte in AL to I/O port address in DX.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4"/>
                  </a:ext>
                </a:extLst>
              </a:tr>
              <a:tr h="261770">
                <a:tc>
                  <a:txBody>
                    <a:bodyPr/>
                    <a:lstStyle/>
                    <a:p>
                      <a:pPr algn="l" rtl="0">
                        <a:lnSpc>
                          <a:spcPct val="107000"/>
                        </a:lnSpc>
                        <a:spcAft>
                          <a:spcPts val="0"/>
                        </a:spcAft>
                      </a:pPr>
                      <a:r>
                        <a:rPr lang="en-US" sz="1200">
                          <a:effectLst/>
                        </a:rPr>
                        <a:t>EF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 DX, AX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Output word in AX to I/O port address in DX.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5"/>
                  </a:ext>
                </a:extLst>
              </a:tr>
              <a:tr h="261770">
                <a:tc>
                  <a:txBody>
                    <a:bodyPr/>
                    <a:lstStyle/>
                    <a:p>
                      <a:pPr algn="l" rtl="0">
                        <a:lnSpc>
                          <a:spcPct val="107000"/>
                        </a:lnSpc>
                        <a:spcAft>
                          <a:spcPts val="0"/>
                        </a:spcAft>
                      </a:pPr>
                      <a:r>
                        <a:rPr lang="en-US" sz="1200">
                          <a:effectLst/>
                        </a:rPr>
                        <a:t>EF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OUT DX, EAX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dirty="0">
                          <a:effectLst/>
                        </a:rPr>
                        <a:t>Output </a:t>
                      </a:r>
                      <a:r>
                        <a:rPr lang="en-US" sz="1200" dirty="0" err="1">
                          <a:effectLst/>
                        </a:rPr>
                        <a:t>doubleword</a:t>
                      </a:r>
                      <a:r>
                        <a:rPr lang="en-US" sz="1200" dirty="0">
                          <a:effectLst/>
                        </a:rPr>
                        <a:t> in EAX to I/O port address in DX.</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6"/>
                  </a:ext>
                </a:extLst>
              </a:tr>
            </a:tbl>
          </a:graphicData>
        </a:graphic>
      </p:graphicFrame>
      <p:sp>
        <p:nvSpPr>
          <p:cNvPr id="4" name="Footer Placeholder 3">
            <a:extLst>
              <a:ext uri="{FF2B5EF4-FFF2-40B4-BE49-F238E27FC236}">
                <a16:creationId xmlns:a16="http://schemas.microsoft.com/office/drawing/2014/main" id="{768AA4B2-9DA4-4C1A-BC36-6FFECDF3D1AF}"/>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2151070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b="1" dirty="0"/>
              <a:t>Port</a:t>
            </a:r>
            <a:r>
              <a:rPr lang="en-US" dirty="0"/>
              <a:t> </a:t>
            </a:r>
            <a:endParaRPr lang="he-IL" dirty="0"/>
          </a:p>
        </p:txBody>
      </p:sp>
      <p:sp>
        <p:nvSpPr>
          <p:cNvPr id="3" name="מציין מיקום תוכן 2"/>
          <p:cNvSpPr>
            <a:spLocks noGrp="1"/>
          </p:cNvSpPr>
          <p:nvPr>
            <p:ph idx="1"/>
          </p:nvPr>
        </p:nvSpPr>
        <p:spPr/>
        <p:txBody>
          <a:bodyPr/>
          <a:lstStyle/>
          <a:p>
            <a:pPr algn="l" rtl="0"/>
            <a:r>
              <a:rPr lang="en-US" altLang="he-IL" dirty="0"/>
              <a:t>External devices are almost always connected not directly to the system bus but to an INTERFACE.</a:t>
            </a:r>
          </a:p>
          <a:p>
            <a:pPr algn="l" rtl="0"/>
            <a:r>
              <a:rPr lang="en-US" altLang="he-IL" dirty="0"/>
              <a:t>Registers in the interface allow for a wide range  of possibilities for the designer to determine how it is to interface to the bus.</a:t>
            </a:r>
          </a:p>
          <a:p>
            <a:pPr algn="l" rtl="0"/>
            <a:r>
              <a:rPr lang="en-US" altLang="he-IL" dirty="0"/>
              <a:t>To avoid confusion  with the main registers in the 8086, peripheral interface chip registers are usually referred to as PORTS.</a:t>
            </a:r>
          </a:p>
          <a:p>
            <a:pPr algn="l" rtl="0"/>
            <a:endParaRPr lang="he-IL" dirty="0"/>
          </a:p>
        </p:txBody>
      </p:sp>
      <p:sp>
        <p:nvSpPr>
          <p:cNvPr id="4" name="Footer Placeholder 3">
            <a:extLst>
              <a:ext uri="{FF2B5EF4-FFF2-40B4-BE49-F238E27FC236}">
                <a16:creationId xmlns:a16="http://schemas.microsoft.com/office/drawing/2014/main" id="{5989A19E-B2C5-44C0-9A41-9D233DC3EE63}"/>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310788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he-IL" b="1" dirty="0"/>
              <a:t>Interface Ports</a:t>
            </a:r>
            <a:endParaRPr lang="he-IL" b="1" dirty="0"/>
          </a:p>
        </p:txBody>
      </p:sp>
      <p:sp>
        <p:nvSpPr>
          <p:cNvPr id="3" name="מציין מיקום תוכן 2"/>
          <p:cNvSpPr>
            <a:spLocks noGrp="1"/>
          </p:cNvSpPr>
          <p:nvPr>
            <p:ph idx="1"/>
          </p:nvPr>
        </p:nvSpPr>
        <p:spPr/>
        <p:txBody>
          <a:bodyPr/>
          <a:lstStyle/>
          <a:p>
            <a:pPr algn="l" rtl="0">
              <a:lnSpc>
                <a:spcPct val="80000"/>
              </a:lnSpc>
            </a:pPr>
            <a:r>
              <a:rPr lang="en-US" altLang="he-IL" dirty="0"/>
              <a:t>Typically consists of three registers</a:t>
            </a:r>
          </a:p>
          <a:p>
            <a:pPr lvl="1" algn="l" rtl="0">
              <a:lnSpc>
                <a:spcPct val="80000"/>
              </a:lnSpc>
            </a:pPr>
            <a:r>
              <a:rPr lang="en-US" altLang="he-IL" b="1" i="1" dirty="0"/>
              <a:t>Control Port</a:t>
            </a:r>
            <a:r>
              <a:rPr lang="en-US" altLang="he-IL" dirty="0"/>
              <a:t> - the setting of which will determine if the interface is to send or receive.</a:t>
            </a:r>
          </a:p>
          <a:p>
            <a:pPr lvl="1" algn="l" rtl="0">
              <a:lnSpc>
                <a:spcPct val="80000"/>
              </a:lnSpc>
            </a:pPr>
            <a:r>
              <a:rPr lang="en-US" altLang="he-IL" b="1" i="1" dirty="0"/>
              <a:t>Data Port</a:t>
            </a:r>
            <a:r>
              <a:rPr lang="en-US" altLang="he-IL" dirty="0"/>
              <a:t> – for the data element to be transmitted or to hold a data element received.</a:t>
            </a:r>
          </a:p>
          <a:p>
            <a:pPr lvl="1" algn="l" rtl="0">
              <a:lnSpc>
                <a:spcPct val="80000"/>
              </a:lnSpc>
            </a:pPr>
            <a:r>
              <a:rPr lang="en-US" altLang="he-IL" b="1" i="1" dirty="0"/>
              <a:t>Status Port</a:t>
            </a:r>
            <a:r>
              <a:rPr lang="en-US" altLang="he-IL" dirty="0"/>
              <a:t> – used to obtain information such as “printer out of paper, don’t send any more data” or, for a serial transmission, “all the bits of the data element haven’t yet been received”</a:t>
            </a:r>
          </a:p>
          <a:p>
            <a:pPr lvl="1" algn="l" rtl="0">
              <a:lnSpc>
                <a:spcPct val="80000"/>
              </a:lnSpc>
            </a:pPr>
            <a:r>
              <a:rPr lang="en-US" altLang="he-IL" dirty="0"/>
              <a:t>Simple interfaces may have status and control combined into one port;  sophisticated ports may have multiple control and status ports. </a:t>
            </a:r>
          </a:p>
          <a:p>
            <a:pPr algn="l" rtl="0"/>
            <a:endParaRPr lang="he-IL" dirty="0"/>
          </a:p>
        </p:txBody>
      </p:sp>
      <p:sp>
        <p:nvSpPr>
          <p:cNvPr id="4" name="Footer Placeholder 3">
            <a:extLst>
              <a:ext uri="{FF2B5EF4-FFF2-40B4-BE49-F238E27FC236}">
                <a16:creationId xmlns:a16="http://schemas.microsoft.com/office/drawing/2014/main" id="{1AE2AEC6-CAA8-4F7A-A3AE-EE3BD343F419}"/>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850806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he-IL" b="1" dirty="0"/>
              <a:t>Scan Code </a:t>
            </a:r>
            <a:endParaRPr lang="he-IL" b="1" dirty="0"/>
          </a:p>
        </p:txBody>
      </p:sp>
      <p:sp>
        <p:nvSpPr>
          <p:cNvPr id="3" name="מציין מיקום תוכן 2"/>
          <p:cNvSpPr>
            <a:spLocks noGrp="1"/>
          </p:cNvSpPr>
          <p:nvPr>
            <p:ph idx="1"/>
          </p:nvPr>
        </p:nvSpPr>
        <p:spPr/>
        <p:txBody>
          <a:bodyPr>
            <a:normAutofit/>
          </a:bodyPr>
          <a:lstStyle/>
          <a:p>
            <a:pPr algn="l" rtl="0"/>
            <a:r>
              <a:rPr lang="en-US" altLang="he-IL" dirty="0"/>
              <a:t>For Each Key Scan Code comes Twice once the Key press and once for key release </a:t>
            </a:r>
          </a:p>
          <a:p>
            <a:pPr algn="l" rtl="0"/>
            <a:r>
              <a:rPr lang="en-US" altLang="he-IL" dirty="0"/>
              <a:t>Both Scan code are differ in one bit </a:t>
            </a:r>
          </a:p>
          <a:p>
            <a:pPr algn="l" rtl="0"/>
            <a:r>
              <a:rPr lang="en-US" altLang="he-IL" dirty="0"/>
              <a:t>The lower seven bit contain the key number </a:t>
            </a:r>
          </a:p>
          <a:p>
            <a:pPr algn="l" rtl="0"/>
            <a:r>
              <a:rPr lang="en-US" altLang="he-IL" dirty="0"/>
              <a:t>While the Most Significant bit is clear in the Press code and Set in the Release Code </a:t>
            </a:r>
          </a:p>
          <a:p>
            <a:pPr algn="l" rtl="0"/>
            <a:r>
              <a:rPr lang="en-US" altLang="he-IL" dirty="0"/>
              <a:t>If we write Capital A so we First Press Shift Key the Scan Code is Sent then We Pressed A Scan Code is Sent then the Release code of A &amp; release code of Shift Key and Interrupt Handler Understand That Sequence Should Result in ASCII Code of A</a:t>
            </a:r>
          </a:p>
          <a:p>
            <a:pPr algn="l" rtl="0"/>
            <a:r>
              <a:rPr lang="en-US" altLang="he-IL" dirty="0"/>
              <a:t>Interrupt handler REMEMBER the Sequence .</a:t>
            </a:r>
          </a:p>
          <a:p>
            <a:pPr algn="l" rtl="0"/>
            <a:endParaRPr lang="he-IL" dirty="0"/>
          </a:p>
        </p:txBody>
      </p:sp>
      <p:sp>
        <p:nvSpPr>
          <p:cNvPr id="4" name="Footer Placeholder 3">
            <a:extLst>
              <a:ext uri="{FF2B5EF4-FFF2-40B4-BE49-F238E27FC236}">
                <a16:creationId xmlns:a16="http://schemas.microsoft.com/office/drawing/2014/main" id="{2862B5A3-2493-4E24-81AB-B2D26EAB1496}"/>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3901240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he-IL" b="1" dirty="0"/>
              <a:t>Keyboard Port</a:t>
            </a:r>
            <a:endParaRPr lang="he-IL" b="1" dirty="0"/>
          </a:p>
        </p:txBody>
      </p:sp>
      <p:sp>
        <p:nvSpPr>
          <p:cNvPr id="3" name="מציין מיקום תוכן 2"/>
          <p:cNvSpPr>
            <a:spLocks noGrp="1"/>
          </p:cNvSpPr>
          <p:nvPr>
            <p:ph idx="1"/>
          </p:nvPr>
        </p:nvSpPr>
        <p:spPr/>
        <p:txBody>
          <a:bodyPr/>
          <a:lstStyle/>
          <a:p>
            <a:pPr algn="l" rtl="0"/>
            <a:r>
              <a:rPr lang="en-US" altLang="he-IL" dirty="0"/>
              <a:t>The Keyboard Port is 60 the Keyboard Generate IRQ 1 when Ever Key is Pressed so if we Hooked INT 9 inside the it read Port 60so we can tell Which Key is Pressed </a:t>
            </a:r>
          </a:p>
          <a:p>
            <a:pPr algn="l" rtl="0"/>
            <a:r>
              <a:rPr lang="en-US" dirty="0"/>
              <a:t>PC keyboard:  interrupt driven – Cannot run in polled mode: no status port</a:t>
            </a:r>
            <a:endParaRPr lang="en-US" altLang="he-IL" dirty="0"/>
          </a:p>
          <a:p>
            <a:pPr algn="l" rtl="0"/>
            <a:r>
              <a:rPr lang="en-US" dirty="0"/>
              <a:t>2 interrelated 8255 PPI (Parallel Peripheral Interface) ports: </a:t>
            </a:r>
          </a:p>
          <a:p>
            <a:pPr lvl="1" algn="l" rtl="0"/>
            <a:r>
              <a:rPr lang="en-US" dirty="0"/>
              <a:t>Data Port (Port PA) : I/O address 60H </a:t>
            </a:r>
          </a:p>
          <a:p>
            <a:pPr lvl="1" algn="l" rtl="0"/>
            <a:r>
              <a:rPr lang="en-US" dirty="0"/>
              <a:t>Control Port (Port PB) : I/O address 61H</a:t>
            </a:r>
            <a:endParaRPr lang="en-US" altLang="he-IL" dirty="0"/>
          </a:p>
          <a:p>
            <a:pPr algn="l" rtl="0"/>
            <a:r>
              <a:rPr lang="en-US" dirty="0"/>
              <a:t>Keyboard will not send next scan code until previous one “acknowledged” </a:t>
            </a:r>
            <a:endParaRPr lang="he-IL" dirty="0"/>
          </a:p>
        </p:txBody>
      </p:sp>
      <p:sp>
        <p:nvSpPr>
          <p:cNvPr id="4" name="Footer Placeholder 3">
            <a:extLst>
              <a:ext uri="{FF2B5EF4-FFF2-40B4-BE49-F238E27FC236}">
                <a16:creationId xmlns:a16="http://schemas.microsoft.com/office/drawing/2014/main" id="{D5937A19-B996-43DD-819E-F4F1330A765D}"/>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3114036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512F-F90A-4BAA-9A41-1EB6CA248B38}"/>
              </a:ext>
            </a:extLst>
          </p:cNvPr>
          <p:cNvSpPr>
            <a:spLocks noGrp="1"/>
          </p:cNvSpPr>
          <p:nvPr>
            <p:ph type="title"/>
          </p:nvPr>
        </p:nvSpPr>
        <p:spPr/>
        <p:txBody>
          <a:bodyPr/>
          <a:lstStyle/>
          <a:p>
            <a:r>
              <a:rPr lang="en-US" altLang="he-IL" b="1" dirty="0"/>
              <a:t>Keyboard Port</a:t>
            </a:r>
            <a:endParaRPr lang="LID4096" dirty="0"/>
          </a:p>
        </p:txBody>
      </p:sp>
      <p:sp>
        <p:nvSpPr>
          <p:cNvPr id="3" name="Content Placeholder 2">
            <a:extLst>
              <a:ext uri="{FF2B5EF4-FFF2-40B4-BE49-F238E27FC236}">
                <a16:creationId xmlns:a16="http://schemas.microsoft.com/office/drawing/2014/main" id="{0D337DF2-AAA4-4332-A525-497A54A65D7E}"/>
              </a:ext>
            </a:extLst>
          </p:cNvPr>
          <p:cNvSpPr>
            <a:spLocks noGrp="1"/>
          </p:cNvSpPr>
          <p:nvPr>
            <p:ph idx="1"/>
          </p:nvPr>
        </p:nvSpPr>
        <p:spPr/>
        <p:txBody>
          <a:bodyPr/>
          <a:lstStyle/>
          <a:p>
            <a:pPr algn="l" rtl="0"/>
            <a:r>
              <a:rPr lang="en-US" dirty="0"/>
              <a:t>Cannot run in polled mode: no status port</a:t>
            </a:r>
            <a:endParaRPr lang="he-IL" dirty="0"/>
          </a:p>
          <a:p>
            <a:pPr algn="l" rtl="0"/>
            <a:r>
              <a:rPr lang="en-US" dirty="0"/>
              <a:t>Connected to IR1 of the PIC (details later), through 8255 Parallel Peripheral Interface (PPI)</a:t>
            </a:r>
            <a:endParaRPr lang="he-IL" dirty="0"/>
          </a:p>
          <a:p>
            <a:pPr algn="l" rtl="0"/>
            <a:r>
              <a:rPr lang="en-US" dirty="0"/>
              <a:t>8255: our programming interface to the keyboard – Generates Hardware Interrupt 9</a:t>
            </a:r>
            <a:endParaRPr lang="he-IL" dirty="0"/>
          </a:p>
          <a:p>
            <a:pPr algn="l" rtl="0"/>
            <a:r>
              <a:rPr lang="en-US" dirty="0"/>
              <a:t>2 interrelated 8255 PPI ports: Data Port (Port PA) : I/O address 60H Control Port (Port PB) : I/O address 61H</a:t>
            </a:r>
            <a:endParaRPr lang="LID4096" dirty="0"/>
          </a:p>
        </p:txBody>
      </p:sp>
      <p:sp>
        <p:nvSpPr>
          <p:cNvPr id="4" name="Footer Placeholder 3">
            <a:extLst>
              <a:ext uri="{FF2B5EF4-FFF2-40B4-BE49-F238E27FC236}">
                <a16:creationId xmlns:a16="http://schemas.microsoft.com/office/drawing/2014/main" id="{FD37E573-6986-41B9-A2D3-07DA712DE9F0}"/>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859627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A524-092B-4C1F-AB01-89F6E7796B35}"/>
              </a:ext>
            </a:extLst>
          </p:cNvPr>
          <p:cNvSpPr>
            <a:spLocks noGrp="1"/>
          </p:cNvSpPr>
          <p:nvPr>
            <p:ph type="title"/>
          </p:nvPr>
        </p:nvSpPr>
        <p:spPr/>
        <p:txBody>
          <a:bodyPr/>
          <a:lstStyle/>
          <a:p>
            <a:r>
              <a:rPr lang="en-US" b="1" dirty="0"/>
              <a:t>The keyboard data port (Port A) </a:t>
            </a:r>
            <a:endParaRPr lang="LID4096" b="1" dirty="0"/>
          </a:p>
        </p:txBody>
      </p:sp>
      <p:sp>
        <p:nvSpPr>
          <p:cNvPr id="3" name="Content Placeholder 2">
            <a:extLst>
              <a:ext uri="{FF2B5EF4-FFF2-40B4-BE49-F238E27FC236}">
                <a16:creationId xmlns:a16="http://schemas.microsoft.com/office/drawing/2014/main" id="{C2248239-C1CD-4505-A233-27AE823E14CE}"/>
              </a:ext>
            </a:extLst>
          </p:cNvPr>
          <p:cNvSpPr>
            <a:spLocks noGrp="1"/>
          </p:cNvSpPr>
          <p:nvPr>
            <p:ph idx="1"/>
          </p:nvPr>
        </p:nvSpPr>
        <p:spPr/>
        <p:txBody>
          <a:bodyPr/>
          <a:lstStyle/>
          <a:p>
            <a:pPr algn="l" rtl="0"/>
            <a:r>
              <a:rPr lang="en-US" dirty="0"/>
              <a:t>The keyboard data port (Port A) has dual functionality</a:t>
            </a:r>
            <a:endParaRPr lang="he-IL" dirty="0"/>
          </a:p>
          <a:p>
            <a:pPr algn="l" rtl="0"/>
            <a:r>
              <a:rPr lang="en-US" dirty="0"/>
              <a:t>Dual = Different values read from the same port!</a:t>
            </a:r>
            <a:endParaRPr lang="he-IL" dirty="0"/>
          </a:p>
          <a:p>
            <a:pPr algn="l" rtl="0"/>
            <a:r>
              <a:rPr lang="en-US" dirty="0"/>
              <a:t>Value read depends on the setting of Port B, Bit 7!</a:t>
            </a:r>
            <a:endParaRPr lang="he-IL" dirty="0"/>
          </a:p>
          <a:p>
            <a:pPr algn="l" rtl="0"/>
            <a:r>
              <a:rPr lang="en-US" dirty="0"/>
              <a:t>Port B, Bit 7 = 0 “Scan Code” read. (i.e. identify keystroke)</a:t>
            </a:r>
            <a:endParaRPr lang="he-IL" dirty="0"/>
          </a:p>
          <a:p>
            <a:pPr algn="l" rtl="0"/>
            <a:r>
              <a:rPr lang="en-US" dirty="0"/>
              <a:t>Port B, Bit 7 = 1 “Configuration switch data” is read</a:t>
            </a:r>
            <a:endParaRPr lang="LID4096" dirty="0"/>
          </a:p>
        </p:txBody>
      </p:sp>
      <p:sp>
        <p:nvSpPr>
          <p:cNvPr id="4" name="Footer Placeholder 3">
            <a:extLst>
              <a:ext uri="{FF2B5EF4-FFF2-40B4-BE49-F238E27FC236}">
                <a16:creationId xmlns:a16="http://schemas.microsoft.com/office/drawing/2014/main" id="{76082D13-9B75-4B13-A812-8FFA5A16510E}"/>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2914576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01511-9D7B-4A5A-90EC-5F4553C77B8C}"/>
              </a:ext>
            </a:extLst>
          </p:cNvPr>
          <p:cNvSpPr>
            <a:spLocks noGrp="1"/>
          </p:cNvSpPr>
          <p:nvPr>
            <p:ph type="title"/>
          </p:nvPr>
        </p:nvSpPr>
        <p:spPr/>
        <p:txBody>
          <a:bodyPr/>
          <a:lstStyle/>
          <a:p>
            <a:r>
              <a:rPr lang="en-US" b="1" dirty="0"/>
              <a:t>PC Keyboard : Hardware Requirement</a:t>
            </a:r>
            <a:endParaRPr lang="LID4096" b="1" dirty="0"/>
          </a:p>
        </p:txBody>
      </p:sp>
      <p:sp>
        <p:nvSpPr>
          <p:cNvPr id="3" name="Content Placeholder 2">
            <a:extLst>
              <a:ext uri="{FF2B5EF4-FFF2-40B4-BE49-F238E27FC236}">
                <a16:creationId xmlns:a16="http://schemas.microsoft.com/office/drawing/2014/main" id="{10420352-1413-414B-A994-AF1CE6452899}"/>
              </a:ext>
            </a:extLst>
          </p:cNvPr>
          <p:cNvSpPr>
            <a:spLocks noGrp="1"/>
          </p:cNvSpPr>
          <p:nvPr>
            <p:ph idx="1"/>
          </p:nvPr>
        </p:nvSpPr>
        <p:spPr/>
        <p:txBody>
          <a:bodyPr/>
          <a:lstStyle/>
          <a:p>
            <a:pPr algn="l" rtl="0"/>
            <a:r>
              <a:rPr lang="en-US" dirty="0"/>
              <a:t>Keyboard will not send next scan code until previous one “acknowledged”</a:t>
            </a:r>
            <a:endParaRPr lang="he-IL" dirty="0"/>
          </a:p>
          <a:p>
            <a:pPr algn="l" rtl="0"/>
            <a:r>
              <a:rPr lang="en-US" dirty="0"/>
              <a:t>To acknowledge scan code: – Toggle PB bit 7 </a:t>
            </a:r>
            <a:r>
              <a:rPr lang="he-IL" dirty="0"/>
              <a:t>)</a:t>
            </a:r>
            <a:r>
              <a:rPr lang="en-US" dirty="0"/>
              <a:t>0 -&gt; 1) and then (1 -&gt; 0) </a:t>
            </a:r>
          </a:p>
          <a:p>
            <a:pPr algn="l" rtl="0"/>
            <a:r>
              <a:rPr lang="en-US" dirty="0"/>
              <a:t>CAREFUL! All bits in PB have important values </a:t>
            </a:r>
          </a:p>
          <a:p>
            <a:pPr lvl="1" algn="l" rtl="0"/>
            <a:r>
              <a:rPr lang="en-US" dirty="0"/>
              <a:t>1. Read Port B : </a:t>
            </a:r>
            <a:r>
              <a:rPr lang="en-US" dirty="0" err="1"/>
              <a:t>PB_value</a:t>
            </a:r>
            <a:r>
              <a:rPr lang="en-US" dirty="0"/>
              <a:t> </a:t>
            </a:r>
          </a:p>
          <a:p>
            <a:pPr lvl="1" algn="l" rtl="0"/>
            <a:r>
              <a:rPr lang="en-US" dirty="0"/>
              <a:t>2. Force bit 7 = 1: </a:t>
            </a:r>
            <a:r>
              <a:rPr lang="en-US" dirty="0" err="1"/>
              <a:t>PB_value</a:t>
            </a:r>
            <a:r>
              <a:rPr lang="en-US" dirty="0"/>
              <a:t> OR 80H </a:t>
            </a:r>
          </a:p>
          <a:p>
            <a:pPr lvl="1" algn="l" rtl="0"/>
            <a:r>
              <a:rPr lang="en-US" dirty="0"/>
              <a:t>3. Write modified value back to Port B </a:t>
            </a:r>
          </a:p>
          <a:p>
            <a:pPr lvl="1" algn="l" rtl="0"/>
            <a:r>
              <a:rPr lang="en-US" dirty="0"/>
              <a:t>4. Write original value (with bit 7 = 0) back to Port B </a:t>
            </a:r>
          </a:p>
          <a:p>
            <a:pPr algn="l" rtl="0"/>
            <a:r>
              <a:rPr lang="en-US" dirty="0"/>
              <a:t>NB. The keyboard hardware is </a:t>
            </a:r>
            <a:r>
              <a:rPr lang="en-US" dirty="0" err="1"/>
              <a:t>initialised</a:t>
            </a:r>
            <a:r>
              <a:rPr lang="en-US" dirty="0"/>
              <a:t> when DOS boots</a:t>
            </a:r>
            <a:endParaRPr lang="LID4096" dirty="0"/>
          </a:p>
        </p:txBody>
      </p:sp>
      <p:sp>
        <p:nvSpPr>
          <p:cNvPr id="4" name="Footer Placeholder 3">
            <a:extLst>
              <a:ext uri="{FF2B5EF4-FFF2-40B4-BE49-F238E27FC236}">
                <a16:creationId xmlns:a16="http://schemas.microsoft.com/office/drawing/2014/main" id="{D1BBEA71-9418-4BEB-95B3-9AE9C785F4F3}"/>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3090433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rtl="0"/>
            <a:r>
              <a:rPr lang="en-US" altLang="he-IL" b="1" dirty="0"/>
              <a:t>Keyboard and its controller</a:t>
            </a:r>
          </a:p>
        </p:txBody>
      </p:sp>
      <p:sp>
        <p:nvSpPr>
          <p:cNvPr id="4100" name="Rectangle 4"/>
          <p:cNvSpPr>
            <a:spLocks noChangeArrowheads="1"/>
          </p:cNvSpPr>
          <p:nvPr/>
        </p:nvSpPr>
        <p:spPr bwMode="auto">
          <a:xfrm>
            <a:off x="3657600" y="3124200"/>
            <a:ext cx="6477000" cy="2209800"/>
          </a:xfrm>
          <a:prstGeom prst="rect">
            <a:avLst/>
          </a:prstGeom>
          <a:solidFill>
            <a:srgbClr val="A0FC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sz="2400" b="1"/>
              <a:t>Keyboard Controller</a:t>
            </a:r>
          </a:p>
        </p:txBody>
      </p:sp>
      <p:sp>
        <p:nvSpPr>
          <p:cNvPr id="4101" name="Rectangle 5"/>
          <p:cNvSpPr>
            <a:spLocks noChangeArrowheads="1"/>
          </p:cNvSpPr>
          <p:nvPr/>
        </p:nvSpPr>
        <p:spPr bwMode="auto">
          <a:xfrm>
            <a:off x="4495800" y="1447800"/>
            <a:ext cx="4724400" cy="609600"/>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sz="2400" b="1"/>
              <a:t>CPU</a:t>
            </a:r>
          </a:p>
        </p:txBody>
      </p:sp>
      <p:sp>
        <p:nvSpPr>
          <p:cNvPr id="4102" name="Rectangle 6"/>
          <p:cNvSpPr>
            <a:spLocks noChangeArrowheads="1"/>
          </p:cNvSpPr>
          <p:nvPr/>
        </p:nvSpPr>
        <p:spPr bwMode="auto">
          <a:xfrm>
            <a:off x="3048000" y="1447800"/>
            <a:ext cx="9906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sz="2000" b="1"/>
              <a:t>PIC</a:t>
            </a:r>
          </a:p>
        </p:txBody>
      </p:sp>
      <p:sp>
        <p:nvSpPr>
          <p:cNvPr id="4104" name="Line 8"/>
          <p:cNvSpPr>
            <a:spLocks noChangeShapeType="1"/>
          </p:cNvSpPr>
          <p:nvPr/>
        </p:nvSpPr>
        <p:spPr bwMode="auto">
          <a:xfrm>
            <a:off x="4114800" y="2743200"/>
            <a:ext cx="6248400" cy="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08" name="Text Box 12"/>
          <p:cNvSpPr txBox="1">
            <a:spLocks noChangeArrowheads="1"/>
          </p:cNvSpPr>
          <p:nvPr/>
        </p:nvSpPr>
        <p:spPr bwMode="auto">
          <a:xfrm>
            <a:off x="9330760" y="2667000"/>
            <a:ext cx="5180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a:t>bus</a:t>
            </a:r>
          </a:p>
        </p:txBody>
      </p:sp>
      <p:sp>
        <p:nvSpPr>
          <p:cNvPr id="4110" name="Rectangle 14"/>
          <p:cNvSpPr>
            <a:spLocks noChangeArrowheads="1"/>
          </p:cNvSpPr>
          <p:nvPr/>
        </p:nvSpPr>
        <p:spPr bwMode="auto">
          <a:xfrm>
            <a:off x="7239000" y="6096000"/>
            <a:ext cx="2209800" cy="457200"/>
          </a:xfrm>
          <a:prstGeom prst="rect">
            <a:avLst/>
          </a:prstGeom>
          <a:solidFill>
            <a:srgbClr val="A0FC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b="1"/>
              <a:t>KEYBOARD</a:t>
            </a:r>
          </a:p>
        </p:txBody>
      </p:sp>
      <p:sp>
        <p:nvSpPr>
          <p:cNvPr id="4111" name="Rectangle 15"/>
          <p:cNvSpPr>
            <a:spLocks noChangeArrowheads="1"/>
          </p:cNvSpPr>
          <p:nvPr/>
        </p:nvSpPr>
        <p:spPr bwMode="auto">
          <a:xfrm>
            <a:off x="4114800" y="6096000"/>
            <a:ext cx="2209800" cy="457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b="1"/>
              <a:t>PS/2 MOUSE</a:t>
            </a:r>
          </a:p>
        </p:txBody>
      </p:sp>
      <p:sp>
        <p:nvSpPr>
          <p:cNvPr id="4114" name="Rectangle 18"/>
          <p:cNvSpPr>
            <a:spLocks noChangeArrowheads="1"/>
          </p:cNvSpPr>
          <p:nvPr/>
        </p:nvSpPr>
        <p:spPr bwMode="auto">
          <a:xfrm>
            <a:off x="4419600" y="4800600"/>
            <a:ext cx="1676400" cy="381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a:t>output port</a:t>
            </a:r>
          </a:p>
        </p:txBody>
      </p:sp>
      <p:sp>
        <p:nvSpPr>
          <p:cNvPr id="4117" name="Line 21"/>
          <p:cNvSpPr>
            <a:spLocks noChangeShapeType="1"/>
          </p:cNvSpPr>
          <p:nvPr/>
        </p:nvSpPr>
        <p:spPr bwMode="auto">
          <a:xfrm flipV="1">
            <a:off x="3810000" y="20574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18" name="Line 22"/>
          <p:cNvSpPr>
            <a:spLocks noChangeShapeType="1"/>
          </p:cNvSpPr>
          <p:nvPr/>
        </p:nvSpPr>
        <p:spPr bwMode="auto">
          <a:xfrm>
            <a:off x="4038600" y="1828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19" name="Rectangle 23"/>
          <p:cNvSpPr>
            <a:spLocks noChangeArrowheads="1"/>
          </p:cNvSpPr>
          <p:nvPr/>
        </p:nvSpPr>
        <p:spPr bwMode="auto">
          <a:xfrm>
            <a:off x="1981200" y="3124200"/>
            <a:ext cx="1447800" cy="2209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b="1"/>
              <a:t>TIMER</a:t>
            </a:r>
          </a:p>
        </p:txBody>
      </p:sp>
      <p:sp>
        <p:nvSpPr>
          <p:cNvPr id="4121" name="Line 25"/>
          <p:cNvSpPr>
            <a:spLocks noChangeShapeType="1"/>
          </p:cNvSpPr>
          <p:nvPr/>
        </p:nvSpPr>
        <p:spPr bwMode="auto">
          <a:xfrm flipV="1">
            <a:off x="3276600" y="20574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25" name="Rectangle 29"/>
          <p:cNvSpPr>
            <a:spLocks noChangeArrowheads="1"/>
          </p:cNvSpPr>
          <p:nvPr/>
        </p:nvSpPr>
        <p:spPr bwMode="auto">
          <a:xfrm>
            <a:off x="8610600" y="3276600"/>
            <a:ext cx="1371600" cy="381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a:t>output buffer</a:t>
            </a:r>
          </a:p>
        </p:txBody>
      </p:sp>
      <p:sp>
        <p:nvSpPr>
          <p:cNvPr id="4123" name="Rectangle 27"/>
          <p:cNvSpPr>
            <a:spLocks noChangeArrowheads="1"/>
          </p:cNvSpPr>
          <p:nvPr/>
        </p:nvSpPr>
        <p:spPr bwMode="auto">
          <a:xfrm>
            <a:off x="5334000" y="3276600"/>
            <a:ext cx="1371600" cy="381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a:t>status reg</a:t>
            </a:r>
          </a:p>
        </p:txBody>
      </p:sp>
      <p:sp>
        <p:nvSpPr>
          <p:cNvPr id="4122" name="Rectangle 26"/>
          <p:cNvSpPr>
            <a:spLocks noChangeArrowheads="1"/>
          </p:cNvSpPr>
          <p:nvPr/>
        </p:nvSpPr>
        <p:spPr bwMode="auto">
          <a:xfrm>
            <a:off x="3810000" y="3276600"/>
            <a:ext cx="1371600" cy="381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a:t>control reg</a:t>
            </a:r>
          </a:p>
        </p:txBody>
      </p:sp>
      <p:sp>
        <p:nvSpPr>
          <p:cNvPr id="4126" name="Line 30"/>
          <p:cNvSpPr>
            <a:spLocks noChangeShapeType="1"/>
          </p:cNvSpPr>
          <p:nvPr/>
        </p:nvSpPr>
        <p:spPr bwMode="auto">
          <a:xfrm flipV="1">
            <a:off x="5562600" y="2057400"/>
            <a:ext cx="0" cy="12192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27" name="Line 31"/>
          <p:cNvSpPr>
            <a:spLocks noChangeShapeType="1"/>
          </p:cNvSpPr>
          <p:nvPr/>
        </p:nvSpPr>
        <p:spPr bwMode="auto">
          <a:xfrm flipV="1">
            <a:off x="4876800" y="2057400"/>
            <a:ext cx="0" cy="1219200"/>
          </a:xfrm>
          <a:prstGeom prst="line">
            <a:avLst/>
          </a:prstGeom>
          <a:noFill/>
          <a:ln w="28575">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28" name="Line 32"/>
          <p:cNvSpPr>
            <a:spLocks noChangeShapeType="1"/>
          </p:cNvSpPr>
          <p:nvPr/>
        </p:nvSpPr>
        <p:spPr bwMode="auto">
          <a:xfrm flipV="1">
            <a:off x="8229600" y="2057400"/>
            <a:ext cx="0" cy="1219200"/>
          </a:xfrm>
          <a:prstGeom prst="line">
            <a:avLst/>
          </a:prstGeom>
          <a:noFill/>
          <a:ln w="28575">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29" name="Line 33"/>
          <p:cNvSpPr>
            <a:spLocks noChangeShapeType="1"/>
          </p:cNvSpPr>
          <p:nvPr/>
        </p:nvSpPr>
        <p:spPr bwMode="auto">
          <a:xfrm flipV="1">
            <a:off x="8839200" y="2057400"/>
            <a:ext cx="0" cy="12192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30" name="Line 34"/>
          <p:cNvSpPr>
            <a:spLocks noChangeShapeType="1"/>
          </p:cNvSpPr>
          <p:nvPr/>
        </p:nvSpPr>
        <p:spPr bwMode="auto">
          <a:xfrm>
            <a:off x="6858000" y="2057400"/>
            <a:ext cx="0" cy="6858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31" name="Line 35"/>
          <p:cNvSpPr>
            <a:spLocks noChangeShapeType="1"/>
          </p:cNvSpPr>
          <p:nvPr/>
        </p:nvSpPr>
        <p:spPr bwMode="auto">
          <a:xfrm>
            <a:off x="9906000" y="2057400"/>
            <a:ext cx="0" cy="6858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33" name="Line 37"/>
          <p:cNvSpPr>
            <a:spLocks noChangeShapeType="1"/>
          </p:cNvSpPr>
          <p:nvPr/>
        </p:nvSpPr>
        <p:spPr bwMode="auto">
          <a:xfrm>
            <a:off x="5029200" y="5181600"/>
            <a:ext cx="0" cy="990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36" name="Line 40"/>
          <p:cNvSpPr>
            <a:spLocks noChangeShapeType="1"/>
          </p:cNvSpPr>
          <p:nvPr/>
        </p:nvSpPr>
        <p:spPr bwMode="auto">
          <a:xfrm>
            <a:off x="5715000" y="5181600"/>
            <a:ext cx="2057400" cy="990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39" name="Text Box 43"/>
          <p:cNvSpPr txBox="1">
            <a:spLocks noChangeArrowheads="1"/>
          </p:cNvSpPr>
          <p:nvPr/>
        </p:nvSpPr>
        <p:spPr bwMode="auto">
          <a:xfrm>
            <a:off x="4311542" y="2133600"/>
            <a:ext cx="6351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a:solidFill>
                  <a:srgbClr val="FF6600"/>
                </a:solidFill>
              </a:rPr>
              <a:t>0x64</a:t>
            </a:r>
          </a:p>
        </p:txBody>
      </p:sp>
      <p:sp>
        <p:nvSpPr>
          <p:cNvPr id="4140" name="Text Box 44"/>
          <p:cNvSpPr txBox="1">
            <a:spLocks noChangeArrowheads="1"/>
          </p:cNvSpPr>
          <p:nvPr/>
        </p:nvSpPr>
        <p:spPr bwMode="auto">
          <a:xfrm>
            <a:off x="5530742" y="2133600"/>
            <a:ext cx="6351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a:solidFill>
                  <a:srgbClr val="FF6600"/>
                </a:solidFill>
              </a:rPr>
              <a:t>0x64</a:t>
            </a:r>
          </a:p>
        </p:txBody>
      </p:sp>
      <p:sp>
        <p:nvSpPr>
          <p:cNvPr id="4141" name="Text Box 45"/>
          <p:cNvSpPr txBox="1">
            <a:spLocks noChangeArrowheads="1"/>
          </p:cNvSpPr>
          <p:nvPr/>
        </p:nvSpPr>
        <p:spPr bwMode="auto">
          <a:xfrm>
            <a:off x="7664342" y="2133600"/>
            <a:ext cx="6351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a:solidFill>
                  <a:srgbClr val="FF6600"/>
                </a:solidFill>
              </a:rPr>
              <a:t>0x60</a:t>
            </a:r>
          </a:p>
        </p:txBody>
      </p:sp>
      <p:sp>
        <p:nvSpPr>
          <p:cNvPr id="4142" name="Text Box 46"/>
          <p:cNvSpPr txBox="1">
            <a:spLocks noChangeArrowheads="1"/>
          </p:cNvSpPr>
          <p:nvPr/>
        </p:nvSpPr>
        <p:spPr bwMode="auto">
          <a:xfrm>
            <a:off x="8807342" y="2133600"/>
            <a:ext cx="6351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a:solidFill>
                  <a:srgbClr val="FF6600"/>
                </a:solidFill>
              </a:rPr>
              <a:t>0x60</a:t>
            </a:r>
          </a:p>
        </p:txBody>
      </p:sp>
      <p:sp>
        <p:nvSpPr>
          <p:cNvPr id="4124" name="Rectangle 28"/>
          <p:cNvSpPr>
            <a:spLocks noChangeArrowheads="1"/>
          </p:cNvSpPr>
          <p:nvPr/>
        </p:nvSpPr>
        <p:spPr bwMode="auto">
          <a:xfrm>
            <a:off x="7086600" y="3276600"/>
            <a:ext cx="1371600" cy="381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a:t>input buffer</a:t>
            </a:r>
          </a:p>
        </p:txBody>
      </p:sp>
      <p:sp>
        <p:nvSpPr>
          <p:cNvPr id="4116" name="Rectangle 20"/>
          <p:cNvSpPr>
            <a:spLocks noChangeArrowheads="1"/>
          </p:cNvSpPr>
          <p:nvPr/>
        </p:nvSpPr>
        <p:spPr bwMode="auto">
          <a:xfrm>
            <a:off x="7467600" y="4800600"/>
            <a:ext cx="1676400" cy="381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a:t>input port</a:t>
            </a:r>
          </a:p>
        </p:txBody>
      </p:sp>
      <p:sp>
        <p:nvSpPr>
          <p:cNvPr id="4103" name="Rectangle 7"/>
          <p:cNvSpPr>
            <a:spLocks noChangeArrowheads="1"/>
          </p:cNvSpPr>
          <p:nvPr/>
        </p:nvSpPr>
        <p:spPr bwMode="auto">
          <a:xfrm>
            <a:off x="9448800" y="1447800"/>
            <a:ext cx="8382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b="1"/>
              <a:t>RAM</a:t>
            </a:r>
          </a:p>
        </p:txBody>
      </p:sp>
      <p:sp>
        <p:nvSpPr>
          <p:cNvPr id="4143" name="Line 47"/>
          <p:cNvSpPr>
            <a:spLocks noChangeShapeType="1"/>
          </p:cNvSpPr>
          <p:nvPr/>
        </p:nvSpPr>
        <p:spPr bwMode="auto">
          <a:xfrm flipH="1">
            <a:off x="5715000" y="5181600"/>
            <a:ext cx="2209800" cy="914400"/>
          </a:xfrm>
          <a:prstGeom prst="line">
            <a:avLst/>
          </a:prstGeom>
          <a:noFill/>
          <a:ln w="28575">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34" name="Line 38"/>
          <p:cNvSpPr>
            <a:spLocks noChangeShapeType="1"/>
          </p:cNvSpPr>
          <p:nvPr/>
        </p:nvSpPr>
        <p:spPr bwMode="auto">
          <a:xfrm flipV="1">
            <a:off x="8305800" y="5105400"/>
            <a:ext cx="0" cy="990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44" name="Rectangle 48"/>
          <p:cNvSpPr>
            <a:spLocks noChangeArrowheads="1"/>
          </p:cNvSpPr>
          <p:nvPr/>
        </p:nvSpPr>
        <p:spPr bwMode="auto">
          <a:xfrm>
            <a:off x="1752600" y="1447800"/>
            <a:ext cx="9906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he-IL" sz="2000" b="1"/>
              <a:t>PIC</a:t>
            </a:r>
          </a:p>
        </p:txBody>
      </p:sp>
      <p:sp>
        <p:nvSpPr>
          <p:cNvPr id="4145" name="Line 49"/>
          <p:cNvSpPr>
            <a:spLocks noChangeShapeType="1"/>
          </p:cNvSpPr>
          <p:nvPr/>
        </p:nvSpPr>
        <p:spPr bwMode="auto">
          <a:xfrm>
            <a:off x="2743200" y="17526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rtl="0"/>
            <a:endParaRPr lang="he-IL"/>
          </a:p>
        </p:txBody>
      </p:sp>
      <p:sp>
        <p:nvSpPr>
          <p:cNvPr id="4146" name="Text Box 50"/>
          <p:cNvSpPr txBox="1">
            <a:spLocks noChangeArrowheads="1"/>
          </p:cNvSpPr>
          <p:nvPr/>
        </p:nvSpPr>
        <p:spPr bwMode="auto">
          <a:xfrm>
            <a:off x="3155023" y="1905000"/>
            <a:ext cx="39145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sz="800" b="1"/>
              <a:t>IRQ0</a:t>
            </a:r>
          </a:p>
        </p:txBody>
      </p:sp>
      <p:sp>
        <p:nvSpPr>
          <p:cNvPr id="4147" name="Text Box 51"/>
          <p:cNvSpPr txBox="1">
            <a:spLocks noChangeArrowheads="1"/>
          </p:cNvSpPr>
          <p:nvPr/>
        </p:nvSpPr>
        <p:spPr bwMode="auto">
          <a:xfrm>
            <a:off x="3688423" y="1905000"/>
            <a:ext cx="39145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sz="800" b="1"/>
              <a:t>IRQ1</a:t>
            </a:r>
          </a:p>
        </p:txBody>
      </p:sp>
      <p:sp>
        <p:nvSpPr>
          <p:cNvPr id="4148" name="Text Box 52"/>
          <p:cNvSpPr txBox="1">
            <a:spLocks noChangeArrowheads="1"/>
          </p:cNvSpPr>
          <p:nvPr/>
        </p:nvSpPr>
        <p:spPr bwMode="auto">
          <a:xfrm>
            <a:off x="3002623" y="1676400"/>
            <a:ext cx="39145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he-IL" sz="800" b="1"/>
              <a:t>IRQ2</a:t>
            </a:r>
          </a:p>
        </p:txBody>
      </p:sp>
      <p:sp>
        <p:nvSpPr>
          <p:cNvPr id="2" name="Footer Placeholder 1">
            <a:extLst>
              <a:ext uri="{FF2B5EF4-FFF2-40B4-BE49-F238E27FC236}">
                <a16:creationId xmlns:a16="http://schemas.microsoft.com/office/drawing/2014/main" id="{2BBE7ED1-9FF2-44A2-A478-29D2504C1466}"/>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1216808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he-IL" b="1" dirty="0"/>
              <a:t>Memory-Mapped I/O</a:t>
            </a:r>
            <a:endParaRPr lang="he-IL" b="1" dirty="0"/>
          </a:p>
        </p:txBody>
      </p:sp>
      <p:sp>
        <p:nvSpPr>
          <p:cNvPr id="3" name="מציין מיקום תוכן 2"/>
          <p:cNvSpPr>
            <a:spLocks noGrp="1"/>
          </p:cNvSpPr>
          <p:nvPr>
            <p:ph idx="1"/>
          </p:nvPr>
        </p:nvSpPr>
        <p:spPr/>
        <p:txBody>
          <a:bodyPr>
            <a:normAutofit/>
          </a:bodyPr>
          <a:lstStyle/>
          <a:p>
            <a:pPr algn="l" rtl="0" fontAlgn="auto">
              <a:spcAft>
                <a:spcPts val="0"/>
              </a:spcAft>
              <a:defRPr/>
            </a:pPr>
            <a:r>
              <a:rPr lang="en-US" sz="2000" dirty="0"/>
              <a:t>Instead of having special methods for accessing the values to be read or written, just get them from memory or put them into memory.</a:t>
            </a:r>
          </a:p>
          <a:p>
            <a:pPr algn="l" rtl="0" fontAlgn="auto">
              <a:spcAft>
                <a:spcPts val="0"/>
              </a:spcAft>
              <a:defRPr/>
            </a:pPr>
            <a:r>
              <a:rPr lang="en-US" sz="2000" dirty="0"/>
              <a:t>The device is connected directly to certain main memory locations. </a:t>
            </a:r>
          </a:p>
          <a:p>
            <a:pPr algn="l" rtl="0" fontAlgn="auto">
              <a:spcAft>
                <a:spcPts val="0"/>
              </a:spcAft>
              <a:defRPr/>
            </a:pPr>
            <a:r>
              <a:rPr lang="en-US" sz="2000" dirty="0"/>
              <a:t>Two types of information to/from the device</a:t>
            </a:r>
          </a:p>
          <a:p>
            <a:pPr lvl="1" algn="l" rtl="0" fontAlgn="auto">
              <a:spcAft>
                <a:spcPts val="0"/>
              </a:spcAft>
              <a:defRPr/>
            </a:pPr>
            <a:r>
              <a:rPr lang="en-US" sz="1800" dirty="0"/>
              <a:t>Status</a:t>
            </a:r>
          </a:p>
          <a:p>
            <a:pPr lvl="1" algn="l" rtl="0" fontAlgn="auto">
              <a:spcAft>
                <a:spcPts val="0"/>
              </a:spcAft>
              <a:defRPr/>
            </a:pPr>
            <a:r>
              <a:rPr lang="en-US" sz="1800" dirty="0"/>
              <a:t>Value read/write</a:t>
            </a:r>
          </a:p>
          <a:p>
            <a:pPr algn="l" rtl="0"/>
            <a:endParaRPr lang="he-IL" sz="2000" dirty="0"/>
          </a:p>
        </p:txBody>
      </p:sp>
      <p:sp>
        <p:nvSpPr>
          <p:cNvPr id="4" name="Footer Placeholder 3">
            <a:extLst>
              <a:ext uri="{FF2B5EF4-FFF2-40B4-BE49-F238E27FC236}">
                <a16:creationId xmlns:a16="http://schemas.microsoft.com/office/drawing/2014/main" id="{E2B403C8-B2E0-46CF-94D3-877F7285DFB2}"/>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2884773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zh-TW" b="1" dirty="0"/>
              <a:t>Interrupt Vector Table</a:t>
            </a:r>
            <a:endParaRPr lang="he-IL" b="1" dirty="0"/>
          </a:p>
        </p:txBody>
      </p:sp>
      <p:sp>
        <p:nvSpPr>
          <p:cNvPr id="3" name="מציין מיקום תוכן 2"/>
          <p:cNvSpPr>
            <a:spLocks noGrp="1"/>
          </p:cNvSpPr>
          <p:nvPr>
            <p:ph idx="1"/>
          </p:nvPr>
        </p:nvSpPr>
        <p:spPr/>
        <p:txBody>
          <a:bodyPr/>
          <a:lstStyle/>
          <a:p>
            <a:pPr algn="l" rtl="0">
              <a:lnSpc>
                <a:spcPct val="80000"/>
              </a:lnSpc>
            </a:pPr>
            <a:r>
              <a:rPr lang="en-US" altLang="zh-TW" sz="2600" dirty="0"/>
              <a:t>In Interrupt Vector Table in 00000h-003FFh (1KB)</a:t>
            </a:r>
          </a:p>
          <a:p>
            <a:pPr algn="l" rtl="0">
              <a:lnSpc>
                <a:spcPct val="80000"/>
              </a:lnSpc>
            </a:pPr>
            <a:r>
              <a:rPr lang="en-US" altLang="zh-TW" sz="2600" dirty="0"/>
              <a:t>For the execution of INT 00-FF</a:t>
            </a:r>
          </a:p>
          <a:p>
            <a:pPr algn="l" rtl="0">
              <a:lnSpc>
                <a:spcPct val="80000"/>
              </a:lnSpc>
            </a:pPr>
            <a:r>
              <a:rPr lang="en-US" altLang="zh-TW" sz="2600" dirty="0"/>
              <a:t>Each INT uses a 4-byte vector (CS:IP):</a:t>
            </a:r>
          </a:p>
          <a:p>
            <a:pPr lvl="1" algn="l" rtl="0">
              <a:lnSpc>
                <a:spcPct val="80000"/>
              </a:lnSpc>
            </a:pPr>
            <a:r>
              <a:rPr lang="en-US" altLang="zh-TW" sz="2600" dirty="0"/>
              <a:t>2 bytes for IP</a:t>
            </a:r>
          </a:p>
          <a:p>
            <a:pPr lvl="1" algn="l" rtl="0">
              <a:lnSpc>
                <a:spcPct val="80000"/>
              </a:lnSpc>
            </a:pPr>
            <a:r>
              <a:rPr lang="en-US" altLang="zh-TW" sz="2600" dirty="0"/>
              <a:t>2 bytes for CS</a:t>
            </a:r>
          </a:p>
          <a:p>
            <a:pPr algn="l" rtl="0">
              <a:lnSpc>
                <a:spcPct val="80000"/>
              </a:lnSpc>
            </a:pPr>
            <a:r>
              <a:rPr lang="en-US" altLang="zh-TW" sz="2600" dirty="0"/>
              <a:t>Actual code (Service Routine) is in CS:IP</a:t>
            </a:r>
          </a:p>
          <a:p>
            <a:pPr algn="l" rtl="0">
              <a:lnSpc>
                <a:spcPct val="80000"/>
              </a:lnSpc>
            </a:pPr>
            <a:r>
              <a:rPr lang="en-US" altLang="zh-TW" sz="2600" dirty="0"/>
              <a:t>IRET at the end of INT Service Routine</a:t>
            </a:r>
          </a:p>
          <a:p>
            <a:pPr algn="l" rtl="0"/>
            <a:endParaRPr lang="he-IL" dirty="0"/>
          </a:p>
        </p:txBody>
      </p:sp>
      <p:sp>
        <p:nvSpPr>
          <p:cNvPr id="4" name="Footer Placeholder 3">
            <a:extLst>
              <a:ext uri="{FF2B5EF4-FFF2-40B4-BE49-F238E27FC236}">
                <a16:creationId xmlns:a16="http://schemas.microsoft.com/office/drawing/2014/main" id="{A3F50C7A-FFCB-478A-AC68-9834AC3EB4AD}"/>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703264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he-IL" b="1" dirty="0"/>
              <a:t>Why use Memory Mapped I/O</a:t>
            </a:r>
            <a:endParaRPr lang="he-IL" b="1" dirty="0"/>
          </a:p>
        </p:txBody>
      </p:sp>
      <p:sp>
        <p:nvSpPr>
          <p:cNvPr id="3" name="מציין מיקום תוכן 2"/>
          <p:cNvSpPr>
            <a:spLocks noGrp="1"/>
          </p:cNvSpPr>
          <p:nvPr>
            <p:ph idx="1"/>
          </p:nvPr>
        </p:nvSpPr>
        <p:spPr/>
        <p:txBody>
          <a:bodyPr>
            <a:noAutofit/>
          </a:bodyPr>
          <a:lstStyle/>
          <a:p>
            <a:pPr algn="l" rtl="0"/>
            <a:r>
              <a:rPr lang="en-US" altLang="he-IL" sz="2000" dirty="0"/>
              <a:t>Advantages of memory-mapped I/O:</a:t>
            </a:r>
          </a:p>
          <a:p>
            <a:pPr lvl="1" algn="l" rtl="0"/>
            <a:r>
              <a:rPr lang="en-US" altLang="he-IL" sz="1800" dirty="0"/>
              <a:t>An I/O device driver can be written entirely in C </a:t>
            </a:r>
          </a:p>
          <a:p>
            <a:pPr lvl="1" algn="l" rtl="0"/>
            <a:r>
              <a:rPr lang="en-US" altLang="he-IL" sz="1800" dirty="0"/>
              <a:t>No special protection mechanism is needed to keep user process from performing I/O. </a:t>
            </a:r>
          </a:p>
          <a:p>
            <a:pPr lvl="1" algn="l" rtl="0"/>
            <a:r>
              <a:rPr lang="en-US" altLang="he-IL" sz="1800" dirty="0"/>
              <a:t>Every instruction that can reference memory can also reference control register.</a:t>
            </a:r>
          </a:p>
          <a:p>
            <a:pPr algn="l" rtl="0"/>
            <a:r>
              <a:rPr lang="en-US" altLang="he-IL" sz="2000" dirty="0"/>
              <a:t>Disadvantages of memory-mapped I/O:</a:t>
            </a:r>
          </a:p>
          <a:p>
            <a:pPr lvl="1" algn="l" rtl="0"/>
            <a:r>
              <a:rPr lang="en-US" altLang="he-IL" sz="1800" dirty="0"/>
              <a:t>Caching a device control register would be disastrous (not reflect current device status change).</a:t>
            </a:r>
          </a:p>
          <a:p>
            <a:pPr lvl="1" algn="l" rtl="0"/>
            <a:r>
              <a:rPr lang="en-US" altLang="he-IL" sz="1800" dirty="0"/>
              <a:t>All memory modules and all I/O devices must examine all memory references.</a:t>
            </a:r>
          </a:p>
          <a:p>
            <a:pPr algn="l" rtl="0"/>
            <a:endParaRPr lang="he-IL" sz="2000" dirty="0"/>
          </a:p>
        </p:txBody>
      </p:sp>
      <p:sp>
        <p:nvSpPr>
          <p:cNvPr id="4" name="Footer Placeholder 3">
            <a:extLst>
              <a:ext uri="{FF2B5EF4-FFF2-40B4-BE49-F238E27FC236}">
                <a16:creationId xmlns:a16="http://schemas.microsoft.com/office/drawing/2014/main" id="{AE37EDFB-C380-42AD-9B7D-82BEEDC553DC}"/>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1188712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he-IL"/>
          </a:p>
        </p:txBody>
      </p:sp>
      <p:sp>
        <p:nvSpPr>
          <p:cNvPr id="3" name="מציין מיקום תוכן 2"/>
          <p:cNvSpPr>
            <a:spLocks noGrp="1"/>
          </p:cNvSpPr>
          <p:nvPr>
            <p:ph idx="1"/>
          </p:nvPr>
        </p:nvSpPr>
        <p:spPr/>
        <p:txBody>
          <a:bodyPr/>
          <a:lstStyle/>
          <a:p>
            <a:pPr algn="l" rtl="0" fontAlgn="auto">
              <a:spcAft>
                <a:spcPts val="0"/>
              </a:spcAft>
              <a:defRPr/>
            </a:pPr>
            <a:r>
              <a:rPr lang="en-US" sz="2000" dirty="0"/>
              <a:t>The device controller has “registers”.</a:t>
            </a:r>
          </a:p>
          <a:p>
            <a:pPr algn="l" rtl="0" fontAlgn="auto">
              <a:spcAft>
                <a:spcPts val="0"/>
              </a:spcAft>
              <a:defRPr/>
            </a:pPr>
            <a:r>
              <a:rPr lang="en-US" sz="2000" dirty="0"/>
              <a:t>These registers are given a memory address.</a:t>
            </a:r>
          </a:p>
          <a:p>
            <a:pPr algn="l" rtl="0" fontAlgn="auto">
              <a:spcAft>
                <a:spcPts val="0"/>
              </a:spcAft>
              <a:defRPr/>
            </a:pPr>
            <a:r>
              <a:rPr lang="en-US" sz="2000" dirty="0"/>
              <a:t>Recall that the processor is attached to a bus, memory is attached to the bus, I/O devices are attached to the bus.  </a:t>
            </a:r>
          </a:p>
          <a:p>
            <a:pPr lvl="1" algn="l" rtl="0" fontAlgn="auto">
              <a:spcAft>
                <a:spcPts val="0"/>
              </a:spcAft>
              <a:defRPr/>
            </a:pPr>
            <a:r>
              <a:rPr lang="en-US" sz="1800" dirty="0"/>
              <a:t>When the bus sees certain addresses, it knows they are not memory addresses, but are addresses for accessing I/O devices.</a:t>
            </a:r>
          </a:p>
          <a:p>
            <a:pPr algn="l" rtl="0"/>
            <a:endParaRPr lang="he-IL" dirty="0"/>
          </a:p>
        </p:txBody>
      </p:sp>
      <p:sp>
        <p:nvSpPr>
          <p:cNvPr id="4" name="Footer Placeholder 3">
            <a:extLst>
              <a:ext uri="{FF2B5EF4-FFF2-40B4-BE49-F238E27FC236}">
                <a16:creationId xmlns:a16="http://schemas.microsoft.com/office/drawing/2014/main" id="{9B36C45A-7C6F-4A1A-B0DA-1FD150504CA2}"/>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3657569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he-IL"/>
          </a:p>
        </p:txBody>
      </p:sp>
      <p:sp>
        <p:nvSpPr>
          <p:cNvPr id="3" name="מציין מיקום תוכן 2"/>
          <p:cNvSpPr>
            <a:spLocks noGrp="1"/>
          </p:cNvSpPr>
          <p:nvPr>
            <p:ph idx="1"/>
          </p:nvPr>
        </p:nvSpPr>
        <p:spPr/>
        <p:txBody>
          <a:bodyPr/>
          <a:lstStyle/>
          <a:p>
            <a:endParaRPr lang="he-IL"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197" y="654050"/>
            <a:ext cx="8388350" cy="379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txBox="1">
            <a:spLocks noChangeArrowheads="1"/>
          </p:cNvSpPr>
          <p:nvPr/>
        </p:nvSpPr>
        <p:spPr>
          <a:xfrm>
            <a:off x="2472206" y="4996822"/>
            <a:ext cx="7959725" cy="914400"/>
          </a:xfrm>
          <a:prstGeom prst="rect">
            <a:avLst/>
          </a:prstGeom>
        </p:spPr>
        <p:txBody>
          <a:bodyPr vert="horz" lIns="91440" tIns="45720" rIns="91440" bIns="45720" rtlCol="1">
            <a:normAutofit lnSpcReduction="1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he-IL" dirty="0"/>
              <a:t>(a) A single-bus architecture</a:t>
            </a:r>
          </a:p>
          <a:p>
            <a:pPr>
              <a:buFontTx/>
              <a:buNone/>
            </a:pPr>
            <a:r>
              <a:rPr lang="en-US" altLang="he-IL" dirty="0"/>
              <a:t>(b) A dual-bus memory architecture</a:t>
            </a:r>
          </a:p>
        </p:txBody>
      </p:sp>
      <p:sp>
        <p:nvSpPr>
          <p:cNvPr id="6" name="Footer Placeholder 5">
            <a:extLst>
              <a:ext uri="{FF2B5EF4-FFF2-40B4-BE49-F238E27FC236}">
                <a16:creationId xmlns:a16="http://schemas.microsoft.com/office/drawing/2014/main" id="{FBF9A621-97AB-4E07-993F-6098FEE53847}"/>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2311115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he-IL" b="1" dirty="0"/>
              <a:t>Interactions in a Graphics System</a:t>
            </a:r>
            <a:endParaRPr lang="he-IL" b="1" dirty="0"/>
          </a:p>
        </p:txBody>
      </p:sp>
      <p:sp>
        <p:nvSpPr>
          <p:cNvPr id="3" name="מציין מיקום תוכן 2"/>
          <p:cNvSpPr>
            <a:spLocks noGrp="1"/>
          </p:cNvSpPr>
          <p:nvPr>
            <p:ph idx="1"/>
          </p:nvPr>
        </p:nvSpPr>
        <p:spPr>
          <a:xfrm>
            <a:off x="706438" y="1277144"/>
            <a:ext cx="10515600" cy="4351338"/>
          </a:xfrm>
        </p:spPr>
        <p:txBody>
          <a:bodyPr>
            <a:normAutofit/>
          </a:bodyPr>
          <a:lstStyle/>
          <a:p>
            <a:pPr algn="l" rtl="0"/>
            <a:r>
              <a:rPr lang="en-US" altLang="he-IL" dirty="0">
                <a:solidFill>
                  <a:schemeClr val="tx1"/>
                </a:solidFill>
              </a:rPr>
              <a:t>An O/S (DOS, Windows, etc.) and/or Application program (word processor, game, etc.) updates information on the screen using the Video BIOS or a Video Device Driver.</a:t>
            </a:r>
            <a:endParaRPr lang="en-US" altLang="he-IL" sz="2000" dirty="0">
              <a:solidFill>
                <a:schemeClr val="tx1"/>
              </a:solidFill>
            </a:endParaRPr>
          </a:p>
          <a:p>
            <a:pPr lvl="1" algn="l" rtl="0"/>
            <a:r>
              <a:rPr lang="en-US" altLang="he-IL" sz="1800" dirty="0"/>
              <a:t>An installable Device Driver is a program that works with the O/S to translate commands that control a piece of hardware, typically for extended functions not supported by standard hardware.</a:t>
            </a:r>
            <a:endParaRPr lang="he-IL" sz="1400" dirty="0"/>
          </a:p>
        </p:txBody>
      </p:sp>
      <p:grpSp>
        <p:nvGrpSpPr>
          <p:cNvPr id="4" name="Group 30"/>
          <p:cNvGrpSpPr>
            <a:grpSpLocks/>
          </p:cNvGrpSpPr>
          <p:nvPr/>
        </p:nvGrpSpPr>
        <p:grpSpPr bwMode="auto">
          <a:xfrm>
            <a:off x="6159688" y="3062196"/>
            <a:ext cx="5962650" cy="3746501"/>
            <a:chOff x="424" y="1864"/>
            <a:chExt cx="3756" cy="2360"/>
          </a:xfrm>
        </p:grpSpPr>
        <p:sp>
          <p:nvSpPr>
            <p:cNvPr id="5" name="Line 3"/>
            <p:cNvSpPr>
              <a:spLocks noChangeShapeType="1"/>
            </p:cNvSpPr>
            <p:nvPr/>
          </p:nvSpPr>
          <p:spPr bwMode="auto">
            <a:xfrm>
              <a:off x="1176" y="2420"/>
              <a:ext cx="0" cy="736"/>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 name="Rectangle 4"/>
            <p:cNvSpPr>
              <a:spLocks noChangeArrowheads="1"/>
            </p:cNvSpPr>
            <p:nvPr/>
          </p:nvSpPr>
          <p:spPr bwMode="auto">
            <a:xfrm>
              <a:off x="660" y="1864"/>
              <a:ext cx="3520" cy="8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7" name="Rectangle 5"/>
            <p:cNvSpPr>
              <a:spLocks noChangeArrowheads="1"/>
            </p:cNvSpPr>
            <p:nvPr/>
          </p:nvSpPr>
          <p:spPr bwMode="auto">
            <a:xfrm rot="16200000">
              <a:off x="147" y="2184"/>
              <a:ext cx="733"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defTabSz="585788">
                <a:defRPr>
                  <a:solidFill>
                    <a:schemeClr val="tx1"/>
                  </a:solidFill>
                  <a:latin typeface="Arial" panose="020B0604020202020204" pitchFamily="34" charset="0"/>
                  <a:cs typeface="Arial" panose="020B0604020202020204" pitchFamily="34" charset="0"/>
                </a:defRPr>
              </a:lvl1pPr>
              <a:lvl2pPr marL="365125" defTabSz="585788">
                <a:defRPr>
                  <a:solidFill>
                    <a:schemeClr val="tx1"/>
                  </a:solidFill>
                  <a:latin typeface="Arial" panose="020B0604020202020204" pitchFamily="34" charset="0"/>
                  <a:cs typeface="Arial" panose="020B0604020202020204" pitchFamily="34" charset="0"/>
                </a:defRPr>
              </a:lvl2pPr>
              <a:lvl3pPr marL="731838" defTabSz="585788">
                <a:defRPr>
                  <a:solidFill>
                    <a:schemeClr val="tx1"/>
                  </a:solidFill>
                  <a:latin typeface="Arial" panose="020B0604020202020204" pitchFamily="34" charset="0"/>
                  <a:cs typeface="Arial" panose="020B0604020202020204" pitchFamily="34" charset="0"/>
                </a:defRPr>
              </a:lvl3pPr>
              <a:lvl4pPr marL="1096963" defTabSz="585788">
                <a:defRPr>
                  <a:solidFill>
                    <a:schemeClr val="tx1"/>
                  </a:solidFill>
                  <a:latin typeface="Arial" panose="020B0604020202020204" pitchFamily="34" charset="0"/>
                  <a:cs typeface="Arial" panose="020B0604020202020204" pitchFamily="34" charset="0"/>
                </a:defRPr>
              </a:lvl4pPr>
              <a:lvl5pPr marL="1463675" defTabSz="585788">
                <a:defRPr>
                  <a:solidFill>
                    <a:schemeClr val="tx1"/>
                  </a:solidFill>
                  <a:latin typeface="Arial" panose="020B0604020202020204" pitchFamily="34" charset="0"/>
                  <a:cs typeface="Arial" panose="020B0604020202020204" pitchFamily="34" charset="0"/>
                </a:defRPr>
              </a:lvl5pPr>
              <a:lvl6pPr marL="19208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3780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28352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2924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he-IL" sz="1400">
                  <a:solidFill>
                    <a:schemeClr val="accent1"/>
                  </a:solidFill>
                </a:rPr>
                <a:t>SOFTWARE</a:t>
              </a:r>
            </a:p>
          </p:txBody>
        </p:sp>
        <p:sp>
          <p:nvSpPr>
            <p:cNvPr id="8" name="Rectangle 6"/>
            <p:cNvSpPr>
              <a:spLocks noChangeArrowheads="1"/>
            </p:cNvSpPr>
            <p:nvPr/>
          </p:nvSpPr>
          <p:spPr bwMode="auto">
            <a:xfrm>
              <a:off x="847" y="1948"/>
              <a:ext cx="1195" cy="208"/>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defTabSz="585788">
                <a:defRPr>
                  <a:solidFill>
                    <a:schemeClr val="tx1"/>
                  </a:solidFill>
                  <a:latin typeface="Arial" panose="020B0604020202020204" pitchFamily="34" charset="0"/>
                  <a:cs typeface="Arial" panose="020B0604020202020204" pitchFamily="34" charset="0"/>
                </a:defRPr>
              </a:lvl1pPr>
              <a:lvl2pPr marL="365125" defTabSz="585788">
                <a:defRPr>
                  <a:solidFill>
                    <a:schemeClr val="tx1"/>
                  </a:solidFill>
                  <a:latin typeface="Arial" panose="020B0604020202020204" pitchFamily="34" charset="0"/>
                  <a:cs typeface="Arial" panose="020B0604020202020204" pitchFamily="34" charset="0"/>
                </a:defRPr>
              </a:lvl2pPr>
              <a:lvl3pPr marL="731838" defTabSz="585788">
                <a:defRPr>
                  <a:solidFill>
                    <a:schemeClr val="tx1"/>
                  </a:solidFill>
                  <a:latin typeface="Arial" panose="020B0604020202020204" pitchFamily="34" charset="0"/>
                  <a:cs typeface="Arial" panose="020B0604020202020204" pitchFamily="34" charset="0"/>
                </a:defRPr>
              </a:lvl3pPr>
              <a:lvl4pPr marL="1096963" defTabSz="585788">
                <a:defRPr>
                  <a:solidFill>
                    <a:schemeClr val="tx1"/>
                  </a:solidFill>
                  <a:latin typeface="Arial" panose="020B0604020202020204" pitchFamily="34" charset="0"/>
                  <a:cs typeface="Arial" panose="020B0604020202020204" pitchFamily="34" charset="0"/>
                </a:defRPr>
              </a:lvl4pPr>
              <a:lvl5pPr marL="1463675" defTabSz="585788">
                <a:defRPr>
                  <a:solidFill>
                    <a:schemeClr val="tx1"/>
                  </a:solidFill>
                  <a:latin typeface="Arial" panose="020B0604020202020204" pitchFamily="34" charset="0"/>
                  <a:cs typeface="Arial" panose="020B0604020202020204" pitchFamily="34" charset="0"/>
                </a:defRPr>
              </a:lvl5pPr>
              <a:lvl6pPr marL="19208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3780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28352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2924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he-IL" sz="1600">
                  <a:solidFill>
                    <a:schemeClr val="accent1"/>
                  </a:solidFill>
                </a:rPr>
                <a:t>Operating System</a:t>
              </a:r>
            </a:p>
          </p:txBody>
        </p:sp>
        <p:sp>
          <p:nvSpPr>
            <p:cNvPr id="9" name="Rectangle 7"/>
            <p:cNvSpPr>
              <a:spLocks noChangeArrowheads="1"/>
            </p:cNvSpPr>
            <p:nvPr/>
          </p:nvSpPr>
          <p:spPr bwMode="auto">
            <a:xfrm>
              <a:off x="2909" y="1948"/>
              <a:ext cx="868" cy="208"/>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defTabSz="585788">
                <a:defRPr>
                  <a:solidFill>
                    <a:schemeClr val="tx1"/>
                  </a:solidFill>
                  <a:latin typeface="Arial" panose="020B0604020202020204" pitchFamily="34" charset="0"/>
                  <a:cs typeface="Arial" panose="020B0604020202020204" pitchFamily="34" charset="0"/>
                </a:defRPr>
              </a:lvl1pPr>
              <a:lvl2pPr marL="365125" defTabSz="585788">
                <a:defRPr>
                  <a:solidFill>
                    <a:schemeClr val="tx1"/>
                  </a:solidFill>
                  <a:latin typeface="Arial" panose="020B0604020202020204" pitchFamily="34" charset="0"/>
                  <a:cs typeface="Arial" panose="020B0604020202020204" pitchFamily="34" charset="0"/>
                </a:defRPr>
              </a:lvl2pPr>
              <a:lvl3pPr marL="731838" defTabSz="585788">
                <a:defRPr>
                  <a:solidFill>
                    <a:schemeClr val="tx1"/>
                  </a:solidFill>
                  <a:latin typeface="Arial" panose="020B0604020202020204" pitchFamily="34" charset="0"/>
                  <a:cs typeface="Arial" panose="020B0604020202020204" pitchFamily="34" charset="0"/>
                </a:defRPr>
              </a:lvl3pPr>
              <a:lvl4pPr marL="1096963" defTabSz="585788">
                <a:defRPr>
                  <a:solidFill>
                    <a:schemeClr val="tx1"/>
                  </a:solidFill>
                  <a:latin typeface="Arial" panose="020B0604020202020204" pitchFamily="34" charset="0"/>
                  <a:cs typeface="Arial" panose="020B0604020202020204" pitchFamily="34" charset="0"/>
                </a:defRPr>
              </a:lvl4pPr>
              <a:lvl5pPr marL="1463675" defTabSz="585788">
                <a:defRPr>
                  <a:solidFill>
                    <a:schemeClr val="tx1"/>
                  </a:solidFill>
                  <a:latin typeface="Arial" panose="020B0604020202020204" pitchFamily="34" charset="0"/>
                  <a:cs typeface="Arial" panose="020B0604020202020204" pitchFamily="34" charset="0"/>
                </a:defRPr>
              </a:lvl5pPr>
              <a:lvl6pPr marL="19208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3780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28352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2924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he-IL" sz="1600">
                  <a:solidFill>
                    <a:schemeClr val="accent1"/>
                  </a:solidFill>
                </a:rPr>
                <a:t>Applications</a:t>
              </a:r>
            </a:p>
          </p:txBody>
        </p:sp>
        <p:sp>
          <p:nvSpPr>
            <p:cNvPr id="10" name="Rectangle 8"/>
            <p:cNvSpPr>
              <a:spLocks noChangeArrowheads="1"/>
            </p:cNvSpPr>
            <p:nvPr/>
          </p:nvSpPr>
          <p:spPr bwMode="auto">
            <a:xfrm>
              <a:off x="1403" y="2310"/>
              <a:ext cx="2039" cy="236"/>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3" rIns="73025" bIns="36513">
              <a:spAutoFit/>
            </a:bodyPr>
            <a:lstStyle>
              <a:lvl1pPr defTabSz="585788">
                <a:defRPr>
                  <a:solidFill>
                    <a:schemeClr val="tx1"/>
                  </a:solidFill>
                  <a:latin typeface="Arial" panose="020B0604020202020204" pitchFamily="34" charset="0"/>
                  <a:cs typeface="Arial" panose="020B0604020202020204" pitchFamily="34" charset="0"/>
                </a:defRPr>
              </a:lvl1pPr>
              <a:lvl2pPr marL="365125" defTabSz="585788">
                <a:defRPr>
                  <a:solidFill>
                    <a:schemeClr val="tx1"/>
                  </a:solidFill>
                  <a:latin typeface="Arial" panose="020B0604020202020204" pitchFamily="34" charset="0"/>
                  <a:cs typeface="Arial" panose="020B0604020202020204" pitchFamily="34" charset="0"/>
                </a:defRPr>
              </a:lvl2pPr>
              <a:lvl3pPr marL="731838" defTabSz="585788">
                <a:defRPr>
                  <a:solidFill>
                    <a:schemeClr val="tx1"/>
                  </a:solidFill>
                  <a:latin typeface="Arial" panose="020B0604020202020204" pitchFamily="34" charset="0"/>
                  <a:cs typeface="Arial" panose="020B0604020202020204" pitchFamily="34" charset="0"/>
                </a:defRPr>
              </a:lvl3pPr>
              <a:lvl4pPr marL="1096963" defTabSz="585788">
                <a:defRPr>
                  <a:solidFill>
                    <a:schemeClr val="tx1"/>
                  </a:solidFill>
                  <a:latin typeface="Arial" panose="020B0604020202020204" pitchFamily="34" charset="0"/>
                  <a:cs typeface="Arial" panose="020B0604020202020204" pitchFamily="34" charset="0"/>
                </a:defRPr>
              </a:lvl4pPr>
              <a:lvl5pPr marL="1463675" defTabSz="585788">
                <a:defRPr>
                  <a:solidFill>
                    <a:schemeClr val="tx1"/>
                  </a:solidFill>
                  <a:latin typeface="Arial" panose="020B0604020202020204" pitchFamily="34" charset="0"/>
                  <a:cs typeface="Arial" panose="020B0604020202020204" pitchFamily="34" charset="0"/>
                </a:defRPr>
              </a:lvl5pPr>
              <a:lvl6pPr marL="19208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3780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28352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2924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he-IL" sz="1900" dirty="0">
                  <a:solidFill>
                    <a:schemeClr val="accent1"/>
                  </a:solidFill>
                </a:rPr>
                <a:t>BIOS / Graphics Drivers</a:t>
              </a:r>
            </a:p>
          </p:txBody>
        </p:sp>
        <p:sp>
          <p:nvSpPr>
            <p:cNvPr id="11" name="Line 9"/>
            <p:cNvSpPr>
              <a:spLocks noChangeShapeType="1"/>
            </p:cNvSpPr>
            <p:nvPr/>
          </p:nvSpPr>
          <p:spPr bwMode="auto">
            <a:xfrm flipH="1">
              <a:off x="2041" y="2072"/>
              <a:ext cx="866" cy="0"/>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2" name="Line 10"/>
            <p:cNvSpPr>
              <a:spLocks noChangeShapeType="1"/>
            </p:cNvSpPr>
            <p:nvPr/>
          </p:nvSpPr>
          <p:spPr bwMode="auto">
            <a:xfrm flipH="1">
              <a:off x="1177" y="2421"/>
              <a:ext cx="218" cy="0"/>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 name="Line 11"/>
            <p:cNvSpPr>
              <a:spLocks noChangeShapeType="1"/>
            </p:cNvSpPr>
            <p:nvPr/>
          </p:nvSpPr>
          <p:spPr bwMode="auto">
            <a:xfrm>
              <a:off x="1712" y="2174"/>
              <a:ext cx="0" cy="132"/>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 name="Line 12"/>
            <p:cNvSpPr>
              <a:spLocks noChangeShapeType="1"/>
            </p:cNvSpPr>
            <p:nvPr/>
          </p:nvSpPr>
          <p:spPr bwMode="auto">
            <a:xfrm>
              <a:off x="3157" y="2159"/>
              <a:ext cx="0" cy="153"/>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grpSp>
          <p:nvGrpSpPr>
            <p:cNvPr id="15" name="Group 29"/>
            <p:cNvGrpSpPr>
              <a:grpSpLocks/>
            </p:cNvGrpSpPr>
            <p:nvPr/>
          </p:nvGrpSpPr>
          <p:grpSpPr bwMode="auto">
            <a:xfrm>
              <a:off x="445" y="2898"/>
              <a:ext cx="3735" cy="1326"/>
              <a:chOff x="445" y="2898"/>
              <a:chExt cx="3735" cy="1326"/>
            </a:xfrm>
          </p:grpSpPr>
          <p:sp>
            <p:nvSpPr>
              <p:cNvPr id="16" name="Rectangle 13"/>
              <p:cNvSpPr>
                <a:spLocks noChangeArrowheads="1"/>
              </p:cNvSpPr>
              <p:nvPr/>
            </p:nvSpPr>
            <p:spPr bwMode="auto">
              <a:xfrm>
                <a:off x="660" y="2898"/>
                <a:ext cx="3520" cy="132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7" name="Rectangle 14"/>
              <p:cNvSpPr>
                <a:spLocks noChangeArrowheads="1"/>
              </p:cNvSpPr>
              <p:nvPr/>
            </p:nvSpPr>
            <p:spPr bwMode="auto">
              <a:xfrm rot="16200000">
                <a:off x="156" y="3574"/>
                <a:ext cx="758"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defTabSz="585788">
                  <a:defRPr>
                    <a:solidFill>
                      <a:schemeClr val="tx1"/>
                    </a:solidFill>
                    <a:latin typeface="Arial" panose="020B0604020202020204" pitchFamily="34" charset="0"/>
                    <a:cs typeface="Arial" panose="020B0604020202020204" pitchFamily="34" charset="0"/>
                  </a:defRPr>
                </a:lvl1pPr>
                <a:lvl2pPr marL="365125" defTabSz="585788">
                  <a:defRPr>
                    <a:solidFill>
                      <a:schemeClr val="tx1"/>
                    </a:solidFill>
                    <a:latin typeface="Arial" panose="020B0604020202020204" pitchFamily="34" charset="0"/>
                    <a:cs typeface="Arial" panose="020B0604020202020204" pitchFamily="34" charset="0"/>
                  </a:defRPr>
                </a:lvl2pPr>
                <a:lvl3pPr marL="731838" defTabSz="585788">
                  <a:defRPr>
                    <a:solidFill>
                      <a:schemeClr val="tx1"/>
                    </a:solidFill>
                    <a:latin typeface="Arial" panose="020B0604020202020204" pitchFamily="34" charset="0"/>
                    <a:cs typeface="Arial" panose="020B0604020202020204" pitchFamily="34" charset="0"/>
                  </a:defRPr>
                </a:lvl3pPr>
                <a:lvl4pPr marL="1096963" defTabSz="585788">
                  <a:defRPr>
                    <a:solidFill>
                      <a:schemeClr val="tx1"/>
                    </a:solidFill>
                    <a:latin typeface="Arial" panose="020B0604020202020204" pitchFamily="34" charset="0"/>
                    <a:cs typeface="Arial" panose="020B0604020202020204" pitchFamily="34" charset="0"/>
                  </a:defRPr>
                </a:lvl4pPr>
                <a:lvl5pPr marL="1463675" defTabSz="585788">
                  <a:defRPr>
                    <a:solidFill>
                      <a:schemeClr val="tx1"/>
                    </a:solidFill>
                    <a:latin typeface="Arial" panose="020B0604020202020204" pitchFamily="34" charset="0"/>
                    <a:cs typeface="Arial" panose="020B0604020202020204" pitchFamily="34" charset="0"/>
                  </a:defRPr>
                </a:lvl5pPr>
                <a:lvl6pPr marL="19208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3780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28352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2924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he-IL" sz="1400">
                    <a:solidFill>
                      <a:srgbClr val="8901F3"/>
                    </a:solidFill>
                  </a:rPr>
                  <a:t>HARDWARE</a:t>
                </a:r>
              </a:p>
            </p:txBody>
          </p:sp>
          <p:sp>
            <p:nvSpPr>
              <p:cNvPr id="18" name="Line 15"/>
              <p:cNvSpPr>
                <a:spLocks noChangeShapeType="1"/>
              </p:cNvSpPr>
              <p:nvPr/>
            </p:nvSpPr>
            <p:spPr bwMode="auto">
              <a:xfrm>
                <a:off x="1606" y="3230"/>
                <a:ext cx="218" cy="0"/>
              </a:xfrm>
              <a:prstGeom prst="line">
                <a:avLst/>
              </a:prstGeom>
              <a:noFill/>
              <a:ln w="254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9" name="Rectangle 16"/>
              <p:cNvSpPr>
                <a:spLocks noChangeArrowheads="1"/>
              </p:cNvSpPr>
              <p:nvPr/>
            </p:nvSpPr>
            <p:spPr bwMode="auto">
              <a:xfrm>
                <a:off x="736" y="3151"/>
                <a:ext cx="880" cy="179"/>
              </a:xfrm>
              <a:prstGeom prst="rect">
                <a:avLst/>
              </a:prstGeom>
              <a:noFill/>
              <a:ln w="12700">
                <a:solidFill>
                  <a:srgbClr val="7B00E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defTabSz="585788">
                  <a:defRPr>
                    <a:solidFill>
                      <a:schemeClr val="tx1"/>
                    </a:solidFill>
                    <a:latin typeface="Arial" panose="020B0604020202020204" pitchFamily="34" charset="0"/>
                    <a:cs typeface="Arial" panose="020B0604020202020204" pitchFamily="34" charset="0"/>
                  </a:defRPr>
                </a:lvl1pPr>
                <a:lvl2pPr marL="365125" defTabSz="585788">
                  <a:defRPr>
                    <a:solidFill>
                      <a:schemeClr val="tx1"/>
                    </a:solidFill>
                    <a:latin typeface="Arial" panose="020B0604020202020204" pitchFamily="34" charset="0"/>
                    <a:cs typeface="Arial" panose="020B0604020202020204" pitchFamily="34" charset="0"/>
                  </a:defRPr>
                </a:lvl2pPr>
                <a:lvl3pPr marL="731838" defTabSz="585788">
                  <a:defRPr>
                    <a:solidFill>
                      <a:schemeClr val="tx1"/>
                    </a:solidFill>
                    <a:latin typeface="Arial" panose="020B0604020202020204" pitchFamily="34" charset="0"/>
                    <a:cs typeface="Arial" panose="020B0604020202020204" pitchFamily="34" charset="0"/>
                  </a:defRPr>
                </a:lvl3pPr>
                <a:lvl4pPr marL="1096963" defTabSz="585788">
                  <a:defRPr>
                    <a:solidFill>
                      <a:schemeClr val="tx1"/>
                    </a:solidFill>
                    <a:latin typeface="Arial" panose="020B0604020202020204" pitchFamily="34" charset="0"/>
                    <a:cs typeface="Arial" panose="020B0604020202020204" pitchFamily="34" charset="0"/>
                  </a:defRPr>
                </a:lvl4pPr>
                <a:lvl5pPr marL="1463675" defTabSz="585788">
                  <a:defRPr>
                    <a:solidFill>
                      <a:schemeClr val="tx1"/>
                    </a:solidFill>
                    <a:latin typeface="Arial" panose="020B0604020202020204" pitchFamily="34" charset="0"/>
                    <a:cs typeface="Arial" panose="020B0604020202020204" pitchFamily="34" charset="0"/>
                  </a:defRPr>
                </a:lvl5pPr>
                <a:lvl6pPr marL="19208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3780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28352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2924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he-IL" sz="1300">
                    <a:solidFill>
                      <a:srgbClr val="8901F3"/>
                    </a:solidFill>
                  </a:rPr>
                  <a:t>Microprocessor</a:t>
                </a:r>
              </a:p>
            </p:txBody>
          </p:sp>
          <p:sp>
            <p:nvSpPr>
              <p:cNvPr id="20" name="Rectangle 17"/>
              <p:cNvSpPr>
                <a:spLocks noChangeArrowheads="1"/>
              </p:cNvSpPr>
              <p:nvPr/>
            </p:nvSpPr>
            <p:spPr bwMode="auto">
              <a:xfrm>
                <a:off x="785" y="3643"/>
                <a:ext cx="840" cy="179"/>
              </a:xfrm>
              <a:prstGeom prst="rect">
                <a:avLst/>
              </a:prstGeom>
              <a:noFill/>
              <a:ln w="12700">
                <a:solidFill>
                  <a:srgbClr val="7B00E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defTabSz="585788">
                  <a:defRPr>
                    <a:solidFill>
                      <a:schemeClr val="tx1"/>
                    </a:solidFill>
                    <a:latin typeface="Arial" panose="020B0604020202020204" pitchFamily="34" charset="0"/>
                    <a:cs typeface="Arial" panose="020B0604020202020204" pitchFamily="34" charset="0"/>
                  </a:defRPr>
                </a:lvl1pPr>
                <a:lvl2pPr marL="365125" defTabSz="585788">
                  <a:defRPr>
                    <a:solidFill>
                      <a:schemeClr val="tx1"/>
                    </a:solidFill>
                    <a:latin typeface="Arial" panose="020B0604020202020204" pitchFamily="34" charset="0"/>
                    <a:cs typeface="Arial" panose="020B0604020202020204" pitchFamily="34" charset="0"/>
                  </a:defRPr>
                </a:lvl2pPr>
                <a:lvl3pPr marL="731838" defTabSz="585788">
                  <a:defRPr>
                    <a:solidFill>
                      <a:schemeClr val="tx1"/>
                    </a:solidFill>
                    <a:latin typeface="Arial" panose="020B0604020202020204" pitchFamily="34" charset="0"/>
                    <a:cs typeface="Arial" panose="020B0604020202020204" pitchFamily="34" charset="0"/>
                  </a:defRPr>
                </a:lvl3pPr>
                <a:lvl4pPr marL="1096963" defTabSz="585788">
                  <a:defRPr>
                    <a:solidFill>
                      <a:schemeClr val="tx1"/>
                    </a:solidFill>
                    <a:latin typeface="Arial" panose="020B0604020202020204" pitchFamily="34" charset="0"/>
                    <a:cs typeface="Arial" panose="020B0604020202020204" pitchFamily="34" charset="0"/>
                  </a:defRPr>
                </a:lvl4pPr>
                <a:lvl5pPr marL="1463675" defTabSz="585788">
                  <a:defRPr>
                    <a:solidFill>
                      <a:schemeClr val="tx1"/>
                    </a:solidFill>
                    <a:latin typeface="Arial" panose="020B0604020202020204" pitchFamily="34" charset="0"/>
                    <a:cs typeface="Arial" panose="020B0604020202020204" pitchFamily="34" charset="0"/>
                  </a:defRPr>
                </a:lvl5pPr>
                <a:lvl6pPr marL="19208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3780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28352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2924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he-IL" sz="1300">
                    <a:solidFill>
                      <a:srgbClr val="8901F3"/>
                    </a:solidFill>
                  </a:rPr>
                  <a:t>PC RAM / ROM</a:t>
                </a:r>
              </a:p>
            </p:txBody>
          </p:sp>
          <p:sp>
            <p:nvSpPr>
              <p:cNvPr id="21" name="Line 18"/>
              <p:cNvSpPr>
                <a:spLocks noChangeShapeType="1"/>
              </p:cNvSpPr>
              <p:nvPr/>
            </p:nvSpPr>
            <p:spPr bwMode="auto">
              <a:xfrm>
                <a:off x="1171" y="3332"/>
                <a:ext cx="0" cy="307"/>
              </a:xfrm>
              <a:prstGeom prst="line">
                <a:avLst/>
              </a:prstGeom>
              <a:noFill/>
              <a:ln w="25400">
                <a:solidFill>
                  <a:srgbClr val="7B00E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2" name="Rectangle 19"/>
              <p:cNvSpPr>
                <a:spLocks noChangeArrowheads="1"/>
              </p:cNvSpPr>
              <p:nvPr/>
            </p:nvSpPr>
            <p:spPr bwMode="auto">
              <a:xfrm>
                <a:off x="1738" y="2984"/>
                <a:ext cx="2354" cy="1115"/>
              </a:xfrm>
              <a:prstGeom prst="rect">
                <a:avLst/>
              </a:prstGeom>
              <a:noFill/>
              <a:ln w="12700">
                <a:solidFill>
                  <a:srgbClr val="FC0128"/>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3" name="Rectangle 20"/>
              <p:cNvSpPr>
                <a:spLocks noChangeArrowheads="1"/>
              </p:cNvSpPr>
              <p:nvPr/>
            </p:nvSpPr>
            <p:spPr bwMode="auto">
              <a:xfrm>
                <a:off x="1835" y="3131"/>
                <a:ext cx="1127" cy="208"/>
              </a:xfrm>
              <a:prstGeom prst="rect">
                <a:avLst/>
              </a:prstGeom>
              <a:noFill/>
              <a:ln w="127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3" rIns="73025" bIns="36513">
                <a:spAutoFit/>
              </a:bodyPr>
              <a:lstStyle>
                <a:lvl1pPr defTabSz="585788">
                  <a:defRPr>
                    <a:solidFill>
                      <a:schemeClr val="tx1"/>
                    </a:solidFill>
                    <a:latin typeface="Arial" panose="020B0604020202020204" pitchFamily="34" charset="0"/>
                    <a:cs typeface="Arial" panose="020B0604020202020204" pitchFamily="34" charset="0"/>
                  </a:defRPr>
                </a:lvl1pPr>
                <a:lvl2pPr marL="365125" defTabSz="585788">
                  <a:defRPr>
                    <a:solidFill>
                      <a:schemeClr val="tx1"/>
                    </a:solidFill>
                    <a:latin typeface="Arial" panose="020B0604020202020204" pitchFamily="34" charset="0"/>
                    <a:cs typeface="Arial" panose="020B0604020202020204" pitchFamily="34" charset="0"/>
                  </a:defRPr>
                </a:lvl2pPr>
                <a:lvl3pPr marL="731838" defTabSz="585788">
                  <a:defRPr>
                    <a:solidFill>
                      <a:schemeClr val="tx1"/>
                    </a:solidFill>
                    <a:latin typeface="Arial" panose="020B0604020202020204" pitchFamily="34" charset="0"/>
                    <a:cs typeface="Arial" panose="020B0604020202020204" pitchFamily="34" charset="0"/>
                  </a:defRPr>
                </a:lvl3pPr>
                <a:lvl4pPr marL="1096963" defTabSz="585788">
                  <a:defRPr>
                    <a:solidFill>
                      <a:schemeClr val="tx1"/>
                    </a:solidFill>
                    <a:latin typeface="Arial" panose="020B0604020202020204" pitchFamily="34" charset="0"/>
                    <a:cs typeface="Arial" panose="020B0604020202020204" pitchFamily="34" charset="0"/>
                  </a:defRPr>
                </a:lvl4pPr>
                <a:lvl5pPr marL="1463675" defTabSz="585788">
                  <a:defRPr>
                    <a:solidFill>
                      <a:schemeClr val="tx1"/>
                    </a:solidFill>
                    <a:latin typeface="Arial" panose="020B0604020202020204" pitchFamily="34" charset="0"/>
                    <a:cs typeface="Arial" panose="020B0604020202020204" pitchFamily="34" charset="0"/>
                  </a:defRPr>
                </a:lvl5pPr>
                <a:lvl6pPr marL="19208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3780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28352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2924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he-IL" sz="1600">
                    <a:solidFill>
                      <a:srgbClr val="FC0128"/>
                    </a:solidFill>
                  </a:rPr>
                  <a:t>Video Controller</a:t>
                </a:r>
              </a:p>
            </p:txBody>
          </p:sp>
          <p:sp>
            <p:nvSpPr>
              <p:cNvPr id="24" name="Rectangle 21"/>
              <p:cNvSpPr>
                <a:spLocks noChangeArrowheads="1"/>
              </p:cNvSpPr>
              <p:nvPr/>
            </p:nvSpPr>
            <p:spPr bwMode="auto">
              <a:xfrm>
                <a:off x="1892" y="3575"/>
                <a:ext cx="591" cy="362"/>
              </a:xfrm>
              <a:prstGeom prst="rect">
                <a:avLst/>
              </a:prstGeom>
              <a:noFill/>
              <a:ln w="127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defTabSz="585788">
                  <a:defRPr>
                    <a:solidFill>
                      <a:schemeClr val="tx1"/>
                    </a:solidFill>
                    <a:latin typeface="Arial" panose="020B0604020202020204" pitchFamily="34" charset="0"/>
                    <a:cs typeface="Arial" panose="020B0604020202020204" pitchFamily="34" charset="0"/>
                  </a:defRPr>
                </a:lvl1pPr>
                <a:lvl2pPr marL="365125" defTabSz="585788">
                  <a:defRPr>
                    <a:solidFill>
                      <a:schemeClr val="tx1"/>
                    </a:solidFill>
                    <a:latin typeface="Arial" panose="020B0604020202020204" pitchFamily="34" charset="0"/>
                    <a:cs typeface="Arial" panose="020B0604020202020204" pitchFamily="34" charset="0"/>
                  </a:defRPr>
                </a:lvl2pPr>
                <a:lvl3pPr marL="731838" defTabSz="585788">
                  <a:defRPr>
                    <a:solidFill>
                      <a:schemeClr val="tx1"/>
                    </a:solidFill>
                    <a:latin typeface="Arial" panose="020B0604020202020204" pitchFamily="34" charset="0"/>
                    <a:cs typeface="Arial" panose="020B0604020202020204" pitchFamily="34" charset="0"/>
                  </a:defRPr>
                </a:lvl3pPr>
                <a:lvl4pPr marL="1096963" defTabSz="585788">
                  <a:defRPr>
                    <a:solidFill>
                      <a:schemeClr val="tx1"/>
                    </a:solidFill>
                    <a:latin typeface="Arial" panose="020B0604020202020204" pitchFamily="34" charset="0"/>
                    <a:cs typeface="Arial" panose="020B0604020202020204" pitchFamily="34" charset="0"/>
                  </a:defRPr>
                </a:lvl4pPr>
                <a:lvl5pPr marL="1463675" defTabSz="585788">
                  <a:defRPr>
                    <a:solidFill>
                      <a:schemeClr val="tx1"/>
                    </a:solidFill>
                    <a:latin typeface="Arial" panose="020B0604020202020204" pitchFamily="34" charset="0"/>
                    <a:cs typeface="Arial" panose="020B0604020202020204" pitchFamily="34" charset="0"/>
                  </a:defRPr>
                </a:lvl5pPr>
                <a:lvl6pPr marL="19208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3780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28352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2924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he-IL" sz="1600">
                    <a:solidFill>
                      <a:srgbClr val="FC0128"/>
                    </a:solidFill>
                  </a:rPr>
                  <a:t>Video</a:t>
                </a:r>
              </a:p>
              <a:p>
                <a:pPr algn="ctr"/>
                <a:r>
                  <a:rPr lang="en-US" altLang="he-IL" sz="1600">
                    <a:solidFill>
                      <a:srgbClr val="FC0128"/>
                    </a:solidFill>
                  </a:rPr>
                  <a:t>Memory</a:t>
                </a:r>
              </a:p>
            </p:txBody>
          </p:sp>
          <p:sp>
            <p:nvSpPr>
              <p:cNvPr id="25" name="Rectangle 22"/>
              <p:cNvSpPr>
                <a:spLocks noChangeArrowheads="1"/>
              </p:cNvSpPr>
              <p:nvPr/>
            </p:nvSpPr>
            <p:spPr bwMode="auto">
              <a:xfrm>
                <a:off x="3456" y="2999"/>
                <a:ext cx="647"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defTabSz="585788">
                  <a:defRPr>
                    <a:solidFill>
                      <a:schemeClr val="tx1"/>
                    </a:solidFill>
                    <a:latin typeface="Arial" panose="020B0604020202020204" pitchFamily="34" charset="0"/>
                    <a:cs typeface="Arial" panose="020B0604020202020204" pitchFamily="34" charset="0"/>
                  </a:defRPr>
                </a:lvl1pPr>
                <a:lvl2pPr marL="365125" defTabSz="585788">
                  <a:defRPr>
                    <a:solidFill>
                      <a:schemeClr val="tx1"/>
                    </a:solidFill>
                    <a:latin typeface="Arial" panose="020B0604020202020204" pitchFamily="34" charset="0"/>
                    <a:cs typeface="Arial" panose="020B0604020202020204" pitchFamily="34" charset="0"/>
                  </a:defRPr>
                </a:lvl2pPr>
                <a:lvl3pPr marL="731838" defTabSz="585788">
                  <a:defRPr>
                    <a:solidFill>
                      <a:schemeClr val="tx1"/>
                    </a:solidFill>
                    <a:latin typeface="Arial" panose="020B0604020202020204" pitchFamily="34" charset="0"/>
                    <a:cs typeface="Arial" panose="020B0604020202020204" pitchFamily="34" charset="0"/>
                  </a:defRPr>
                </a:lvl3pPr>
                <a:lvl4pPr marL="1096963" defTabSz="585788">
                  <a:defRPr>
                    <a:solidFill>
                      <a:schemeClr val="tx1"/>
                    </a:solidFill>
                    <a:latin typeface="Arial" panose="020B0604020202020204" pitchFamily="34" charset="0"/>
                    <a:cs typeface="Arial" panose="020B0604020202020204" pitchFamily="34" charset="0"/>
                  </a:defRPr>
                </a:lvl4pPr>
                <a:lvl5pPr marL="1463675" defTabSz="585788">
                  <a:defRPr>
                    <a:solidFill>
                      <a:schemeClr val="tx1"/>
                    </a:solidFill>
                    <a:latin typeface="Arial" panose="020B0604020202020204" pitchFamily="34" charset="0"/>
                    <a:cs typeface="Arial" panose="020B0604020202020204" pitchFamily="34" charset="0"/>
                  </a:defRPr>
                </a:lvl5pPr>
                <a:lvl6pPr marL="19208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3780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28352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2924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he-IL" sz="1300">
                    <a:solidFill>
                      <a:srgbClr val="FC0128"/>
                    </a:solidFill>
                  </a:rPr>
                  <a:t>Graphics</a:t>
                </a:r>
              </a:p>
              <a:p>
                <a:r>
                  <a:rPr lang="en-US" altLang="he-IL" sz="1300">
                    <a:solidFill>
                      <a:srgbClr val="FC0128"/>
                    </a:solidFill>
                  </a:rPr>
                  <a:t>Subsystem</a:t>
                </a:r>
              </a:p>
            </p:txBody>
          </p:sp>
          <p:sp>
            <p:nvSpPr>
              <p:cNvPr id="26" name="Rectangle 23"/>
              <p:cNvSpPr>
                <a:spLocks noChangeArrowheads="1"/>
              </p:cNvSpPr>
              <p:nvPr/>
            </p:nvSpPr>
            <p:spPr bwMode="auto">
              <a:xfrm>
                <a:off x="2691" y="3730"/>
                <a:ext cx="544" cy="208"/>
              </a:xfrm>
              <a:prstGeom prst="rect">
                <a:avLst/>
              </a:prstGeom>
              <a:noFill/>
              <a:ln w="127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3" rIns="73025" bIns="36513">
                <a:spAutoFit/>
              </a:bodyPr>
              <a:lstStyle>
                <a:lvl1pPr defTabSz="585788">
                  <a:defRPr>
                    <a:solidFill>
                      <a:schemeClr val="tx1"/>
                    </a:solidFill>
                    <a:latin typeface="Arial" panose="020B0604020202020204" pitchFamily="34" charset="0"/>
                    <a:cs typeface="Arial" panose="020B0604020202020204" pitchFamily="34" charset="0"/>
                  </a:defRPr>
                </a:lvl1pPr>
                <a:lvl2pPr marL="365125" defTabSz="585788">
                  <a:defRPr>
                    <a:solidFill>
                      <a:schemeClr val="tx1"/>
                    </a:solidFill>
                    <a:latin typeface="Arial" panose="020B0604020202020204" pitchFamily="34" charset="0"/>
                    <a:cs typeface="Arial" panose="020B0604020202020204" pitchFamily="34" charset="0"/>
                  </a:defRPr>
                </a:lvl2pPr>
                <a:lvl3pPr marL="731838" defTabSz="585788">
                  <a:defRPr>
                    <a:solidFill>
                      <a:schemeClr val="tx1"/>
                    </a:solidFill>
                    <a:latin typeface="Arial" panose="020B0604020202020204" pitchFamily="34" charset="0"/>
                    <a:cs typeface="Arial" panose="020B0604020202020204" pitchFamily="34" charset="0"/>
                  </a:defRPr>
                </a:lvl3pPr>
                <a:lvl4pPr marL="1096963" defTabSz="585788">
                  <a:defRPr>
                    <a:solidFill>
                      <a:schemeClr val="tx1"/>
                    </a:solidFill>
                    <a:latin typeface="Arial" panose="020B0604020202020204" pitchFamily="34" charset="0"/>
                    <a:cs typeface="Arial" panose="020B0604020202020204" pitchFamily="34" charset="0"/>
                  </a:defRPr>
                </a:lvl4pPr>
                <a:lvl5pPr marL="1463675" defTabSz="585788">
                  <a:defRPr>
                    <a:solidFill>
                      <a:schemeClr val="tx1"/>
                    </a:solidFill>
                    <a:latin typeface="Arial" panose="020B0604020202020204" pitchFamily="34" charset="0"/>
                    <a:cs typeface="Arial" panose="020B0604020202020204" pitchFamily="34" charset="0"/>
                  </a:defRPr>
                </a:lvl5pPr>
                <a:lvl6pPr marL="19208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3780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28352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2924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he-IL" sz="1600">
                    <a:solidFill>
                      <a:srgbClr val="FC0128"/>
                    </a:solidFill>
                  </a:rPr>
                  <a:t>DAC</a:t>
                </a:r>
              </a:p>
            </p:txBody>
          </p:sp>
          <p:sp>
            <p:nvSpPr>
              <p:cNvPr id="27" name="Line 24"/>
              <p:cNvSpPr>
                <a:spLocks noChangeShapeType="1"/>
              </p:cNvSpPr>
              <p:nvPr/>
            </p:nvSpPr>
            <p:spPr bwMode="auto">
              <a:xfrm>
                <a:off x="2080" y="3345"/>
                <a:ext cx="0" cy="230"/>
              </a:xfrm>
              <a:prstGeom prst="line">
                <a:avLst/>
              </a:prstGeom>
              <a:noFill/>
              <a:ln w="25400">
                <a:solidFill>
                  <a:srgbClr val="FC0128"/>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8" name="Line 25"/>
              <p:cNvSpPr>
                <a:spLocks noChangeShapeType="1"/>
              </p:cNvSpPr>
              <p:nvPr/>
            </p:nvSpPr>
            <p:spPr bwMode="auto">
              <a:xfrm>
                <a:off x="2824" y="3344"/>
                <a:ext cx="0" cy="390"/>
              </a:xfrm>
              <a:prstGeom prst="line">
                <a:avLst/>
              </a:prstGeom>
              <a:noFill/>
              <a:ln w="25400">
                <a:solidFill>
                  <a:srgbClr val="FC0128"/>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9" name="Rectangle 26"/>
              <p:cNvSpPr>
                <a:spLocks noChangeArrowheads="1"/>
              </p:cNvSpPr>
              <p:nvPr/>
            </p:nvSpPr>
            <p:spPr bwMode="auto">
              <a:xfrm>
                <a:off x="3350" y="3369"/>
                <a:ext cx="692" cy="208"/>
              </a:xfrm>
              <a:prstGeom prst="rect">
                <a:avLst/>
              </a:prstGeom>
              <a:noFill/>
              <a:ln w="127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3" rIns="73025" bIns="36513">
                <a:spAutoFit/>
              </a:bodyPr>
              <a:lstStyle>
                <a:lvl1pPr defTabSz="585788">
                  <a:defRPr>
                    <a:solidFill>
                      <a:schemeClr val="tx1"/>
                    </a:solidFill>
                    <a:latin typeface="Arial" panose="020B0604020202020204" pitchFamily="34" charset="0"/>
                    <a:cs typeface="Arial" panose="020B0604020202020204" pitchFamily="34" charset="0"/>
                  </a:defRPr>
                </a:lvl1pPr>
                <a:lvl2pPr marL="365125" defTabSz="585788">
                  <a:defRPr>
                    <a:solidFill>
                      <a:schemeClr val="tx1"/>
                    </a:solidFill>
                    <a:latin typeface="Arial" panose="020B0604020202020204" pitchFamily="34" charset="0"/>
                    <a:cs typeface="Arial" panose="020B0604020202020204" pitchFamily="34" charset="0"/>
                  </a:defRPr>
                </a:lvl2pPr>
                <a:lvl3pPr marL="731838" defTabSz="585788">
                  <a:defRPr>
                    <a:solidFill>
                      <a:schemeClr val="tx1"/>
                    </a:solidFill>
                    <a:latin typeface="Arial" panose="020B0604020202020204" pitchFamily="34" charset="0"/>
                    <a:cs typeface="Arial" panose="020B0604020202020204" pitchFamily="34" charset="0"/>
                  </a:defRPr>
                </a:lvl3pPr>
                <a:lvl4pPr marL="1096963" defTabSz="585788">
                  <a:defRPr>
                    <a:solidFill>
                      <a:schemeClr val="tx1"/>
                    </a:solidFill>
                    <a:latin typeface="Arial" panose="020B0604020202020204" pitchFamily="34" charset="0"/>
                    <a:cs typeface="Arial" panose="020B0604020202020204" pitchFamily="34" charset="0"/>
                  </a:defRPr>
                </a:lvl4pPr>
                <a:lvl5pPr marL="1463675" defTabSz="585788">
                  <a:defRPr>
                    <a:solidFill>
                      <a:schemeClr val="tx1"/>
                    </a:solidFill>
                    <a:latin typeface="Arial" panose="020B0604020202020204" pitchFamily="34" charset="0"/>
                    <a:cs typeface="Arial" panose="020B0604020202020204" pitchFamily="34" charset="0"/>
                  </a:defRPr>
                </a:lvl5pPr>
                <a:lvl6pPr marL="19208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3780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28352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292475" algn="l" defTabSz="585788"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he-IL" sz="1600">
                    <a:solidFill>
                      <a:srgbClr val="FC0128"/>
                    </a:solidFill>
                  </a:rPr>
                  <a:t>DISPLAY</a:t>
                </a:r>
              </a:p>
            </p:txBody>
          </p:sp>
          <p:sp>
            <p:nvSpPr>
              <p:cNvPr id="30" name="Line 27"/>
              <p:cNvSpPr>
                <a:spLocks noChangeShapeType="1"/>
              </p:cNvSpPr>
              <p:nvPr/>
            </p:nvSpPr>
            <p:spPr bwMode="auto">
              <a:xfrm>
                <a:off x="3243" y="3835"/>
                <a:ext cx="455" cy="0"/>
              </a:xfrm>
              <a:prstGeom prst="line">
                <a:avLst/>
              </a:prstGeom>
              <a:noFill/>
              <a:ln w="25400">
                <a:solidFill>
                  <a:srgbClr val="FC012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31" name="Line 28"/>
              <p:cNvSpPr>
                <a:spLocks noChangeShapeType="1"/>
              </p:cNvSpPr>
              <p:nvPr/>
            </p:nvSpPr>
            <p:spPr bwMode="auto">
              <a:xfrm flipV="1">
                <a:off x="3698" y="3568"/>
                <a:ext cx="0" cy="268"/>
              </a:xfrm>
              <a:prstGeom prst="line">
                <a:avLst/>
              </a:prstGeom>
              <a:noFill/>
              <a:ln w="25400">
                <a:solidFill>
                  <a:srgbClr val="FC0128"/>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grpSp>
      </p:grpSp>
      <p:sp>
        <p:nvSpPr>
          <p:cNvPr id="32" name="Rectangle 33"/>
          <p:cNvSpPr>
            <a:spLocks noChangeArrowheads="1"/>
          </p:cNvSpPr>
          <p:nvPr/>
        </p:nvSpPr>
        <p:spPr bwMode="auto">
          <a:xfrm>
            <a:off x="3355648" y="4190441"/>
            <a:ext cx="23574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he-IL" sz="2000" dirty="0">
                <a:solidFill>
                  <a:srgbClr val="063DE8"/>
                </a:solidFill>
              </a:rPr>
              <a:t>Software Interrupt 10h is used for Video BIOS routines</a:t>
            </a:r>
          </a:p>
        </p:txBody>
      </p:sp>
      <p:sp>
        <p:nvSpPr>
          <p:cNvPr id="33" name="Footer Placeholder 32">
            <a:extLst>
              <a:ext uri="{FF2B5EF4-FFF2-40B4-BE49-F238E27FC236}">
                <a16:creationId xmlns:a16="http://schemas.microsoft.com/office/drawing/2014/main" id="{DF60D491-041B-496B-9DDF-14BE92D07DF7}"/>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3917686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he-IL" b="1" dirty="0"/>
              <a:t>Video Data Format Overview</a:t>
            </a:r>
            <a:endParaRPr lang="he-IL" b="1" dirty="0"/>
          </a:p>
        </p:txBody>
      </p:sp>
      <p:sp>
        <p:nvSpPr>
          <p:cNvPr id="3" name="מציין מיקום תוכן 2"/>
          <p:cNvSpPr>
            <a:spLocks noGrp="1"/>
          </p:cNvSpPr>
          <p:nvPr>
            <p:ph idx="1"/>
          </p:nvPr>
        </p:nvSpPr>
        <p:spPr/>
        <p:txBody>
          <a:bodyPr/>
          <a:lstStyle/>
          <a:p>
            <a:pPr algn="l" rtl="0"/>
            <a:r>
              <a:rPr lang="en-US" altLang="he-IL" dirty="0">
                <a:solidFill>
                  <a:schemeClr val="tx1"/>
                </a:solidFill>
              </a:rPr>
              <a:t>Video Display Modes:  Video subsystems operate in multiple display modes which control certain aspects of the video operation.</a:t>
            </a:r>
          </a:p>
          <a:p>
            <a:pPr lvl="1" algn="l" rtl="0"/>
            <a:r>
              <a:rPr lang="en-US" altLang="he-IL" dirty="0">
                <a:solidFill>
                  <a:schemeClr val="tx1"/>
                </a:solidFill>
              </a:rPr>
              <a:t>Text OR Graphics:</a:t>
            </a:r>
          </a:p>
          <a:p>
            <a:pPr lvl="2" algn="l" rtl="0"/>
            <a:r>
              <a:rPr lang="en-US" altLang="he-IL" dirty="0">
                <a:solidFill>
                  <a:schemeClr val="tx1"/>
                </a:solidFill>
              </a:rPr>
              <a:t>Text modes display </a:t>
            </a:r>
            <a:r>
              <a:rPr lang="en-US" altLang="he-IL" u="sng" dirty="0">
                <a:solidFill>
                  <a:schemeClr val="tx1"/>
                </a:solidFill>
              </a:rPr>
              <a:t>alphanumeric</a:t>
            </a:r>
            <a:r>
              <a:rPr lang="en-US" altLang="he-IL" dirty="0">
                <a:solidFill>
                  <a:schemeClr val="tx1"/>
                </a:solidFill>
              </a:rPr>
              <a:t> characters only.</a:t>
            </a:r>
          </a:p>
          <a:p>
            <a:pPr lvl="2" algn="l" rtl="0"/>
            <a:r>
              <a:rPr lang="en-US" altLang="he-IL" dirty="0">
                <a:solidFill>
                  <a:schemeClr val="tx1"/>
                </a:solidFill>
              </a:rPr>
              <a:t>Graphics modes are bit-mapped (All Points Addressable)  </a:t>
            </a:r>
          </a:p>
          <a:p>
            <a:pPr algn="l" rtl="0"/>
            <a:endParaRPr lang="he-IL" dirty="0"/>
          </a:p>
        </p:txBody>
      </p:sp>
      <p:sp>
        <p:nvSpPr>
          <p:cNvPr id="4" name="Footer Placeholder 3">
            <a:extLst>
              <a:ext uri="{FF2B5EF4-FFF2-40B4-BE49-F238E27FC236}">
                <a16:creationId xmlns:a16="http://schemas.microsoft.com/office/drawing/2014/main" id="{A479A805-8768-46BA-8DC3-03A9C326D4C2}"/>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3345585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he-IL"/>
          </a:p>
        </p:txBody>
      </p:sp>
      <p:sp>
        <p:nvSpPr>
          <p:cNvPr id="3" name="מציין מיקום תוכן 2"/>
          <p:cNvSpPr>
            <a:spLocks noGrp="1"/>
          </p:cNvSpPr>
          <p:nvPr>
            <p:ph idx="1"/>
          </p:nvPr>
        </p:nvSpPr>
        <p:spPr/>
        <p:txBody>
          <a:bodyPr>
            <a:normAutofit/>
          </a:bodyPr>
          <a:lstStyle/>
          <a:p>
            <a:pPr algn="l" rtl="0"/>
            <a:r>
              <a:rPr lang="en-US" altLang="he-IL" dirty="0"/>
              <a:t>The information written to the video buffer by the microprocessor is represented on the screen as a pattern of illuminated dots called pixels.</a:t>
            </a:r>
          </a:p>
          <a:p>
            <a:pPr lvl="1" algn="l" rtl="0"/>
            <a:r>
              <a:rPr lang="en-US" altLang="he-IL" dirty="0"/>
              <a:t>The microprocessor writes information to the video hardware’s display buffer in either alphanumeric or graphics format.</a:t>
            </a:r>
          </a:p>
          <a:p>
            <a:pPr algn="l" rtl="0"/>
            <a:r>
              <a:rPr lang="en-US" altLang="he-IL" dirty="0"/>
              <a:t>Each location on the video screen maps to a location in the display RAM. </a:t>
            </a:r>
          </a:p>
          <a:p>
            <a:pPr lvl="1" algn="l" rtl="0"/>
            <a:r>
              <a:rPr lang="en-US" altLang="he-IL" dirty="0"/>
              <a:t>The first location of the display buffer maps to the top, leftmost point on the screen.</a:t>
            </a:r>
          </a:p>
          <a:p>
            <a:pPr lvl="1" algn="l" rtl="0"/>
            <a:r>
              <a:rPr lang="en-US" altLang="he-IL" dirty="0"/>
              <a:t>As memory addresses increase, the screen location move from left to right &amp; top to bottom.</a:t>
            </a:r>
          </a:p>
          <a:p>
            <a:pPr algn="l" rtl="0"/>
            <a:endParaRPr lang="he-IL" dirty="0"/>
          </a:p>
        </p:txBody>
      </p:sp>
      <p:sp>
        <p:nvSpPr>
          <p:cNvPr id="4" name="Footer Placeholder 3">
            <a:extLst>
              <a:ext uri="{FF2B5EF4-FFF2-40B4-BE49-F238E27FC236}">
                <a16:creationId xmlns:a16="http://schemas.microsoft.com/office/drawing/2014/main" id="{EBF22612-F10B-498A-AF33-16A6E02831DE}"/>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1849308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he-IL" b="1" dirty="0"/>
              <a:t>Alphanumeric format: (Text Mode) </a:t>
            </a:r>
            <a:endParaRPr lang="he-IL" dirty="0"/>
          </a:p>
        </p:txBody>
      </p:sp>
      <p:sp>
        <p:nvSpPr>
          <p:cNvPr id="3" name="מציין מיקום תוכן 2"/>
          <p:cNvSpPr>
            <a:spLocks noGrp="1"/>
          </p:cNvSpPr>
          <p:nvPr>
            <p:ph idx="1"/>
          </p:nvPr>
        </p:nvSpPr>
        <p:spPr/>
        <p:txBody>
          <a:bodyPr/>
          <a:lstStyle/>
          <a:p>
            <a:pPr lvl="1" algn="l" rtl="0"/>
            <a:r>
              <a:rPr lang="en-US" altLang="he-IL" sz="1800" dirty="0"/>
              <a:t>The microprocessor writes each symbol (letter, number, </a:t>
            </a:r>
            <a:r>
              <a:rPr lang="en-US" altLang="he-IL" sz="1800" dirty="0" err="1"/>
              <a:t>etc</a:t>
            </a:r>
            <a:r>
              <a:rPr lang="en-US" altLang="he-IL" sz="1800" dirty="0"/>
              <a:t>) as a series of 2 bytes (character &amp; attribute) into the Video Memory.</a:t>
            </a:r>
          </a:p>
          <a:p>
            <a:pPr lvl="2" algn="l" rtl="0"/>
            <a:r>
              <a:rPr lang="en-US" altLang="he-IL" sz="1800" dirty="0"/>
              <a:t>The first byte represents the character’s ASCII value</a:t>
            </a:r>
          </a:p>
          <a:p>
            <a:pPr lvl="2" algn="l" rtl="0"/>
            <a:r>
              <a:rPr lang="en-US" altLang="he-IL" sz="1800" dirty="0"/>
              <a:t>The second byte represents the character’s attribute (i.e. color, foreground/background, blinking, intensity)</a:t>
            </a:r>
          </a:p>
          <a:p>
            <a:pPr lvl="1" algn="l" rtl="0"/>
            <a:r>
              <a:rPr lang="en-US" altLang="he-IL" sz="1800" dirty="0"/>
              <a:t>Video hardware translates the character &amp; attribute bytes to the necessary series of dots.</a:t>
            </a:r>
          </a:p>
          <a:p>
            <a:pPr lvl="1" algn="l" rtl="0"/>
            <a:r>
              <a:rPr lang="en-US" altLang="he-IL" sz="1800" dirty="0"/>
              <a:t>Characters are painted on the screen in a matrix of dots called a character box or character cell.</a:t>
            </a:r>
          </a:p>
          <a:p>
            <a:pPr algn="l" rtl="0"/>
            <a:endParaRPr lang="he-IL" dirty="0"/>
          </a:p>
        </p:txBody>
      </p:sp>
      <p:sp>
        <p:nvSpPr>
          <p:cNvPr id="4" name="Footer Placeholder 3">
            <a:extLst>
              <a:ext uri="{FF2B5EF4-FFF2-40B4-BE49-F238E27FC236}">
                <a16:creationId xmlns:a16="http://schemas.microsoft.com/office/drawing/2014/main" id="{05EF0D90-5E31-42C8-9587-F7CE690602F3}"/>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672271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he-IL"/>
          </a:p>
        </p:txBody>
      </p:sp>
      <p:sp>
        <p:nvSpPr>
          <p:cNvPr id="3" name="מציין מיקום תוכן 2"/>
          <p:cNvSpPr>
            <a:spLocks noGrp="1"/>
          </p:cNvSpPr>
          <p:nvPr>
            <p:ph idx="1"/>
          </p:nvPr>
        </p:nvSpPr>
        <p:spPr/>
        <p:txBody>
          <a:bodyPr/>
          <a:lstStyle/>
          <a:p>
            <a:endParaRPr lang="he-IL"/>
          </a:p>
        </p:txBody>
      </p:sp>
      <p:grpSp>
        <p:nvGrpSpPr>
          <p:cNvPr id="6" name="Group 65"/>
          <p:cNvGrpSpPr>
            <a:grpSpLocks/>
          </p:cNvGrpSpPr>
          <p:nvPr/>
        </p:nvGrpSpPr>
        <p:grpSpPr bwMode="auto">
          <a:xfrm>
            <a:off x="1594223" y="776008"/>
            <a:ext cx="8237538" cy="5159375"/>
            <a:chOff x="304" y="534"/>
            <a:chExt cx="5189" cy="3250"/>
          </a:xfrm>
        </p:grpSpPr>
        <p:sp>
          <p:nvSpPr>
            <p:cNvPr id="7" name="Freeform 3"/>
            <p:cNvSpPr>
              <a:spLocks/>
            </p:cNvSpPr>
            <p:nvPr/>
          </p:nvSpPr>
          <p:spPr bwMode="auto">
            <a:xfrm>
              <a:off x="3612" y="913"/>
              <a:ext cx="81" cy="127"/>
            </a:xfrm>
            <a:custGeom>
              <a:avLst/>
              <a:gdLst>
                <a:gd name="T0" fmla="*/ 80 w 81"/>
                <a:gd name="T1" fmla="*/ 0 h 127"/>
                <a:gd name="T2" fmla="*/ 73 w 81"/>
                <a:gd name="T3" fmla="*/ 0 h 127"/>
                <a:gd name="T4" fmla="*/ 65 w 81"/>
                <a:gd name="T5" fmla="*/ 0 h 127"/>
                <a:gd name="T6" fmla="*/ 58 w 81"/>
                <a:gd name="T7" fmla="*/ 0 h 127"/>
                <a:gd name="T8" fmla="*/ 51 w 81"/>
                <a:gd name="T9" fmla="*/ 0 h 127"/>
                <a:gd name="T10" fmla="*/ 44 w 81"/>
                <a:gd name="T11" fmla="*/ 6 h 127"/>
                <a:gd name="T12" fmla="*/ 39 w 81"/>
                <a:gd name="T13" fmla="*/ 14 h 127"/>
                <a:gd name="T14" fmla="*/ 36 w 81"/>
                <a:gd name="T15" fmla="*/ 22 h 127"/>
                <a:gd name="T16" fmla="*/ 36 w 81"/>
                <a:gd name="T17" fmla="*/ 31 h 127"/>
                <a:gd name="T18" fmla="*/ 36 w 81"/>
                <a:gd name="T19" fmla="*/ 39 h 127"/>
                <a:gd name="T20" fmla="*/ 36 w 81"/>
                <a:gd name="T21" fmla="*/ 48 h 127"/>
                <a:gd name="T22" fmla="*/ 36 w 81"/>
                <a:gd name="T23" fmla="*/ 56 h 127"/>
                <a:gd name="T24" fmla="*/ 36 w 81"/>
                <a:gd name="T25" fmla="*/ 64 h 127"/>
                <a:gd name="T26" fmla="*/ 36 w 81"/>
                <a:gd name="T27" fmla="*/ 73 h 127"/>
                <a:gd name="T28" fmla="*/ 34 w 81"/>
                <a:gd name="T29" fmla="*/ 81 h 127"/>
                <a:gd name="T30" fmla="*/ 34 w 81"/>
                <a:gd name="T31" fmla="*/ 90 h 127"/>
                <a:gd name="T32" fmla="*/ 34 w 81"/>
                <a:gd name="T33" fmla="*/ 98 h 127"/>
                <a:gd name="T34" fmla="*/ 32 w 81"/>
                <a:gd name="T35" fmla="*/ 106 h 127"/>
                <a:gd name="T36" fmla="*/ 27 w 81"/>
                <a:gd name="T37" fmla="*/ 115 h 127"/>
                <a:gd name="T38" fmla="*/ 22 w 81"/>
                <a:gd name="T39" fmla="*/ 123 h 127"/>
                <a:gd name="T40" fmla="*/ 15 w 81"/>
                <a:gd name="T41" fmla="*/ 126 h 127"/>
                <a:gd name="T42" fmla="*/ 7 w 81"/>
                <a:gd name="T43" fmla="*/ 126 h 127"/>
                <a:gd name="T44" fmla="*/ 0 w 81"/>
                <a:gd name="T45" fmla="*/ 12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1" h="127">
                  <a:moveTo>
                    <a:pt x="80" y="0"/>
                  </a:moveTo>
                  <a:lnTo>
                    <a:pt x="73" y="0"/>
                  </a:lnTo>
                  <a:lnTo>
                    <a:pt x="65" y="0"/>
                  </a:lnTo>
                  <a:lnTo>
                    <a:pt x="58" y="0"/>
                  </a:lnTo>
                  <a:lnTo>
                    <a:pt x="51" y="0"/>
                  </a:lnTo>
                  <a:lnTo>
                    <a:pt x="44" y="6"/>
                  </a:lnTo>
                  <a:lnTo>
                    <a:pt x="39" y="14"/>
                  </a:lnTo>
                  <a:lnTo>
                    <a:pt x="36" y="22"/>
                  </a:lnTo>
                  <a:lnTo>
                    <a:pt x="36" y="31"/>
                  </a:lnTo>
                  <a:lnTo>
                    <a:pt x="36" y="39"/>
                  </a:lnTo>
                  <a:lnTo>
                    <a:pt x="36" y="48"/>
                  </a:lnTo>
                  <a:lnTo>
                    <a:pt x="36" y="56"/>
                  </a:lnTo>
                  <a:lnTo>
                    <a:pt x="36" y="64"/>
                  </a:lnTo>
                  <a:lnTo>
                    <a:pt x="36" y="73"/>
                  </a:lnTo>
                  <a:lnTo>
                    <a:pt x="34" y="81"/>
                  </a:lnTo>
                  <a:lnTo>
                    <a:pt x="34" y="90"/>
                  </a:lnTo>
                  <a:lnTo>
                    <a:pt x="34" y="98"/>
                  </a:lnTo>
                  <a:lnTo>
                    <a:pt x="32" y="106"/>
                  </a:lnTo>
                  <a:lnTo>
                    <a:pt x="27" y="115"/>
                  </a:lnTo>
                  <a:lnTo>
                    <a:pt x="22" y="123"/>
                  </a:lnTo>
                  <a:lnTo>
                    <a:pt x="15" y="126"/>
                  </a:lnTo>
                  <a:lnTo>
                    <a:pt x="7" y="126"/>
                  </a:lnTo>
                  <a:lnTo>
                    <a:pt x="0" y="126"/>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 name="Freeform 4"/>
            <p:cNvSpPr>
              <a:spLocks/>
            </p:cNvSpPr>
            <p:nvPr/>
          </p:nvSpPr>
          <p:spPr bwMode="auto">
            <a:xfrm>
              <a:off x="3612" y="1044"/>
              <a:ext cx="81" cy="127"/>
            </a:xfrm>
            <a:custGeom>
              <a:avLst/>
              <a:gdLst>
                <a:gd name="T0" fmla="*/ 80 w 81"/>
                <a:gd name="T1" fmla="*/ 126 h 127"/>
                <a:gd name="T2" fmla="*/ 73 w 81"/>
                <a:gd name="T3" fmla="*/ 126 h 127"/>
                <a:gd name="T4" fmla="*/ 65 w 81"/>
                <a:gd name="T5" fmla="*/ 126 h 127"/>
                <a:gd name="T6" fmla="*/ 58 w 81"/>
                <a:gd name="T7" fmla="*/ 126 h 127"/>
                <a:gd name="T8" fmla="*/ 51 w 81"/>
                <a:gd name="T9" fmla="*/ 126 h 127"/>
                <a:gd name="T10" fmla="*/ 44 w 81"/>
                <a:gd name="T11" fmla="*/ 120 h 127"/>
                <a:gd name="T12" fmla="*/ 39 w 81"/>
                <a:gd name="T13" fmla="*/ 112 h 127"/>
                <a:gd name="T14" fmla="*/ 36 w 81"/>
                <a:gd name="T15" fmla="*/ 104 h 127"/>
                <a:gd name="T16" fmla="*/ 36 w 81"/>
                <a:gd name="T17" fmla="*/ 95 h 127"/>
                <a:gd name="T18" fmla="*/ 36 w 81"/>
                <a:gd name="T19" fmla="*/ 87 h 127"/>
                <a:gd name="T20" fmla="*/ 36 w 81"/>
                <a:gd name="T21" fmla="*/ 78 h 127"/>
                <a:gd name="T22" fmla="*/ 36 w 81"/>
                <a:gd name="T23" fmla="*/ 70 h 127"/>
                <a:gd name="T24" fmla="*/ 36 w 81"/>
                <a:gd name="T25" fmla="*/ 62 h 127"/>
                <a:gd name="T26" fmla="*/ 36 w 81"/>
                <a:gd name="T27" fmla="*/ 53 h 127"/>
                <a:gd name="T28" fmla="*/ 34 w 81"/>
                <a:gd name="T29" fmla="*/ 45 h 127"/>
                <a:gd name="T30" fmla="*/ 34 w 81"/>
                <a:gd name="T31" fmla="*/ 36 h 127"/>
                <a:gd name="T32" fmla="*/ 34 w 81"/>
                <a:gd name="T33" fmla="*/ 28 h 127"/>
                <a:gd name="T34" fmla="*/ 32 w 81"/>
                <a:gd name="T35" fmla="*/ 20 h 127"/>
                <a:gd name="T36" fmla="*/ 27 w 81"/>
                <a:gd name="T37" fmla="*/ 11 h 127"/>
                <a:gd name="T38" fmla="*/ 22 w 81"/>
                <a:gd name="T39" fmla="*/ 3 h 127"/>
                <a:gd name="T40" fmla="*/ 15 w 81"/>
                <a:gd name="T41" fmla="*/ 0 h 127"/>
                <a:gd name="T42" fmla="*/ 7 w 81"/>
                <a:gd name="T43" fmla="*/ 0 h 127"/>
                <a:gd name="T44" fmla="*/ 0 w 81"/>
                <a:gd name="T4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1" h="127">
                  <a:moveTo>
                    <a:pt x="80" y="126"/>
                  </a:moveTo>
                  <a:lnTo>
                    <a:pt x="73" y="126"/>
                  </a:lnTo>
                  <a:lnTo>
                    <a:pt x="65" y="126"/>
                  </a:lnTo>
                  <a:lnTo>
                    <a:pt x="58" y="126"/>
                  </a:lnTo>
                  <a:lnTo>
                    <a:pt x="51" y="126"/>
                  </a:lnTo>
                  <a:lnTo>
                    <a:pt x="44" y="120"/>
                  </a:lnTo>
                  <a:lnTo>
                    <a:pt x="39" y="112"/>
                  </a:lnTo>
                  <a:lnTo>
                    <a:pt x="36" y="104"/>
                  </a:lnTo>
                  <a:lnTo>
                    <a:pt x="36" y="95"/>
                  </a:lnTo>
                  <a:lnTo>
                    <a:pt x="36" y="87"/>
                  </a:lnTo>
                  <a:lnTo>
                    <a:pt x="36" y="78"/>
                  </a:lnTo>
                  <a:lnTo>
                    <a:pt x="36" y="70"/>
                  </a:lnTo>
                  <a:lnTo>
                    <a:pt x="36" y="62"/>
                  </a:lnTo>
                  <a:lnTo>
                    <a:pt x="36" y="53"/>
                  </a:lnTo>
                  <a:lnTo>
                    <a:pt x="34" y="45"/>
                  </a:lnTo>
                  <a:lnTo>
                    <a:pt x="34" y="36"/>
                  </a:lnTo>
                  <a:lnTo>
                    <a:pt x="34" y="28"/>
                  </a:lnTo>
                  <a:lnTo>
                    <a:pt x="32" y="20"/>
                  </a:lnTo>
                  <a:lnTo>
                    <a:pt x="27" y="11"/>
                  </a:lnTo>
                  <a:lnTo>
                    <a:pt x="22" y="3"/>
                  </a:lnTo>
                  <a:lnTo>
                    <a:pt x="15" y="0"/>
                  </a:lnTo>
                  <a:lnTo>
                    <a:pt x="7" y="0"/>
                  </a:lnTo>
                  <a:lnTo>
                    <a:pt x="0"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 name="Freeform 5"/>
            <p:cNvSpPr>
              <a:spLocks/>
            </p:cNvSpPr>
            <p:nvPr/>
          </p:nvSpPr>
          <p:spPr bwMode="auto">
            <a:xfrm>
              <a:off x="3612" y="1279"/>
              <a:ext cx="81" cy="127"/>
            </a:xfrm>
            <a:custGeom>
              <a:avLst/>
              <a:gdLst>
                <a:gd name="T0" fmla="*/ 80 w 81"/>
                <a:gd name="T1" fmla="*/ 0 h 127"/>
                <a:gd name="T2" fmla="*/ 73 w 81"/>
                <a:gd name="T3" fmla="*/ 0 h 127"/>
                <a:gd name="T4" fmla="*/ 65 w 81"/>
                <a:gd name="T5" fmla="*/ 0 h 127"/>
                <a:gd name="T6" fmla="*/ 58 w 81"/>
                <a:gd name="T7" fmla="*/ 0 h 127"/>
                <a:gd name="T8" fmla="*/ 51 w 81"/>
                <a:gd name="T9" fmla="*/ 0 h 127"/>
                <a:gd name="T10" fmla="*/ 44 w 81"/>
                <a:gd name="T11" fmla="*/ 6 h 127"/>
                <a:gd name="T12" fmla="*/ 39 w 81"/>
                <a:gd name="T13" fmla="*/ 14 h 127"/>
                <a:gd name="T14" fmla="*/ 36 w 81"/>
                <a:gd name="T15" fmla="*/ 22 h 127"/>
                <a:gd name="T16" fmla="*/ 36 w 81"/>
                <a:gd name="T17" fmla="*/ 31 h 127"/>
                <a:gd name="T18" fmla="*/ 36 w 81"/>
                <a:gd name="T19" fmla="*/ 39 h 127"/>
                <a:gd name="T20" fmla="*/ 36 w 81"/>
                <a:gd name="T21" fmla="*/ 48 h 127"/>
                <a:gd name="T22" fmla="*/ 36 w 81"/>
                <a:gd name="T23" fmla="*/ 56 h 127"/>
                <a:gd name="T24" fmla="*/ 36 w 81"/>
                <a:gd name="T25" fmla="*/ 64 h 127"/>
                <a:gd name="T26" fmla="*/ 36 w 81"/>
                <a:gd name="T27" fmla="*/ 73 h 127"/>
                <a:gd name="T28" fmla="*/ 34 w 81"/>
                <a:gd name="T29" fmla="*/ 81 h 127"/>
                <a:gd name="T30" fmla="*/ 34 w 81"/>
                <a:gd name="T31" fmla="*/ 90 h 127"/>
                <a:gd name="T32" fmla="*/ 34 w 81"/>
                <a:gd name="T33" fmla="*/ 98 h 127"/>
                <a:gd name="T34" fmla="*/ 32 w 81"/>
                <a:gd name="T35" fmla="*/ 106 h 127"/>
                <a:gd name="T36" fmla="*/ 27 w 81"/>
                <a:gd name="T37" fmla="*/ 115 h 127"/>
                <a:gd name="T38" fmla="*/ 22 w 81"/>
                <a:gd name="T39" fmla="*/ 123 h 127"/>
                <a:gd name="T40" fmla="*/ 15 w 81"/>
                <a:gd name="T41" fmla="*/ 126 h 127"/>
                <a:gd name="T42" fmla="*/ 7 w 81"/>
                <a:gd name="T43" fmla="*/ 126 h 127"/>
                <a:gd name="T44" fmla="*/ 0 w 81"/>
                <a:gd name="T45" fmla="*/ 12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1" h="127">
                  <a:moveTo>
                    <a:pt x="80" y="0"/>
                  </a:moveTo>
                  <a:lnTo>
                    <a:pt x="73" y="0"/>
                  </a:lnTo>
                  <a:lnTo>
                    <a:pt x="65" y="0"/>
                  </a:lnTo>
                  <a:lnTo>
                    <a:pt x="58" y="0"/>
                  </a:lnTo>
                  <a:lnTo>
                    <a:pt x="51" y="0"/>
                  </a:lnTo>
                  <a:lnTo>
                    <a:pt x="44" y="6"/>
                  </a:lnTo>
                  <a:lnTo>
                    <a:pt x="39" y="14"/>
                  </a:lnTo>
                  <a:lnTo>
                    <a:pt x="36" y="22"/>
                  </a:lnTo>
                  <a:lnTo>
                    <a:pt x="36" y="31"/>
                  </a:lnTo>
                  <a:lnTo>
                    <a:pt x="36" y="39"/>
                  </a:lnTo>
                  <a:lnTo>
                    <a:pt x="36" y="48"/>
                  </a:lnTo>
                  <a:lnTo>
                    <a:pt x="36" y="56"/>
                  </a:lnTo>
                  <a:lnTo>
                    <a:pt x="36" y="64"/>
                  </a:lnTo>
                  <a:lnTo>
                    <a:pt x="36" y="73"/>
                  </a:lnTo>
                  <a:lnTo>
                    <a:pt x="34" y="81"/>
                  </a:lnTo>
                  <a:lnTo>
                    <a:pt x="34" y="90"/>
                  </a:lnTo>
                  <a:lnTo>
                    <a:pt x="34" y="98"/>
                  </a:lnTo>
                  <a:lnTo>
                    <a:pt x="32" y="106"/>
                  </a:lnTo>
                  <a:lnTo>
                    <a:pt x="27" y="115"/>
                  </a:lnTo>
                  <a:lnTo>
                    <a:pt x="22" y="123"/>
                  </a:lnTo>
                  <a:lnTo>
                    <a:pt x="15" y="126"/>
                  </a:lnTo>
                  <a:lnTo>
                    <a:pt x="7" y="126"/>
                  </a:lnTo>
                  <a:lnTo>
                    <a:pt x="0" y="126"/>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 name="Freeform 6"/>
            <p:cNvSpPr>
              <a:spLocks/>
            </p:cNvSpPr>
            <p:nvPr/>
          </p:nvSpPr>
          <p:spPr bwMode="auto">
            <a:xfrm>
              <a:off x="3612" y="1411"/>
              <a:ext cx="81" cy="127"/>
            </a:xfrm>
            <a:custGeom>
              <a:avLst/>
              <a:gdLst>
                <a:gd name="T0" fmla="*/ 80 w 81"/>
                <a:gd name="T1" fmla="*/ 126 h 127"/>
                <a:gd name="T2" fmla="*/ 73 w 81"/>
                <a:gd name="T3" fmla="*/ 126 h 127"/>
                <a:gd name="T4" fmla="*/ 65 w 81"/>
                <a:gd name="T5" fmla="*/ 126 h 127"/>
                <a:gd name="T6" fmla="*/ 58 w 81"/>
                <a:gd name="T7" fmla="*/ 126 h 127"/>
                <a:gd name="T8" fmla="*/ 51 w 81"/>
                <a:gd name="T9" fmla="*/ 126 h 127"/>
                <a:gd name="T10" fmla="*/ 44 w 81"/>
                <a:gd name="T11" fmla="*/ 120 h 127"/>
                <a:gd name="T12" fmla="*/ 39 w 81"/>
                <a:gd name="T13" fmla="*/ 112 h 127"/>
                <a:gd name="T14" fmla="*/ 36 w 81"/>
                <a:gd name="T15" fmla="*/ 104 h 127"/>
                <a:gd name="T16" fmla="*/ 36 w 81"/>
                <a:gd name="T17" fmla="*/ 95 h 127"/>
                <a:gd name="T18" fmla="*/ 36 w 81"/>
                <a:gd name="T19" fmla="*/ 87 h 127"/>
                <a:gd name="T20" fmla="*/ 36 w 81"/>
                <a:gd name="T21" fmla="*/ 78 h 127"/>
                <a:gd name="T22" fmla="*/ 36 w 81"/>
                <a:gd name="T23" fmla="*/ 70 h 127"/>
                <a:gd name="T24" fmla="*/ 36 w 81"/>
                <a:gd name="T25" fmla="*/ 62 h 127"/>
                <a:gd name="T26" fmla="*/ 36 w 81"/>
                <a:gd name="T27" fmla="*/ 53 h 127"/>
                <a:gd name="T28" fmla="*/ 34 w 81"/>
                <a:gd name="T29" fmla="*/ 45 h 127"/>
                <a:gd name="T30" fmla="*/ 34 w 81"/>
                <a:gd name="T31" fmla="*/ 36 h 127"/>
                <a:gd name="T32" fmla="*/ 34 w 81"/>
                <a:gd name="T33" fmla="*/ 28 h 127"/>
                <a:gd name="T34" fmla="*/ 32 w 81"/>
                <a:gd name="T35" fmla="*/ 20 h 127"/>
                <a:gd name="T36" fmla="*/ 27 w 81"/>
                <a:gd name="T37" fmla="*/ 11 h 127"/>
                <a:gd name="T38" fmla="*/ 22 w 81"/>
                <a:gd name="T39" fmla="*/ 3 h 127"/>
                <a:gd name="T40" fmla="*/ 15 w 81"/>
                <a:gd name="T41" fmla="*/ 0 h 127"/>
                <a:gd name="T42" fmla="*/ 7 w 81"/>
                <a:gd name="T43" fmla="*/ 0 h 127"/>
                <a:gd name="T44" fmla="*/ 0 w 81"/>
                <a:gd name="T4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1" h="127">
                  <a:moveTo>
                    <a:pt x="80" y="126"/>
                  </a:moveTo>
                  <a:lnTo>
                    <a:pt x="73" y="126"/>
                  </a:lnTo>
                  <a:lnTo>
                    <a:pt x="65" y="126"/>
                  </a:lnTo>
                  <a:lnTo>
                    <a:pt x="58" y="126"/>
                  </a:lnTo>
                  <a:lnTo>
                    <a:pt x="51" y="126"/>
                  </a:lnTo>
                  <a:lnTo>
                    <a:pt x="44" y="120"/>
                  </a:lnTo>
                  <a:lnTo>
                    <a:pt x="39" y="112"/>
                  </a:lnTo>
                  <a:lnTo>
                    <a:pt x="36" y="104"/>
                  </a:lnTo>
                  <a:lnTo>
                    <a:pt x="36" y="95"/>
                  </a:lnTo>
                  <a:lnTo>
                    <a:pt x="36" y="87"/>
                  </a:lnTo>
                  <a:lnTo>
                    <a:pt x="36" y="78"/>
                  </a:lnTo>
                  <a:lnTo>
                    <a:pt x="36" y="70"/>
                  </a:lnTo>
                  <a:lnTo>
                    <a:pt x="36" y="62"/>
                  </a:lnTo>
                  <a:lnTo>
                    <a:pt x="36" y="53"/>
                  </a:lnTo>
                  <a:lnTo>
                    <a:pt x="34" y="45"/>
                  </a:lnTo>
                  <a:lnTo>
                    <a:pt x="34" y="36"/>
                  </a:lnTo>
                  <a:lnTo>
                    <a:pt x="34" y="28"/>
                  </a:lnTo>
                  <a:lnTo>
                    <a:pt x="32" y="20"/>
                  </a:lnTo>
                  <a:lnTo>
                    <a:pt x="27" y="11"/>
                  </a:lnTo>
                  <a:lnTo>
                    <a:pt x="22" y="3"/>
                  </a:lnTo>
                  <a:lnTo>
                    <a:pt x="15" y="0"/>
                  </a:lnTo>
                  <a:lnTo>
                    <a:pt x="7" y="0"/>
                  </a:lnTo>
                  <a:lnTo>
                    <a:pt x="0"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1" name="Freeform 7"/>
            <p:cNvSpPr>
              <a:spLocks/>
            </p:cNvSpPr>
            <p:nvPr/>
          </p:nvSpPr>
          <p:spPr bwMode="auto">
            <a:xfrm>
              <a:off x="3612" y="1649"/>
              <a:ext cx="81" cy="127"/>
            </a:xfrm>
            <a:custGeom>
              <a:avLst/>
              <a:gdLst>
                <a:gd name="T0" fmla="*/ 80 w 81"/>
                <a:gd name="T1" fmla="*/ 0 h 127"/>
                <a:gd name="T2" fmla="*/ 73 w 81"/>
                <a:gd name="T3" fmla="*/ 0 h 127"/>
                <a:gd name="T4" fmla="*/ 65 w 81"/>
                <a:gd name="T5" fmla="*/ 0 h 127"/>
                <a:gd name="T6" fmla="*/ 58 w 81"/>
                <a:gd name="T7" fmla="*/ 0 h 127"/>
                <a:gd name="T8" fmla="*/ 51 w 81"/>
                <a:gd name="T9" fmla="*/ 0 h 127"/>
                <a:gd name="T10" fmla="*/ 44 w 81"/>
                <a:gd name="T11" fmla="*/ 6 h 127"/>
                <a:gd name="T12" fmla="*/ 39 w 81"/>
                <a:gd name="T13" fmla="*/ 14 h 127"/>
                <a:gd name="T14" fmla="*/ 36 w 81"/>
                <a:gd name="T15" fmla="*/ 22 h 127"/>
                <a:gd name="T16" fmla="*/ 36 w 81"/>
                <a:gd name="T17" fmla="*/ 31 h 127"/>
                <a:gd name="T18" fmla="*/ 36 w 81"/>
                <a:gd name="T19" fmla="*/ 39 h 127"/>
                <a:gd name="T20" fmla="*/ 36 w 81"/>
                <a:gd name="T21" fmla="*/ 48 h 127"/>
                <a:gd name="T22" fmla="*/ 36 w 81"/>
                <a:gd name="T23" fmla="*/ 56 h 127"/>
                <a:gd name="T24" fmla="*/ 36 w 81"/>
                <a:gd name="T25" fmla="*/ 64 h 127"/>
                <a:gd name="T26" fmla="*/ 36 w 81"/>
                <a:gd name="T27" fmla="*/ 73 h 127"/>
                <a:gd name="T28" fmla="*/ 34 w 81"/>
                <a:gd name="T29" fmla="*/ 81 h 127"/>
                <a:gd name="T30" fmla="*/ 34 w 81"/>
                <a:gd name="T31" fmla="*/ 90 h 127"/>
                <a:gd name="T32" fmla="*/ 34 w 81"/>
                <a:gd name="T33" fmla="*/ 98 h 127"/>
                <a:gd name="T34" fmla="*/ 32 w 81"/>
                <a:gd name="T35" fmla="*/ 106 h 127"/>
                <a:gd name="T36" fmla="*/ 27 w 81"/>
                <a:gd name="T37" fmla="*/ 115 h 127"/>
                <a:gd name="T38" fmla="*/ 22 w 81"/>
                <a:gd name="T39" fmla="*/ 123 h 127"/>
                <a:gd name="T40" fmla="*/ 15 w 81"/>
                <a:gd name="T41" fmla="*/ 126 h 127"/>
                <a:gd name="T42" fmla="*/ 7 w 81"/>
                <a:gd name="T43" fmla="*/ 126 h 127"/>
                <a:gd name="T44" fmla="*/ 0 w 81"/>
                <a:gd name="T45" fmla="*/ 12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1" h="127">
                  <a:moveTo>
                    <a:pt x="80" y="0"/>
                  </a:moveTo>
                  <a:lnTo>
                    <a:pt x="73" y="0"/>
                  </a:lnTo>
                  <a:lnTo>
                    <a:pt x="65" y="0"/>
                  </a:lnTo>
                  <a:lnTo>
                    <a:pt x="58" y="0"/>
                  </a:lnTo>
                  <a:lnTo>
                    <a:pt x="51" y="0"/>
                  </a:lnTo>
                  <a:lnTo>
                    <a:pt x="44" y="6"/>
                  </a:lnTo>
                  <a:lnTo>
                    <a:pt x="39" y="14"/>
                  </a:lnTo>
                  <a:lnTo>
                    <a:pt x="36" y="22"/>
                  </a:lnTo>
                  <a:lnTo>
                    <a:pt x="36" y="31"/>
                  </a:lnTo>
                  <a:lnTo>
                    <a:pt x="36" y="39"/>
                  </a:lnTo>
                  <a:lnTo>
                    <a:pt x="36" y="48"/>
                  </a:lnTo>
                  <a:lnTo>
                    <a:pt x="36" y="56"/>
                  </a:lnTo>
                  <a:lnTo>
                    <a:pt x="36" y="64"/>
                  </a:lnTo>
                  <a:lnTo>
                    <a:pt x="36" y="73"/>
                  </a:lnTo>
                  <a:lnTo>
                    <a:pt x="34" y="81"/>
                  </a:lnTo>
                  <a:lnTo>
                    <a:pt x="34" y="90"/>
                  </a:lnTo>
                  <a:lnTo>
                    <a:pt x="34" y="98"/>
                  </a:lnTo>
                  <a:lnTo>
                    <a:pt x="32" y="106"/>
                  </a:lnTo>
                  <a:lnTo>
                    <a:pt x="27" y="115"/>
                  </a:lnTo>
                  <a:lnTo>
                    <a:pt x="22" y="123"/>
                  </a:lnTo>
                  <a:lnTo>
                    <a:pt x="15" y="126"/>
                  </a:lnTo>
                  <a:lnTo>
                    <a:pt x="7" y="126"/>
                  </a:lnTo>
                  <a:lnTo>
                    <a:pt x="0" y="126"/>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2" name="Freeform 8"/>
            <p:cNvSpPr>
              <a:spLocks/>
            </p:cNvSpPr>
            <p:nvPr/>
          </p:nvSpPr>
          <p:spPr bwMode="auto">
            <a:xfrm>
              <a:off x="3612" y="1781"/>
              <a:ext cx="81" cy="127"/>
            </a:xfrm>
            <a:custGeom>
              <a:avLst/>
              <a:gdLst>
                <a:gd name="T0" fmla="*/ 80 w 81"/>
                <a:gd name="T1" fmla="*/ 126 h 127"/>
                <a:gd name="T2" fmla="*/ 73 w 81"/>
                <a:gd name="T3" fmla="*/ 126 h 127"/>
                <a:gd name="T4" fmla="*/ 65 w 81"/>
                <a:gd name="T5" fmla="*/ 126 h 127"/>
                <a:gd name="T6" fmla="*/ 58 w 81"/>
                <a:gd name="T7" fmla="*/ 126 h 127"/>
                <a:gd name="T8" fmla="*/ 51 w 81"/>
                <a:gd name="T9" fmla="*/ 126 h 127"/>
                <a:gd name="T10" fmla="*/ 44 w 81"/>
                <a:gd name="T11" fmla="*/ 120 h 127"/>
                <a:gd name="T12" fmla="*/ 39 w 81"/>
                <a:gd name="T13" fmla="*/ 112 h 127"/>
                <a:gd name="T14" fmla="*/ 36 w 81"/>
                <a:gd name="T15" fmla="*/ 104 h 127"/>
                <a:gd name="T16" fmla="*/ 36 w 81"/>
                <a:gd name="T17" fmla="*/ 95 h 127"/>
                <a:gd name="T18" fmla="*/ 36 w 81"/>
                <a:gd name="T19" fmla="*/ 87 h 127"/>
                <a:gd name="T20" fmla="*/ 36 w 81"/>
                <a:gd name="T21" fmla="*/ 78 h 127"/>
                <a:gd name="T22" fmla="*/ 36 w 81"/>
                <a:gd name="T23" fmla="*/ 70 h 127"/>
                <a:gd name="T24" fmla="*/ 36 w 81"/>
                <a:gd name="T25" fmla="*/ 62 h 127"/>
                <a:gd name="T26" fmla="*/ 36 w 81"/>
                <a:gd name="T27" fmla="*/ 53 h 127"/>
                <a:gd name="T28" fmla="*/ 34 w 81"/>
                <a:gd name="T29" fmla="*/ 45 h 127"/>
                <a:gd name="T30" fmla="*/ 34 w 81"/>
                <a:gd name="T31" fmla="*/ 36 h 127"/>
                <a:gd name="T32" fmla="*/ 34 w 81"/>
                <a:gd name="T33" fmla="*/ 28 h 127"/>
                <a:gd name="T34" fmla="*/ 32 w 81"/>
                <a:gd name="T35" fmla="*/ 20 h 127"/>
                <a:gd name="T36" fmla="*/ 27 w 81"/>
                <a:gd name="T37" fmla="*/ 11 h 127"/>
                <a:gd name="T38" fmla="*/ 22 w 81"/>
                <a:gd name="T39" fmla="*/ 3 h 127"/>
                <a:gd name="T40" fmla="*/ 15 w 81"/>
                <a:gd name="T41" fmla="*/ 0 h 127"/>
                <a:gd name="T42" fmla="*/ 7 w 81"/>
                <a:gd name="T43" fmla="*/ 0 h 127"/>
                <a:gd name="T44" fmla="*/ 0 w 81"/>
                <a:gd name="T4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1" h="127">
                  <a:moveTo>
                    <a:pt x="80" y="126"/>
                  </a:moveTo>
                  <a:lnTo>
                    <a:pt x="73" y="126"/>
                  </a:lnTo>
                  <a:lnTo>
                    <a:pt x="65" y="126"/>
                  </a:lnTo>
                  <a:lnTo>
                    <a:pt x="58" y="126"/>
                  </a:lnTo>
                  <a:lnTo>
                    <a:pt x="51" y="126"/>
                  </a:lnTo>
                  <a:lnTo>
                    <a:pt x="44" y="120"/>
                  </a:lnTo>
                  <a:lnTo>
                    <a:pt x="39" y="112"/>
                  </a:lnTo>
                  <a:lnTo>
                    <a:pt x="36" y="104"/>
                  </a:lnTo>
                  <a:lnTo>
                    <a:pt x="36" y="95"/>
                  </a:lnTo>
                  <a:lnTo>
                    <a:pt x="36" y="87"/>
                  </a:lnTo>
                  <a:lnTo>
                    <a:pt x="36" y="78"/>
                  </a:lnTo>
                  <a:lnTo>
                    <a:pt x="36" y="70"/>
                  </a:lnTo>
                  <a:lnTo>
                    <a:pt x="36" y="62"/>
                  </a:lnTo>
                  <a:lnTo>
                    <a:pt x="36" y="53"/>
                  </a:lnTo>
                  <a:lnTo>
                    <a:pt x="34" y="45"/>
                  </a:lnTo>
                  <a:lnTo>
                    <a:pt x="34" y="36"/>
                  </a:lnTo>
                  <a:lnTo>
                    <a:pt x="34" y="28"/>
                  </a:lnTo>
                  <a:lnTo>
                    <a:pt x="32" y="20"/>
                  </a:lnTo>
                  <a:lnTo>
                    <a:pt x="27" y="11"/>
                  </a:lnTo>
                  <a:lnTo>
                    <a:pt x="22" y="3"/>
                  </a:lnTo>
                  <a:lnTo>
                    <a:pt x="15" y="0"/>
                  </a:lnTo>
                  <a:lnTo>
                    <a:pt x="7" y="0"/>
                  </a:lnTo>
                  <a:lnTo>
                    <a:pt x="0"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 name="Rectangle 9"/>
            <p:cNvSpPr>
              <a:spLocks noChangeArrowheads="1"/>
            </p:cNvSpPr>
            <p:nvPr/>
          </p:nvSpPr>
          <p:spPr bwMode="auto">
            <a:xfrm>
              <a:off x="3740" y="3204"/>
              <a:ext cx="1753" cy="528"/>
            </a:xfrm>
            <a:prstGeom prst="rect">
              <a:avLst/>
            </a:prstGeom>
            <a:noFill/>
            <a:ln w="12700">
              <a:solidFill>
                <a:srgbClr val="7B00E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1600" dirty="0"/>
                <a:t>Mapping from the display </a:t>
              </a:r>
            </a:p>
            <a:p>
              <a:r>
                <a:rPr lang="en-US" altLang="he-IL" sz="1600" dirty="0"/>
                <a:t>memory to the screen. </a:t>
              </a:r>
            </a:p>
            <a:p>
              <a:r>
                <a:rPr lang="en-US" altLang="he-IL" sz="1600" dirty="0"/>
                <a:t>Segment B800 - Text Mode</a:t>
              </a:r>
            </a:p>
          </p:txBody>
        </p:sp>
        <p:grpSp>
          <p:nvGrpSpPr>
            <p:cNvPr id="14" name="Group 13"/>
            <p:cNvGrpSpPr>
              <a:grpSpLocks/>
            </p:cNvGrpSpPr>
            <p:nvPr/>
          </p:nvGrpSpPr>
          <p:grpSpPr bwMode="auto">
            <a:xfrm>
              <a:off x="795" y="1039"/>
              <a:ext cx="2858" cy="1078"/>
              <a:chOff x="795" y="1039"/>
              <a:chExt cx="2858" cy="1078"/>
            </a:xfrm>
          </p:grpSpPr>
          <p:sp>
            <p:nvSpPr>
              <p:cNvPr id="66" name="Arc 10"/>
              <p:cNvSpPr>
                <a:spLocks/>
              </p:cNvSpPr>
              <p:nvPr/>
            </p:nvSpPr>
            <p:spPr bwMode="auto">
              <a:xfrm>
                <a:off x="1166" y="1408"/>
                <a:ext cx="2486" cy="685"/>
              </a:xfrm>
              <a:custGeom>
                <a:avLst/>
                <a:gdLst>
                  <a:gd name="G0" fmla="+- 21600 0 0"/>
                  <a:gd name="G1" fmla="+- 21600 0 0"/>
                  <a:gd name="G2" fmla="+- 21600 0 0"/>
                  <a:gd name="T0" fmla="*/ 0 w 21600"/>
                  <a:gd name="T1" fmla="*/ 21568 h 21600"/>
                  <a:gd name="T2" fmla="*/ 2159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68"/>
                    </a:moveTo>
                    <a:cubicBezTo>
                      <a:pt x="17" y="9654"/>
                      <a:pt x="9677" y="4"/>
                      <a:pt x="21591" y="0"/>
                    </a:cubicBezTo>
                  </a:path>
                  <a:path w="21600" h="21600" stroke="0" extrusionOk="0">
                    <a:moveTo>
                      <a:pt x="0" y="21568"/>
                    </a:moveTo>
                    <a:cubicBezTo>
                      <a:pt x="17" y="9654"/>
                      <a:pt x="9677" y="4"/>
                      <a:pt x="21591"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7" name="Arc 11"/>
              <p:cNvSpPr>
                <a:spLocks/>
              </p:cNvSpPr>
              <p:nvPr/>
            </p:nvSpPr>
            <p:spPr bwMode="auto">
              <a:xfrm>
                <a:off x="1550" y="1778"/>
                <a:ext cx="2102" cy="314"/>
              </a:xfrm>
              <a:custGeom>
                <a:avLst/>
                <a:gdLst>
                  <a:gd name="G0" fmla="+- 21600 0 0"/>
                  <a:gd name="G1" fmla="+- 21600 0 0"/>
                  <a:gd name="G2" fmla="+- 21600 0 0"/>
                  <a:gd name="T0" fmla="*/ 0 w 21600"/>
                  <a:gd name="T1" fmla="*/ 21600 h 21600"/>
                  <a:gd name="T2" fmla="*/ 2159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4"/>
                      <a:pt x="9664" y="5"/>
                      <a:pt x="21590" y="0"/>
                    </a:cubicBezTo>
                  </a:path>
                  <a:path w="21600" h="21600" stroke="0" extrusionOk="0">
                    <a:moveTo>
                      <a:pt x="0" y="21600"/>
                    </a:moveTo>
                    <a:cubicBezTo>
                      <a:pt x="0" y="9674"/>
                      <a:pt x="9664" y="5"/>
                      <a:pt x="21590"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8" name="Arc 12"/>
              <p:cNvSpPr>
                <a:spLocks/>
              </p:cNvSpPr>
              <p:nvPr/>
            </p:nvSpPr>
            <p:spPr bwMode="auto">
              <a:xfrm>
                <a:off x="795" y="1039"/>
                <a:ext cx="2858" cy="1078"/>
              </a:xfrm>
              <a:custGeom>
                <a:avLst/>
                <a:gdLst>
                  <a:gd name="G0" fmla="+- 21600 0 0"/>
                  <a:gd name="G1" fmla="+- 21600 0 0"/>
                  <a:gd name="G2" fmla="+- 21600 0 0"/>
                  <a:gd name="T0" fmla="*/ 0 w 21600"/>
                  <a:gd name="T1" fmla="*/ 21580 h 21600"/>
                  <a:gd name="T2" fmla="*/ 2159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80"/>
                    </a:moveTo>
                    <a:cubicBezTo>
                      <a:pt x="11" y="9661"/>
                      <a:pt x="9673" y="4"/>
                      <a:pt x="21592" y="0"/>
                    </a:cubicBezTo>
                  </a:path>
                  <a:path w="21600" h="21600" stroke="0" extrusionOk="0">
                    <a:moveTo>
                      <a:pt x="0" y="21580"/>
                    </a:moveTo>
                    <a:cubicBezTo>
                      <a:pt x="11" y="9661"/>
                      <a:pt x="9673" y="4"/>
                      <a:pt x="21592"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grpSp>
        <p:sp>
          <p:nvSpPr>
            <p:cNvPr id="15" name="Rectangle 14"/>
            <p:cNvSpPr>
              <a:spLocks noChangeArrowheads="1"/>
            </p:cNvSpPr>
            <p:nvPr/>
          </p:nvSpPr>
          <p:spPr bwMode="auto">
            <a:xfrm>
              <a:off x="4484" y="534"/>
              <a:ext cx="7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1600">
                  <a:solidFill>
                    <a:srgbClr val="7B00E4"/>
                  </a:solidFill>
                </a:rPr>
                <a:t>Seg:Offset</a:t>
              </a:r>
            </a:p>
          </p:txBody>
        </p:sp>
        <p:sp>
          <p:nvSpPr>
            <p:cNvPr id="16" name="Rectangle 15"/>
            <p:cNvSpPr>
              <a:spLocks noChangeArrowheads="1"/>
            </p:cNvSpPr>
            <p:nvPr/>
          </p:nvSpPr>
          <p:spPr bwMode="auto">
            <a:xfrm>
              <a:off x="4363" y="850"/>
              <a:ext cx="9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1600" dirty="0">
                  <a:solidFill>
                    <a:srgbClr val="7B00E4"/>
                  </a:solidFill>
                </a:rPr>
                <a:t>B800:0 ASCII</a:t>
              </a:r>
            </a:p>
          </p:txBody>
        </p:sp>
        <p:sp>
          <p:nvSpPr>
            <p:cNvPr id="17" name="Rectangle 16"/>
            <p:cNvSpPr>
              <a:spLocks noChangeArrowheads="1"/>
            </p:cNvSpPr>
            <p:nvPr/>
          </p:nvSpPr>
          <p:spPr bwMode="auto">
            <a:xfrm>
              <a:off x="4484" y="1200"/>
              <a:ext cx="5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1600"/>
                <a:t>B800:2</a:t>
              </a:r>
            </a:p>
          </p:txBody>
        </p:sp>
        <p:sp>
          <p:nvSpPr>
            <p:cNvPr id="18" name="Rectangle 17"/>
            <p:cNvSpPr>
              <a:spLocks noChangeArrowheads="1"/>
            </p:cNvSpPr>
            <p:nvPr/>
          </p:nvSpPr>
          <p:spPr bwMode="auto">
            <a:xfrm>
              <a:off x="4389" y="1007"/>
              <a:ext cx="9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1600" dirty="0">
                  <a:solidFill>
                    <a:srgbClr val="7B00E4"/>
                  </a:solidFill>
                </a:rPr>
                <a:t>B800:1 Attrib.</a:t>
              </a:r>
            </a:p>
          </p:txBody>
        </p:sp>
        <p:sp>
          <p:nvSpPr>
            <p:cNvPr id="19" name="Rectangle 18"/>
            <p:cNvSpPr>
              <a:spLocks noChangeArrowheads="1"/>
            </p:cNvSpPr>
            <p:nvPr/>
          </p:nvSpPr>
          <p:spPr bwMode="auto">
            <a:xfrm>
              <a:off x="4484" y="1386"/>
              <a:ext cx="5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1600"/>
                <a:t>B800:3</a:t>
              </a:r>
            </a:p>
          </p:txBody>
        </p:sp>
        <p:sp>
          <p:nvSpPr>
            <p:cNvPr id="20" name="Rectangle 19"/>
            <p:cNvSpPr>
              <a:spLocks noChangeArrowheads="1"/>
            </p:cNvSpPr>
            <p:nvPr/>
          </p:nvSpPr>
          <p:spPr bwMode="auto">
            <a:xfrm>
              <a:off x="4484" y="1572"/>
              <a:ext cx="5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1600"/>
                <a:t>B800:4</a:t>
              </a:r>
            </a:p>
          </p:txBody>
        </p:sp>
        <p:sp>
          <p:nvSpPr>
            <p:cNvPr id="21" name="Rectangle 20"/>
            <p:cNvSpPr>
              <a:spLocks noChangeArrowheads="1"/>
            </p:cNvSpPr>
            <p:nvPr/>
          </p:nvSpPr>
          <p:spPr bwMode="auto">
            <a:xfrm>
              <a:off x="4484" y="1764"/>
              <a:ext cx="5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1600"/>
                <a:t>B800:5</a:t>
              </a:r>
            </a:p>
          </p:txBody>
        </p:sp>
        <p:sp>
          <p:nvSpPr>
            <p:cNvPr id="22" name="Rectangle 21"/>
            <p:cNvSpPr>
              <a:spLocks noChangeArrowheads="1"/>
            </p:cNvSpPr>
            <p:nvPr/>
          </p:nvSpPr>
          <p:spPr bwMode="auto">
            <a:xfrm>
              <a:off x="4484" y="1946"/>
              <a:ext cx="5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1600"/>
                <a:t>B800:6</a:t>
              </a:r>
            </a:p>
          </p:txBody>
        </p:sp>
        <p:sp>
          <p:nvSpPr>
            <p:cNvPr id="23" name="Rectangle 22"/>
            <p:cNvSpPr>
              <a:spLocks noChangeArrowheads="1"/>
            </p:cNvSpPr>
            <p:nvPr/>
          </p:nvSpPr>
          <p:spPr bwMode="auto">
            <a:xfrm>
              <a:off x="4484" y="2130"/>
              <a:ext cx="5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1600"/>
                <a:t>B800:7</a:t>
              </a:r>
            </a:p>
          </p:txBody>
        </p:sp>
        <p:sp>
          <p:nvSpPr>
            <p:cNvPr id="24" name="Rectangle 23"/>
            <p:cNvSpPr>
              <a:spLocks noChangeArrowheads="1"/>
            </p:cNvSpPr>
            <p:nvPr/>
          </p:nvSpPr>
          <p:spPr bwMode="auto">
            <a:xfrm>
              <a:off x="3761" y="855"/>
              <a:ext cx="692" cy="17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5" name="Rectangle 24"/>
            <p:cNvSpPr>
              <a:spLocks noChangeArrowheads="1"/>
            </p:cNvSpPr>
            <p:nvPr/>
          </p:nvSpPr>
          <p:spPr bwMode="auto">
            <a:xfrm>
              <a:off x="3761" y="1040"/>
              <a:ext cx="692" cy="17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6" name="Rectangle 25"/>
            <p:cNvSpPr>
              <a:spLocks noChangeArrowheads="1"/>
            </p:cNvSpPr>
            <p:nvPr/>
          </p:nvSpPr>
          <p:spPr bwMode="auto">
            <a:xfrm>
              <a:off x="3761" y="1225"/>
              <a:ext cx="692" cy="1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7" name="Rectangle 26"/>
            <p:cNvSpPr>
              <a:spLocks noChangeArrowheads="1"/>
            </p:cNvSpPr>
            <p:nvPr/>
          </p:nvSpPr>
          <p:spPr bwMode="auto">
            <a:xfrm>
              <a:off x="3761" y="1409"/>
              <a:ext cx="692" cy="17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8" name="Rectangle 27"/>
            <p:cNvSpPr>
              <a:spLocks noChangeArrowheads="1"/>
            </p:cNvSpPr>
            <p:nvPr/>
          </p:nvSpPr>
          <p:spPr bwMode="auto">
            <a:xfrm>
              <a:off x="3761" y="1594"/>
              <a:ext cx="692" cy="17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9" name="Rectangle 28"/>
            <p:cNvSpPr>
              <a:spLocks noChangeArrowheads="1"/>
            </p:cNvSpPr>
            <p:nvPr/>
          </p:nvSpPr>
          <p:spPr bwMode="auto">
            <a:xfrm>
              <a:off x="3761" y="1779"/>
              <a:ext cx="692" cy="17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0" name="Rectangle 29"/>
            <p:cNvSpPr>
              <a:spLocks noChangeArrowheads="1"/>
            </p:cNvSpPr>
            <p:nvPr/>
          </p:nvSpPr>
          <p:spPr bwMode="auto">
            <a:xfrm>
              <a:off x="3761" y="1964"/>
              <a:ext cx="692" cy="1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1" name="Rectangle 30"/>
            <p:cNvSpPr>
              <a:spLocks noChangeArrowheads="1"/>
            </p:cNvSpPr>
            <p:nvPr/>
          </p:nvSpPr>
          <p:spPr bwMode="auto">
            <a:xfrm>
              <a:off x="3761" y="2148"/>
              <a:ext cx="692" cy="17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2" name="Rectangle 31"/>
            <p:cNvSpPr>
              <a:spLocks noChangeArrowheads="1"/>
            </p:cNvSpPr>
            <p:nvPr/>
          </p:nvSpPr>
          <p:spPr bwMode="auto">
            <a:xfrm>
              <a:off x="3761" y="2333"/>
              <a:ext cx="693" cy="66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3" name="Rectangle 32"/>
            <p:cNvSpPr>
              <a:spLocks noChangeArrowheads="1"/>
            </p:cNvSpPr>
            <p:nvPr/>
          </p:nvSpPr>
          <p:spPr bwMode="auto">
            <a:xfrm>
              <a:off x="3938" y="846"/>
              <a:ext cx="33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1600">
                  <a:solidFill>
                    <a:srgbClr val="FC0128"/>
                  </a:solidFill>
                </a:rPr>
                <a:t>41h</a:t>
              </a:r>
            </a:p>
          </p:txBody>
        </p:sp>
        <p:sp>
          <p:nvSpPr>
            <p:cNvPr id="34" name="Rectangle 33"/>
            <p:cNvSpPr>
              <a:spLocks noChangeArrowheads="1"/>
            </p:cNvSpPr>
            <p:nvPr/>
          </p:nvSpPr>
          <p:spPr bwMode="auto">
            <a:xfrm>
              <a:off x="3938" y="1200"/>
              <a:ext cx="33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1600">
                  <a:solidFill>
                    <a:srgbClr val="FC0128"/>
                  </a:solidFill>
                </a:rPr>
                <a:t>42h</a:t>
              </a:r>
            </a:p>
          </p:txBody>
        </p:sp>
        <p:sp>
          <p:nvSpPr>
            <p:cNvPr id="35" name="Rectangle 34"/>
            <p:cNvSpPr>
              <a:spLocks noChangeArrowheads="1"/>
            </p:cNvSpPr>
            <p:nvPr/>
          </p:nvSpPr>
          <p:spPr bwMode="auto">
            <a:xfrm>
              <a:off x="3938" y="1584"/>
              <a:ext cx="33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1600">
                  <a:solidFill>
                    <a:srgbClr val="FC0128"/>
                  </a:solidFill>
                </a:rPr>
                <a:t>43h</a:t>
              </a:r>
            </a:p>
          </p:txBody>
        </p:sp>
        <p:sp>
          <p:nvSpPr>
            <p:cNvPr id="36" name="Rectangle 35"/>
            <p:cNvSpPr>
              <a:spLocks noChangeArrowheads="1"/>
            </p:cNvSpPr>
            <p:nvPr/>
          </p:nvSpPr>
          <p:spPr bwMode="auto">
            <a:xfrm>
              <a:off x="3938" y="1008"/>
              <a:ext cx="33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1600"/>
                <a:t>07h</a:t>
              </a:r>
            </a:p>
          </p:txBody>
        </p:sp>
        <p:sp>
          <p:nvSpPr>
            <p:cNvPr id="37" name="Rectangle 36"/>
            <p:cNvSpPr>
              <a:spLocks noChangeArrowheads="1"/>
            </p:cNvSpPr>
            <p:nvPr/>
          </p:nvSpPr>
          <p:spPr bwMode="auto">
            <a:xfrm>
              <a:off x="3938" y="1380"/>
              <a:ext cx="33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1600"/>
                <a:t>07h</a:t>
              </a:r>
            </a:p>
          </p:txBody>
        </p:sp>
        <p:sp>
          <p:nvSpPr>
            <p:cNvPr id="38" name="Rectangle 37"/>
            <p:cNvSpPr>
              <a:spLocks noChangeArrowheads="1"/>
            </p:cNvSpPr>
            <p:nvPr/>
          </p:nvSpPr>
          <p:spPr bwMode="auto">
            <a:xfrm>
              <a:off x="3938" y="1758"/>
              <a:ext cx="33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1600"/>
                <a:t>07h</a:t>
              </a:r>
            </a:p>
          </p:txBody>
        </p:sp>
        <p:sp>
          <p:nvSpPr>
            <p:cNvPr id="39" name="Rectangle 38"/>
            <p:cNvSpPr>
              <a:spLocks noChangeArrowheads="1"/>
            </p:cNvSpPr>
            <p:nvPr/>
          </p:nvSpPr>
          <p:spPr bwMode="auto">
            <a:xfrm>
              <a:off x="304" y="537"/>
              <a:ext cx="2369"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30000"/>
                </a:spcBef>
              </a:pPr>
              <a:r>
                <a:rPr lang="en-US" altLang="he-IL" sz="2800" dirty="0">
                  <a:solidFill>
                    <a:schemeClr val="tx1"/>
                  </a:solidFill>
                  <a:effectLst>
                    <a:outerShdw blurRad="38100" dist="38100" dir="2700000" algn="tl">
                      <a:srgbClr val="C0C0C0"/>
                    </a:outerShdw>
                  </a:effectLst>
                </a:rPr>
                <a:t>Alphanumeric format</a:t>
              </a:r>
            </a:p>
            <a:p>
              <a:pPr algn="ctr">
                <a:spcBef>
                  <a:spcPct val="30000"/>
                </a:spcBef>
              </a:pPr>
              <a:r>
                <a:rPr lang="en-US" altLang="he-IL" sz="2800" dirty="0">
                  <a:solidFill>
                    <a:schemeClr val="tx1"/>
                  </a:solidFill>
                  <a:effectLst>
                    <a:outerShdw blurRad="38100" dist="38100" dir="2700000" algn="tl">
                      <a:srgbClr val="C0C0C0"/>
                    </a:outerShdw>
                  </a:effectLst>
                </a:rPr>
                <a:t>(Text Mode)</a:t>
              </a:r>
            </a:p>
          </p:txBody>
        </p:sp>
        <p:grpSp>
          <p:nvGrpSpPr>
            <p:cNvPr id="40" name="Group 64"/>
            <p:cNvGrpSpPr>
              <a:grpSpLocks/>
            </p:cNvGrpSpPr>
            <p:nvPr/>
          </p:nvGrpSpPr>
          <p:grpSpPr bwMode="auto">
            <a:xfrm>
              <a:off x="633" y="2121"/>
              <a:ext cx="2558" cy="1663"/>
              <a:chOff x="633" y="2121"/>
              <a:chExt cx="2558" cy="1663"/>
            </a:xfrm>
          </p:grpSpPr>
          <p:grpSp>
            <p:nvGrpSpPr>
              <p:cNvPr id="41" name="Group 56"/>
              <p:cNvGrpSpPr>
                <a:grpSpLocks/>
              </p:cNvGrpSpPr>
              <p:nvPr/>
            </p:nvGrpSpPr>
            <p:grpSpPr bwMode="auto">
              <a:xfrm>
                <a:off x="637" y="2128"/>
                <a:ext cx="2554" cy="1656"/>
                <a:chOff x="637" y="2128"/>
                <a:chExt cx="2554" cy="1656"/>
              </a:xfrm>
            </p:grpSpPr>
            <p:grpSp>
              <p:nvGrpSpPr>
                <p:cNvPr id="49" name="Group 53"/>
                <p:cNvGrpSpPr>
                  <a:grpSpLocks/>
                </p:cNvGrpSpPr>
                <p:nvPr/>
              </p:nvGrpSpPr>
              <p:grpSpPr bwMode="auto">
                <a:xfrm>
                  <a:off x="637" y="2132"/>
                  <a:ext cx="1432" cy="820"/>
                  <a:chOff x="637" y="2132"/>
                  <a:chExt cx="1432" cy="820"/>
                </a:xfrm>
              </p:grpSpPr>
              <p:grpSp>
                <p:nvGrpSpPr>
                  <p:cNvPr id="52" name="Group 45"/>
                  <p:cNvGrpSpPr>
                    <a:grpSpLocks/>
                  </p:cNvGrpSpPr>
                  <p:nvPr/>
                </p:nvGrpSpPr>
                <p:grpSpPr bwMode="auto">
                  <a:xfrm>
                    <a:off x="637" y="2132"/>
                    <a:ext cx="1432" cy="406"/>
                    <a:chOff x="637" y="2132"/>
                    <a:chExt cx="1432" cy="406"/>
                  </a:xfrm>
                </p:grpSpPr>
                <p:grpSp>
                  <p:nvGrpSpPr>
                    <p:cNvPr id="60" name="Group 41"/>
                    <p:cNvGrpSpPr>
                      <a:grpSpLocks/>
                    </p:cNvGrpSpPr>
                    <p:nvPr/>
                  </p:nvGrpSpPr>
                  <p:grpSpPr bwMode="auto">
                    <a:xfrm>
                      <a:off x="637" y="2132"/>
                      <a:ext cx="712" cy="406"/>
                      <a:chOff x="637" y="2132"/>
                      <a:chExt cx="712" cy="406"/>
                    </a:xfrm>
                  </p:grpSpPr>
                  <p:sp>
                    <p:nvSpPr>
                      <p:cNvPr id="64" name="Rectangle 39"/>
                      <p:cNvSpPr>
                        <a:spLocks noChangeArrowheads="1"/>
                      </p:cNvSpPr>
                      <p:nvPr/>
                    </p:nvSpPr>
                    <p:spPr bwMode="auto">
                      <a:xfrm>
                        <a:off x="637" y="2132"/>
                        <a:ext cx="352" cy="40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65" name="Rectangle 40"/>
                      <p:cNvSpPr>
                        <a:spLocks noChangeArrowheads="1"/>
                      </p:cNvSpPr>
                      <p:nvPr/>
                    </p:nvSpPr>
                    <p:spPr bwMode="auto">
                      <a:xfrm>
                        <a:off x="997" y="2132"/>
                        <a:ext cx="352" cy="40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61" name="Group 44"/>
                    <p:cNvGrpSpPr>
                      <a:grpSpLocks/>
                    </p:cNvGrpSpPr>
                    <p:nvPr/>
                  </p:nvGrpSpPr>
                  <p:grpSpPr bwMode="auto">
                    <a:xfrm>
                      <a:off x="1357" y="2132"/>
                      <a:ext cx="712" cy="406"/>
                      <a:chOff x="1357" y="2132"/>
                      <a:chExt cx="712" cy="406"/>
                    </a:xfrm>
                  </p:grpSpPr>
                  <p:sp>
                    <p:nvSpPr>
                      <p:cNvPr id="62" name="Rectangle 42"/>
                      <p:cNvSpPr>
                        <a:spLocks noChangeArrowheads="1"/>
                      </p:cNvSpPr>
                      <p:nvPr/>
                    </p:nvSpPr>
                    <p:spPr bwMode="auto">
                      <a:xfrm>
                        <a:off x="1357" y="2132"/>
                        <a:ext cx="352" cy="40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63" name="Rectangle 43"/>
                      <p:cNvSpPr>
                        <a:spLocks noChangeArrowheads="1"/>
                      </p:cNvSpPr>
                      <p:nvPr/>
                    </p:nvSpPr>
                    <p:spPr bwMode="auto">
                      <a:xfrm>
                        <a:off x="1717" y="2132"/>
                        <a:ext cx="352" cy="40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grpSp>
                <p:nvGrpSpPr>
                  <p:cNvPr id="53" name="Group 52"/>
                  <p:cNvGrpSpPr>
                    <a:grpSpLocks/>
                  </p:cNvGrpSpPr>
                  <p:nvPr/>
                </p:nvGrpSpPr>
                <p:grpSpPr bwMode="auto">
                  <a:xfrm>
                    <a:off x="637" y="2546"/>
                    <a:ext cx="1432" cy="406"/>
                    <a:chOff x="637" y="2546"/>
                    <a:chExt cx="1432" cy="406"/>
                  </a:xfrm>
                </p:grpSpPr>
                <p:grpSp>
                  <p:nvGrpSpPr>
                    <p:cNvPr id="54" name="Group 48"/>
                    <p:cNvGrpSpPr>
                      <a:grpSpLocks/>
                    </p:cNvGrpSpPr>
                    <p:nvPr/>
                  </p:nvGrpSpPr>
                  <p:grpSpPr bwMode="auto">
                    <a:xfrm>
                      <a:off x="637" y="2546"/>
                      <a:ext cx="712" cy="406"/>
                      <a:chOff x="637" y="2546"/>
                      <a:chExt cx="712" cy="406"/>
                    </a:xfrm>
                  </p:grpSpPr>
                  <p:sp>
                    <p:nvSpPr>
                      <p:cNvPr id="58" name="Rectangle 46"/>
                      <p:cNvSpPr>
                        <a:spLocks noChangeArrowheads="1"/>
                      </p:cNvSpPr>
                      <p:nvPr/>
                    </p:nvSpPr>
                    <p:spPr bwMode="auto">
                      <a:xfrm>
                        <a:off x="637" y="2546"/>
                        <a:ext cx="352" cy="40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9" name="Rectangle 47"/>
                      <p:cNvSpPr>
                        <a:spLocks noChangeArrowheads="1"/>
                      </p:cNvSpPr>
                      <p:nvPr/>
                    </p:nvSpPr>
                    <p:spPr bwMode="auto">
                      <a:xfrm>
                        <a:off x="997" y="2546"/>
                        <a:ext cx="352" cy="40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55" name="Group 51"/>
                    <p:cNvGrpSpPr>
                      <a:grpSpLocks/>
                    </p:cNvGrpSpPr>
                    <p:nvPr/>
                  </p:nvGrpSpPr>
                  <p:grpSpPr bwMode="auto">
                    <a:xfrm>
                      <a:off x="1357" y="2546"/>
                      <a:ext cx="712" cy="406"/>
                      <a:chOff x="1357" y="2546"/>
                      <a:chExt cx="712" cy="406"/>
                    </a:xfrm>
                  </p:grpSpPr>
                  <p:sp>
                    <p:nvSpPr>
                      <p:cNvPr id="56" name="Rectangle 49"/>
                      <p:cNvSpPr>
                        <a:spLocks noChangeArrowheads="1"/>
                      </p:cNvSpPr>
                      <p:nvPr/>
                    </p:nvSpPr>
                    <p:spPr bwMode="auto">
                      <a:xfrm>
                        <a:off x="1357" y="2546"/>
                        <a:ext cx="352" cy="40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57" name="Rectangle 50"/>
                      <p:cNvSpPr>
                        <a:spLocks noChangeArrowheads="1"/>
                      </p:cNvSpPr>
                      <p:nvPr/>
                    </p:nvSpPr>
                    <p:spPr bwMode="auto">
                      <a:xfrm>
                        <a:off x="1717" y="2546"/>
                        <a:ext cx="352" cy="40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grpSp>
            <p:sp>
              <p:nvSpPr>
                <p:cNvPr id="50" name="Line 54"/>
                <p:cNvSpPr>
                  <a:spLocks noChangeShapeType="1"/>
                </p:cNvSpPr>
                <p:nvPr/>
              </p:nvSpPr>
              <p:spPr bwMode="auto">
                <a:xfrm>
                  <a:off x="2075" y="2128"/>
                  <a:ext cx="110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1" name="Line 55"/>
                <p:cNvSpPr>
                  <a:spLocks noChangeShapeType="1"/>
                </p:cNvSpPr>
                <p:nvPr/>
              </p:nvSpPr>
              <p:spPr bwMode="auto">
                <a:xfrm>
                  <a:off x="3191" y="2128"/>
                  <a:ext cx="0" cy="16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grpSp>
          <p:sp>
            <p:nvSpPr>
              <p:cNvPr id="42" name="Freeform 57"/>
              <p:cNvSpPr>
                <a:spLocks/>
              </p:cNvSpPr>
              <p:nvPr/>
            </p:nvSpPr>
            <p:spPr bwMode="auto">
              <a:xfrm>
                <a:off x="645" y="2160"/>
                <a:ext cx="2515" cy="1621"/>
              </a:xfrm>
              <a:custGeom>
                <a:avLst/>
                <a:gdLst>
                  <a:gd name="T0" fmla="*/ 1320 w 2515"/>
                  <a:gd name="T1" fmla="*/ 48 h 1621"/>
                  <a:gd name="T2" fmla="*/ 1254 w 2515"/>
                  <a:gd name="T3" fmla="*/ 114 h 1621"/>
                  <a:gd name="T4" fmla="*/ 1188 w 2515"/>
                  <a:gd name="T5" fmla="*/ 144 h 1621"/>
                  <a:gd name="T6" fmla="*/ 1050 w 2515"/>
                  <a:gd name="T7" fmla="*/ 192 h 1621"/>
                  <a:gd name="T8" fmla="*/ 984 w 2515"/>
                  <a:gd name="T9" fmla="*/ 360 h 1621"/>
                  <a:gd name="T10" fmla="*/ 912 w 2515"/>
                  <a:gd name="T11" fmla="*/ 420 h 1621"/>
                  <a:gd name="T12" fmla="*/ 774 w 2515"/>
                  <a:gd name="T13" fmla="*/ 438 h 1621"/>
                  <a:gd name="T14" fmla="*/ 654 w 2515"/>
                  <a:gd name="T15" fmla="*/ 558 h 1621"/>
                  <a:gd name="T16" fmla="*/ 576 w 2515"/>
                  <a:gd name="T17" fmla="*/ 618 h 1621"/>
                  <a:gd name="T18" fmla="*/ 486 w 2515"/>
                  <a:gd name="T19" fmla="*/ 636 h 1621"/>
                  <a:gd name="T20" fmla="*/ 408 w 2515"/>
                  <a:gd name="T21" fmla="*/ 672 h 1621"/>
                  <a:gd name="T22" fmla="*/ 360 w 2515"/>
                  <a:gd name="T23" fmla="*/ 756 h 1621"/>
                  <a:gd name="T24" fmla="*/ 258 w 2515"/>
                  <a:gd name="T25" fmla="*/ 858 h 1621"/>
                  <a:gd name="T26" fmla="*/ 162 w 2515"/>
                  <a:gd name="T27" fmla="*/ 906 h 1621"/>
                  <a:gd name="T28" fmla="*/ 90 w 2515"/>
                  <a:gd name="T29" fmla="*/ 960 h 1621"/>
                  <a:gd name="T30" fmla="*/ 30 w 2515"/>
                  <a:gd name="T31" fmla="*/ 1032 h 1621"/>
                  <a:gd name="T32" fmla="*/ 6 w 2515"/>
                  <a:gd name="T33" fmla="*/ 1110 h 1621"/>
                  <a:gd name="T34" fmla="*/ 6 w 2515"/>
                  <a:gd name="T35" fmla="*/ 1182 h 1621"/>
                  <a:gd name="T36" fmla="*/ 6 w 2515"/>
                  <a:gd name="T37" fmla="*/ 1254 h 1621"/>
                  <a:gd name="T38" fmla="*/ 18 w 2515"/>
                  <a:gd name="T39" fmla="*/ 1326 h 1621"/>
                  <a:gd name="T40" fmla="*/ 18 w 2515"/>
                  <a:gd name="T41" fmla="*/ 1398 h 1621"/>
                  <a:gd name="T42" fmla="*/ 18 w 2515"/>
                  <a:gd name="T43" fmla="*/ 1506 h 1621"/>
                  <a:gd name="T44" fmla="*/ 30 w 2515"/>
                  <a:gd name="T45" fmla="*/ 1578 h 1621"/>
                  <a:gd name="T46" fmla="*/ 72 w 2515"/>
                  <a:gd name="T47" fmla="*/ 1620 h 1621"/>
                  <a:gd name="T48" fmla="*/ 210 w 2515"/>
                  <a:gd name="T49" fmla="*/ 1620 h 1621"/>
                  <a:gd name="T50" fmla="*/ 348 w 2515"/>
                  <a:gd name="T51" fmla="*/ 1614 h 1621"/>
                  <a:gd name="T52" fmla="*/ 480 w 2515"/>
                  <a:gd name="T53" fmla="*/ 1614 h 1621"/>
                  <a:gd name="T54" fmla="*/ 690 w 2515"/>
                  <a:gd name="T55" fmla="*/ 1614 h 1621"/>
                  <a:gd name="T56" fmla="*/ 852 w 2515"/>
                  <a:gd name="T57" fmla="*/ 1614 h 1621"/>
                  <a:gd name="T58" fmla="*/ 1008 w 2515"/>
                  <a:gd name="T59" fmla="*/ 1614 h 1621"/>
                  <a:gd name="T60" fmla="*/ 1236 w 2515"/>
                  <a:gd name="T61" fmla="*/ 1620 h 1621"/>
                  <a:gd name="T62" fmla="*/ 1458 w 2515"/>
                  <a:gd name="T63" fmla="*/ 1620 h 1621"/>
                  <a:gd name="T64" fmla="*/ 1608 w 2515"/>
                  <a:gd name="T65" fmla="*/ 1620 h 1621"/>
                  <a:gd name="T66" fmla="*/ 1782 w 2515"/>
                  <a:gd name="T67" fmla="*/ 1620 h 1621"/>
                  <a:gd name="T68" fmla="*/ 1962 w 2515"/>
                  <a:gd name="T69" fmla="*/ 1620 h 1621"/>
                  <a:gd name="T70" fmla="*/ 2202 w 2515"/>
                  <a:gd name="T71" fmla="*/ 1620 h 1621"/>
                  <a:gd name="T72" fmla="*/ 2370 w 2515"/>
                  <a:gd name="T73" fmla="*/ 1620 h 1621"/>
                  <a:gd name="T74" fmla="*/ 2478 w 2515"/>
                  <a:gd name="T75" fmla="*/ 1602 h 1621"/>
                  <a:gd name="T76" fmla="*/ 2508 w 2515"/>
                  <a:gd name="T77" fmla="*/ 1554 h 1621"/>
                  <a:gd name="T78" fmla="*/ 2508 w 2515"/>
                  <a:gd name="T79" fmla="*/ 1482 h 1621"/>
                  <a:gd name="T80" fmla="*/ 2508 w 2515"/>
                  <a:gd name="T81" fmla="*/ 1404 h 1621"/>
                  <a:gd name="T82" fmla="*/ 2508 w 2515"/>
                  <a:gd name="T83" fmla="*/ 1296 h 1621"/>
                  <a:gd name="T84" fmla="*/ 2502 w 2515"/>
                  <a:gd name="T85" fmla="*/ 1134 h 1621"/>
                  <a:gd name="T86" fmla="*/ 2502 w 2515"/>
                  <a:gd name="T87" fmla="*/ 1014 h 1621"/>
                  <a:gd name="T88" fmla="*/ 2502 w 2515"/>
                  <a:gd name="T89" fmla="*/ 882 h 1621"/>
                  <a:gd name="T90" fmla="*/ 2508 w 2515"/>
                  <a:gd name="T91" fmla="*/ 768 h 1621"/>
                  <a:gd name="T92" fmla="*/ 2508 w 2515"/>
                  <a:gd name="T93" fmla="*/ 660 h 1621"/>
                  <a:gd name="T94" fmla="*/ 2508 w 2515"/>
                  <a:gd name="T95" fmla="*/ 534 h 1621"/>
                  <a:gd name="T96" fmla="*/ 2508 w 2515"/>
                  <a:gd name="T97" fmla="*/ 414 h 1621"/>
                  <a:gd name="T98" fmla="*/ 2514 w 2515"/>
                  <a:gd name="T99" fmla="*/ 234 h 1621"/>
                  <a:gd name="T100" fmla="*/ 2496 w 2515"/>
                  <a:gd name="T101" fmla="*/ 42 h 1621"/>
                  <a:gd name="T102" fmla="*/ 2424 w 2515"/>
                  <a:gd name="T103" fmla="*/ 30 h 1621"/>
                  <a:gd name="T104" fmla="*/ 2346 w 2515"/>
                  <a:gd name="T105" fmla="*/ 36 h 1621"/>
                  <a:gd name="T106" fmla="*/ 2274 w 2515"/>
                  <a:gd name="T107" fmla="*/ 36 h 1621"/>
                  <a:gd name="T108" fmla="*/ 2190 w 2515"/>
                  <a:gd name="T109" fmla="*/ 36 h 1621"/>
                  <a:gd name="T110" fmla="*/ 2070 w 2515"/>
                  <a:gd name="T111" fmla="*/ 36 h 1621"/>
                  <a:gd name="T112" fmla="*/ 1980 w 2515"/>
                  <a:gd name="T113" fmla="*/ 36 h 1621"/>
                  <a:gd name="T114" fmla="*/ 1896 w 2515"/>
                  <a:gd name="T115" fmla="*/ 36 h 1621"/>
                  <a:gd name="T116" fmla="*/ 1818 w 2515"/>
                  <a:gd name="T117" fmla="*/ 36 h 1621"/>
                  <a:gd name="T118" fmla="*/ 1740 w 2515"/>
                  <a:gd name="T119" fmla="*/ 36 h 1621"/>
                  <a:gd name="T120" fmla="*/ 1602 w 2515"/>
                  <a:gd name="T121" fmla="*/ 24 h 1621"/>
                  <a:gd name="T122" fmla="*/ 1512 w 2515"/>
                  <a:gd name="T123" fmla="*/ 24 h 1621"/>
                  <a:gd name="T124" fmla="*/ 1410 w 2515"/>
                  <a:gd name="T125" fmla="*/ 24 h 1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5" h="1621">
                    <a:moveTo>
                      <a:pt x="1362" y="0"/>
                    </a:moveTo>
                    <a:lnTo>
                      <a:pt x="1356" y="18"/>
                    </a:lnTo>
                    <a:lnTo>
                      <a:pt x="1338" y="36"/>
                    </a:lnTo>
                    <a:lnTo>
                      <a:pt x="1320" y="48"/>
                    </a:lnTo>
                    <a:lnTo>
                      <a:pt x="1302" y="66"/>
                    </a:lnTo>
                    <a:lnTo>
                      <a:pt x="1284" y="84"/>
                    </a:lnTo>
                    <a:lnTo>
                      <a:pt x="1272" y="102"/>
                    </a:lnTo>
                    <a:lnTo>
                      <a:pt x="1254" y="114"/>
                    </a:lnTo>
                    <a:lnTo>
                      <a:pt x="1242" y="132"/>
                    </a:lnTo>
                    <a:lnTo>
                      <a:pt x="1224" y="138"/>
                    </a:lnTo>
                    <a:lnTo>
                      <a:pt x="1206" y="138"/>
                    </a:lnTo>
                    <a:lnTo>
                      <a:pt x="1188" y="144"/>
                    </a:lnTo>
                    <a:lnTo>
                      <a:pt x="1164" y="162"/>
                    </a:lnTo>
                    <a:lnTo>
                      <a:pt x="1116" y="168"/>
                    </a:lnTo>
                    <a:lnTo>
                      <a:pt x="1068" y="174"/>
                    </a:lnTo>
                    <a:lnTo>
                      <a:pt x="1050" y="192"/>
                    </a:lnTo>
                    <a:lnTo>
                      <a:pt x="1026" y="252"/>
                    </a:lnTo>
                    <a:lnTo>
                      <a:pt x="1002" y="300"/>
                    </a:lnTo>
                    <a:lnTo>
                      <a:pt x="996" y="336"/>
                    </a:lnTo>
                    <a:lnTo>
                      <a:pt x="984" y="360"/>
                    </a:lnTo>
                    <a:lnTo>
                      <a:pt x="972" y="384"/>
                    </a:lnTo>
                    <a:lnTo>
                      <a:pt x="954" y="408"/>
                    </a:lnTo>
                    <a:lnTo>
                      <a:pt x="936" y="414"/>
                    </a:lnTo>
                    <a:lnTo>
                      <a:pt x="912" y="420"/>
                    </a:lnTo>
                    <a:lnTo>
                      <a:pt x="876" y="426"/>
                    </a:lnTo>
                    <a:lnTo>
                      <a:pt x="828" y="426"/>
                    </a:lnTo>
                    <a:lnTo>
                      <a:pt x="792" y="432"/>
                    </a:lnTo>
                    <a:lnTo>
                      <a:pt x="774" y="438"/>
                    </a:lnTo>
                    <a:lnTo>
                      <a:pt x="750" y="462"/>
                    </a:lnTo>
                    <a:lnTo>
                      <a:pt x="714" y="510"/>
                    </a:lnTo>
                    <a:lnTo>
                      <a:pt x="666" y="522"/>
                    </a:lnTo>
                    <a:lnTo>
                      <a:pt x="654" y="558"/>
                    </a:lnTo>
                    <a:lnTo>
                      <a:pt x="642" y="576"/>
                    </a:lnTo>
                    <a:lnTo>
                      <a:pt x="630" y="594"/>
                    </a:lnTo>
                    <a:lnTo>
                      <a:pt x="612" y="606"/>
                    </a:lnTo>
                    <a:lnTo>
                      <a:pt x="576" y="618"/>
                    </a:lnTo>
                    <a:lnTo>
                      <a:pt x="558" y="624"/>
                    </a:lnTo>
                    <a:lnTo>
                      <a:pt x="540" y="630"/>
                    </a:lnTo>
                    <a:lnTo>
                      <a:pt x="522" y="636"/>
                    </a:lnTo>
                    <a:lnTo>
                      <a:pt x="486" y="636"/>
                    </a:lnTo>
                    <a:lnTo>
                      <a:pt x="468" y="636"/>
                    </a:lnTo>
                    <a:lnTo>
                      <a:pt x="450" y="642"/>
                    </a:lnTo>
                    <a:lnTo>
                      <a:pt x="432" y="648"/>
                    </a:lnTo>
                    <a:lnTo>
                      <a:pt x="408" y="672"/>
                    </a:lnTo>
                    <a:lnTo>
                      <a:pt x="396" y="696"/>
                    </a:lnTo>
                    <a:lnTo>
                      <a:pt x="384" y="714"/>
                    </a:lnTo>
                    <a:lnTo>
                      <a:pt x="378" y="732"/>
                    </a:lnTo>
                    <a:lnTo>
                      <a:pt x="360" y="756"/>
                    </a:lnTo>
                    <a:lnTo>
                      <a:pt x="324" y="792"/>
                    </a:lnTo>
                    <a:lnTo>
                      <a:pt x="318" y="828"/>
                    </a:lnTo>
                    <a:lnTo>
                      <a:pt x="306" y="846"/>
                    </a:lnTo>
                    <a:lnTo>
                      <a:pt x="258" y="858"/>
                    </a:lnTo>
                    <a:lnTo>
                      <a:pt x="216" y="876"/>
                    </a:lnTo>
                    <a:lnTo>
                      <a:pt x="198" y="882"/>
                    </a:lnTo>
                    <a:lnTo>
                      <a:pt x="180" y="894"/>
                    </a:lnTo>
                    <a:lnTo>
                      <a:pt x="162" y="906"/>
                    </a:lnTo>
                    <a:lnTo>
                      <a:pt x="138" y="912"/>
                    </a:lnTo>
                    <a:lnTo>
                      <a:pt x="120" y="930"/>
                    </a:lnTo>
                    <a:lnTo>
                      <a:pt x="108" y="948"/>
                    </a:lnTo>
                    <a:lnTo>
                      <a:pt x="90" y="960"/>
                    </a:lnTo>
                    <a:lnTo>
                      <a:pt x="84" y="978"/>
                    </a:lnTo>
                    <a:lnTo>
                      <a:pt x="66" y="990"/>
                    </a:lnTo>
                    <a:lnTo>
                      <a:pt x="42" y="1014"/>
                    </a:lnTo>
                    <a:lnTo>
                      <a:pt x="30" y="1032"/>
                    </a:lnTo>
                    <a:lnTo>
                      <a:pt x="24" y="1050"/>
                    </a:lnTo>
                    <a:lnTo>
                      <a:pt x="18" y="1068"/>
                    </a:lnTo>
                    <a:lnTo>
                      <a:pt x="6" y="1086"/>
                    </a:lnTo>
                    <a:lnTo>
                      <a:pt x="6" y="1110"/>
                    </a:lnTo>
                    <a:lnTo>
                      <a:pt x="6" y="1128"/>
                    </a:lnTo>
                    <a:lnTo>
                      <a:pt x="6" y="1146"/>
                    </a:lnTo>
                    <a:lnTo>
                      <a:pt x="6" y="1164"/>
                    </a:lnTo>
                    <a:lnTo>
                      <a:pt x="6" y="1182"/>
                    </a:lnTo>
                    <a:lnTo>
                      <a:pt x="0" y="1200"/>
                    </a:lnTo>
                    <a:lnTo>
                      <a:pt x="0" y="1218"/>
                    </a:lnTo>
                    <a:lnTo>
                      <a:pt x="6" y="1236"/>
                    </a:lnTo>
                    <a:lnTo>
                      <a:pt x="6" y="1254"/>
                    </a:lnTo>
                    <a:lnTo>
                      <a:pt x="12" y="1272"/>
                    </a:lnTo>
                    <a:lnTo>
                      <a:pt x="18" y="1290"/>
                    </a:lnTo>
                    <a:lnTo>
                      <a:pt x="18" y="1308"/>
                    </a:lnTo>
                    <a:lnTo>
                      <a:pt x="18" y="1326"/>
                    </a:lnTo>
                    <a:lnTo>
                      <a:pt x="18" y="1344"/>
                    </a:lnTo>
                    <a:lnTo>
                      <a:pt x="18" y="1362"/>
                    </a:lnTo>
                    <a:lnTo>
                      <a:pt x="18" y="1380"/>
                    </a:lnTo>
                    <a:lnTo>
                      <a:pt x="18" y="1398"/>
                    </a:lnTo>
                    <a:lnTo>
                      <a:pt x="18" y="1422"/>
                    </a:lnTo>
                    <a:lnTo>
                      <a:pt x="18" y="1440"/>
                    </a:lnTo>
                    <a:lnTo>
                      <a:pt x="18" y="1458"/>
                    </a:lnTo>
                    <a:lnTo>
                      <a:pt x="18" y="1506"/>
                    </a:lnTo>
                    <a:lnTo>
                      <a:pt x="24" y="1524"/>
                    </a:lnTo>
                    <a:lnTo>
                      <a:pt x="30" y="1542"/>
                    </a:lnTo>
                    <a:lnTo>
                      <a:pt x="30" y="1560"/>
                    </a:lnTo>
                    <a:lnTo>
                      <a:pt x="30" y="1578"/>
                    </a:lnTo>
                    <a:lnTo>
                      <a:pt x="36" y="1596"/>
                    </a:lnTo>
                    <a:lnTo>
                      <a:pt x="36" y="1614"/>
                    </a:lnTo>
                    <a:lnTo>
                      <a:pt x="54" y="1620"/>
                    </a:lnTo>
                    <a:lnTo>
                      <a:pt x="72" y="1620"/>
                    </a:lnTo>
                    <a:lnTo>
                      <a:pt x="90" y="1620"/>
                    </a:lnTo>
                    <a:lnTo>
                      <a:pt x="138" y="1620"/>
                    </a:lnTo>
                    <a:lnTo>
                      <a:pt x="174" y="1620"/>
                    </a:lnTo>
                    <a:lnTo>
                      <a:pt x="210" y="1620"/>
                    </a:lnTo>
                    <a:lnTo>
                      <a:pt x="228" y="1620"/>
                    </a:lnTo>
                    <a:lnTo>
                      <a:pt x="276" y="1614"/>
                    </a:lnTo>
                    <a:lnTo>
                      <a:pt x="312" y="1614"/>
                    </a:lnTo>
                    <a:lnTo>
                      <a:pt x="348" y="1614"/>
                    </a:lnTo>
                    <a:lnTo>
                      <a:pt x="366" y="1614"/>
                    </a:lnTo>
                    <a:lnTo>
                      <a:pt x="438" y="1614"/>
                    </a:lnTo>
                    <a:lnTo>
                      <a:pt x="456" y="1614"/>
                    </a:lnTo>
                    <a:lnTo>
                      <a:pt x="480" y="1614"/>
                    </a:lnTo>
                    <a:lnTo>
                      <a:pt x="540" y="1614"/>
                    </a:lnTo>
                    <a:lnTo>
                      <a:pt x="588" y="1614"/>
                    </a:lnTo>
                    <a:lnTo>
                      <a:pt x="630" y="1614"/>
                    </a:lnTo>
                    <a:lnTo>
                      <a:pt x="690" y="1614"/>
                    </a:lnTo>
                    <a:lnTo>
                      <a:pt x="750" y="1614"/>
                    </a:lnTo>
                    <a:lnTo>
                      <a:pt x="768" y="1614"/>
                    </a:lnTo>
                    <a:lnTo>
                      <a:pt x="816" y="1614"/>
                    </a:lnTo>
                    <a:lnTo>
                      <a:pt x="852" y="1614"/>
                    </a:lnTo>
                    <a:lnTo>
                      <a:pt x="900" y="1614"/>
                    </a:lnTo>
                    <a:lnTo>
                      <a:pt x="918" y="1614"/>
                    </a:lnTo>
                    <a:lnTo>
                      <a:pt x="960" y="1614"/>
                    </a:lnTo>
                    <a:lnTo>
                      <a:pt x="1008" y="1614"/>
                    </a:lnTo>
                    <a:lnTo>
                      <a:pt x="1044" y="1614"/>
                    </a:lnTo>
                    <a:lnTo>
                      <a:pt x="1104" y="1614"/>
                    </a:lnTo>
                    <a:lnTo>
                      <a:pt x="1176" y="1620"/>
                    </a:lnTo>
                    <a:lnTo>
                      <a:pt x="1236" y="1620"/>
                    </a:lnTo>
                    <a:lnTo>
                      <a:pt x="1272" y="1620"/>
                    </a:lnTo>
                    <a:lnTo>
                      <a:pt x="1338" y="1620"/>
                    </a:lnTo>
                    <a:lnTo>
                      <a:pt x="1410" y="1620"/>
                    </a:lnTo>
                    <a:lnTo>
                      <a:pt x="1458" y="1620"/>
                    </a:lnTo>
                    <a:lnTo>
                      <a:pt x="1494" y="1620"/>
                    </a:lnTo>
                    <a:lnTo>
                      <a:pt x="1542" y="1620"/>
                    </a:lnTo>
                    <a:lnTo>
                      <a:pt x="1590" y="1620"/>
                    </a:lnTo>
                    <a:lnTo>
                      <a:pt x="1608" y="1620"/>
                    </a:lnTo>
                    <a:lnTo>
                      <a:pt x="1668" y="1620"/>
                    </a:lnTo>
                    <a:lnTo>
                      <a:pt x="1716" y="1620"/>
                    </a:lnTo>
                    <a:lnTo>
                      <a:pt x="1764" y="1620"/>
                    </a:lnTo>
                    <a:lnTo>
                      <a:pt x="1782" y="1620"/>
                    </a:lnTo>
                    <a:lnTo>
                      <a:pt x="1818" y="1620"/>
                    </a:lnTo>
                    <a:lnTo>
                      <a:pt x="1866" y="1620"/>
                    </a:lnTo>
                    <a:lnTo>
                      <a:pt x="1914" y="1620"/>
                    </a:lnTo>
                    <a:lnTo>
                      <a:pt x="1962" y="1620"/>
                    </a:lnTo>
                    <a:lnTo>
                      <a:pt x="2010" y="1620"/>
                    </a:lnTo>
                    <a:lnTo>
                      <a:pt x="2082" y="1620"/>
                    </a:lnTo>
                    <a:lnTo>
                      <a:pt x="2142" y="1620"/>
                    </a:lnTo>
                    <a:lnTo>
                      <a:pt x="2202" y="1620"/>
                    </a:lnTo>
                    <a:lnTo>
                      <a:pt x="2238" y="1620"/>
                    </a:lnTo>
                    <a:lnTo>
                      <a:pt x="2274" y="1620"/>
                    </a:lnTo>
                    <a:lnTo>
                      <a:pt x="2322" y="1620"/>
                    </a:lnTo>
                    <a:lnTo>
                      <a:pt x="2370" y="1620"/>
                    </a:lnTo>
                    <a:lnTo>
                      <a:pt x="2406" y="1620"/>
                    </a:lnTo>
                    <a:lnTo>
                      <a:pt x="2442" y="1614"/>
                    </a:lnTo>
                    <a:lnTo>
                      <a:pt x="2460" y="1614"/>
                    </a:lnTo>
                    <a:lnTo>
                      <a:pt x="2478" y="1602"/>
                    </a:lnTo>
                    <a:lnTo>
                      <a:pt x="2496" y="1608"/>
                    </a:lnTo>
                    <a:lnTo>
                      <a:pt x="2508" y="1590"/>
                    </a:lnTo>
                    <a:lnTo>
                      <a:pt x="2508" y="1572"/>
                    </a:lnTo>
                    <a:lnTo>
                      <a:pt x="2508" y="1554"/>
                    </a:lnTo>
                    <a:lnTo>
                      <a:pt x="2508" y="1536"/>
                    </a:lnTo>
                    <a:lnTo>
                      <a:pt x="2508" y="1518"/>
                    </a:lnTo>
                    <a:lnTo>
                      <a:pt x="2508" y="1500"/>
                    </a:lnTo>
                    <a:lnTo>
                      <a:pt x="2508" y="1482"/>
                    </a:lnTo>
                    <a:lnTo>
                      <a:pt x="2508" y="1464"/>
                    </a:lnTo>
                    <a:lnTo>
                      <a:pt x="2508" y="1446"/>
                    </a:lnTo>
                    <a:lnTo>
                      <a:pt x="2508" y="1428"/>
                    </a:lnTo>
                    <a:lnTo>
                      <a:pt x="2508" y="1404"/>
                    </a:lnTo>
                    <a:lnTo>
                      <a:pt x="2508" y="1368"/>
                    </a:lnTo>
                    <a:lnTo>
                      <a:pt x="2508" y="1332"/>
                    </a:lnTo>
                    <a:lnTo>
                      <a:pt x="2508" y="1314"/>
                    </a:lnTo>
                    <a:lnTo>
                      <a:pt x="2508" y="1296"/>
                    </a:lnTo>
                    <a:lnTo>
                      <a:pt x="2502" y="1278"/>
                    </a:lnTo>
                    <a:lnTo>
                      <a:pt x="2502" y="1230"/>
                    </a:lnTo>
                    <a:lnTo>
                      <a:pt x="2502" y="1182"/>
                    </a:lnTo>
                    <a:lnTo>
                      <a:pt x="2502" y="1134"/>
                    </a:lnTo>
                    <a:lnTo>
                      <a:pt x="2502" y="1098"/>
                    </a:lnTo>
                    <a:lnTo>
                      <a:pt x="2502" y="1062"/>
                    </a:lnTo>
                    <a:lnTo>
                      <a:pt x="2502" y="1038"/>
                    </a:lnTo>
                    <a:lnTo>
                      <a:pt x="2502" y="1014"/>
                    </a:lnTo>
                    <a:lnTo>
                      <a:pt x="2502" y="996"/>
                    </a:lnTo>
                    <a:lnTo>
                      <a:pt x="2502" y="978"/>
                    </a:lnTo>
                    <a:lnTo>
                      <a:pt x="2502" y="930"/>
                    </a:lnTo>
                    <a:lnTo>
                      <a:pt x="2502" y="882"/>
                    </a:lnTo>
                    <a:lnTo>
                      <a:pt x="2502" y="858"/>
                    </a:lnTo>
                    <a:lnTo>
                      <a:pt x="2502" y="840"/>
                    </a:lnTo>
                    <a:lnTo>
                      <a:pt x="2508" y="816"/>
                    </a:lnTo>
                    <a:lnTo>
                      <a:pt x="2508" y="768"/>
                    </a:lnTo>
                    <a:lnTo>
                      <a:pt x="2508" y="732"/>
                    </a:lnTo>
                    <a:lnTo>
                      <a:pt x="2508" y="696"/>
                    </a:lnTo>
                    <a:lnTo>
                      <a:pt x="2508" y="678"/>
                    </a:lnTo>
                    <a:lnTo>
                      <a:pt x="2508" y="660"/>
                    </a:lnTo>
                    <a:lnTo>
                      <a:pt x="2508" y="642"/>
                    </a:lnTo>
                    <a:lnTo>
                      <a:pt x="2508" y="618"/>
                    </a:lnTo>
                    <a:lnTo>
                      <a:pt x="2508" y="558"/>
                    </a:lnTo>
                    <a:lnTo>
                      <a:pt x="2508" y="534"/>
                    </a:lnTo>
                    <a:lnTo>
                      <a:pt x="2508" y="510"/>
                    </a:lnTo>
                    <a:lnTo>
                      <a:pt x="2508" y="492"/>
                    </a:lnTo>
                    <a:lnTo>
                      <a:pt x="2508" y="450"/>
                    </a:lnTo>
                    <a:lnTo>
                      <a:pt x="2508" y="414"/>
                    </a:lnTo>
                    <a:lnTo>
                      <a:pt x="2508" y="390"/>
                    </a:lnTo>
                    <a:lnTo>
                      <a:pt x="2508" y="342"/>
                    </a:lnTo>
                    <a:lnTo>
                      <a:pt x="2508" y="282"/>
                    </a:lnTo>
                    <a:lnTo>
                      <a:pt x="2514" y="234"/>
                    </a:lnTo>
                    <a:lnTo>
                      <a:pt x="2514" y="162"/>
                    </a:lnTo>
                    <a:lnTo>
                      <a:pt x="2514" y="102"/>
                    </a:lnTo>
                    <a:lnTo>
                      <a:pt x="2514" y="54"/>
                    </a:lnTo>
                    <a:lnTo>
                      <a:pt x="2496" y="42"/>
                    </a:lnTo>
                    <a:lnTo>
                      <a:pt x="2478" y="42"/>
                    </a:lnTo>
                    <a:lnTo>
                      <a:pt x="2460" y="30"/>
                    </a:lnTo>
                    <a:lnTo>
                      <a:pt x="2442" y="30"/>
                    </a:lnTo>
                    <a:lnTo>
                      <a:pt x="2424" y="30"/>
                    </a:lnTo>
                    <a:lnTo>
                      <a:pt x="2406" y="30"/>
                    </a:lnTo>
                    <a:lnTo>
                      <a:pt x="2388" y="36"/>
                    </a:lnTo>
                    <a:lnTo>
                      <a:pt x="2370" y="36"/>
                    </a:lnTo>
                    <a:lnTo>
                      <a:pt x="2346" y="36"/>
                    </a:lnTo>
                    <a:lnTo>
                      <a:pt x="2328" y="36"/>
                    </a:lnTo>
                    <a:lnTo>
                      <a:pt x="2310" y="36"/>
                    </a:lnTo>
                    <a:lnTo>
                      <a:pt x="2292" y="36"/>
                    </a:lnTo>
                    <a:lnTo>
                      <a:pt x="2274" y="36"/>
                    </a:lnTo>
                    <a:lnTo>
                      <a:pt x="2250" y="36"/>
                    </a:lnTo>
                    <a:lnTo>
                      <a:pt x="2226" y="36"/>
                    </a:lnTo>
                    <a:lnTo>
                      <a:pt x="2208" y="36"/>
                    </a:lnTo>
                    <a:lnTo>
                      <a:pt x="2190" y="36"/>
                    </a:lnTo>
                    <a:lnTo>
                      <a:pt x="2172" y="36"/>
                    </a:lnTo>
                    <a:lnTo>
                      <a:pt x="2148" y="36"/>
                    </a:lnTo>
                    <a:lnTo>
                      <a:pt x="2130" y="36"/>
                    </a:lnTo>
                    <a:lnTo>
                      <a:pt x="2070" y="36"/>
                    </a:lnTo>
                    <a:lnTo>
                      <a:pt x="2034" y="36"/>
                    </a:lnTo>
                    <a:lnTo>
                      <a:pt x="2016" y="36"/>
                    </a:lnTo>
                    <a:lnTo>
                      <a:pt x="1998" y="36"/>
                    </a:lnTo>
                    <a:lnTo>
                      <a:pt x="1980" y="36"/>
                    </a:lnTo>
                    <a:lnTo>
                      <a:pt x="1962" y="36"/>
                    </a:lnTo>
                    <a:lnTo>
                      <a:pt x="1938" y="36"/>
                    </a:lnTo>
                    <a:lnTo>
                      <a:pt x="1914" y="36"/>
                    </a:lnTo>
                    <a:lnTo>
                      <a:pt x="1896" y="36"/>
                    </a:lnTo>
                    <a:lnTo>
                      <a:pt x="1872" y="36"/>
                    </a:lnTo>
                    <a:lnTo>
                      <a:pt x="1854" y="36"/>
                    </a:lnTo>
                    <a:lnTo>
                      <a:pt x="1836" y="36"/>
                    </a:lnTo>
                    <a:lnTo>
                      <a:pt x="1818" y="36"/>
                    </a:lnTo>
                    <a:lnTo>
                      <a:pt x="1800" y="36"/>
                    </a:lnTo>
                    <a:lnTo>
                      <a:pt x="1776" y="36"/>
                    </a:lnTo>
                    <a:lnTo>
                      <a:pt x="1758" y="36"/>
                    </a:lnTo>
                    <a:lnTo>
                      <a:pt x="1740" y="36"/>
                    </a:lnTo>
                    <a:lnTo>
                      <a:pt x="1686" y="30"/>
                    </a:lnTo>
                    <a:lnTo>
                      <a:pt x="1638" y="30"/>
                    </a:lnTo>
                    <a:lnTo>
                      <a:pt x="1620" y="24"/>
                    </a:lnTo>
                    <a:lnTo>
                      <a:pt x="1602" y="24"/>
                    </a:lnTo>
                    <a:lnTo>
                      <a:pt x="1584" y="24"/>
                    </a:lnTo>
                    <a:lnTo>
                      <a:pt x="1566" y="24"/>
                    </a:lnTo>
                    <a:lnTo>
                      <a:pt x="1548" y="24"/>
                    </a:lnTo>
                    <a:lnTo>
                      <a:pt x="1512" y="24"/>
                    </a:lnTo>
                    <a:lnTo>
                      <a:pt x="1464" y="24"/>
                    </a:lnTo>
                    <a:lnTo>
                      <a:pt x="1446" y="24"/>
                    </a:lnTo>
                    <a:lnTo>
                      <a:pt x="1428" y="24"/>
                    </a:lnTo>
                    <a:lnTo>
                      <a:pt x="1410" y="24"/>
                    </a:lnTo>
                    <a:lnTo>
                      <a:pt x="1392" y="24"/>
                    </a:lnTo>
                    <a:lnTo>
                      <a:pt x="1374" y="12"/>
                    </a:lnTo>
                    <a:lnTo>
                      <a:pt x="1356" y="2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43" name="Line 58"/>
              <p:cNvSpPr>
                <a:spLocks noChangeShapeType="1"/>
              </p:cNvSpPr>
              <p:nvPr/>
            </p:nvSpPr>
            <p:spPr bwMode="auto">
              <a:xfrm>
                <a:off x="635" y="2956"/>
                <a:ext cx="0" cy="8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44" name="Rectangle 59"/>
              <p:cNvSpPr>
                <a:spLocks noChangeArrowheads="1"/>
              </p:cNvSpPr>
              <p:nvPr/>
            </p:nvSpPr>
            <p:spPr bwMode="auto">
              <a:xfrm>
                <a:off x="642" y="2193"/>
                <a:ext cx="377" cy="30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3350" tIns="66675" rIns="133350" bIns="66675">
                <a:spAutoFit/>
              </a:bodyPr>
              <a:lstStyle>
                <a:lvl1pPr defTabSz="1922463">
                  <a:defRPr>
                    <a:solidFill>
                      <a:schemeClr val="tx1"/>
                    </a:solidFill>
                    <a:latin typeface="Arial" panose="020B0604020202020204" pitchFamily="34" charset="0"/>
                    <a:cs typeface="Arial" panose="020B0604020202020204" pitchFamily="34" charset="0"/>
                  </a:defRPr>
                </a:lvl1pPr>
                <a:lvl2pPr marL="663575" defTabSz="1922463">
                  <a:defRPr>
                    <a:solidFill>
                      <a:schemeClr val="tx1"/>
                    </a:solidFill>
                    <a:latin typeface="Arial" panose="020B0604020202020204" pitchFamily="34" charset="0"/>
                    <a:cs typeface="Arial" panose="020B0604020202020204" pitchFamily="34" charset="0"/>
                  </a:defRPr>
                </a:lvl2pPr>
                <a:lvl3pPr marL="1325563" defTabSz="1922463">
                  <a:defRPr>
                    <a:solidFill>
                      <a:schemeClr val="tx1"/>
                    </a:solidFill>
                    <a:latin typeface="Arial" panose="020B0604020202020204" pitchFamily="34" charset="0"/>
                    <a:cs typeface="Arial" panose="020B0604020202020204" pitchFamily="34" charset="0"/>
                  </a:defRPr>
                </a:lvl3pPr>
                <a:lvl4pPr marL="1989138" defTabSz="1922463">
                  <a:defRPr>
                    <a:solidFill>
                      <a:schemeClr val="tx1"/>
                    </a:solidFill>
                    <a:latin typeface="Arial" panose="020B0604020202020204" pitchFamily="34" charset="0"/>
                    <a:cs typeface="Arial" panose="020B0604020202020204" pitchFamily="34" charset="0"/>
                  </a:defRPr>
                </a:lvl4pPr>
                <a:lvl5pPr marL="2651125" defTabSz="1922463">
                  <a:defRPr>
                    <a:solidFill>
                      <a:schemeClr val="tx1"/>
                    </a:solidFill>
                    <a:latin typeface="Arial" panose="020B0604020202020204" pitchFamily="34" charset="0"/>
                    <a:cs typeface="Arial" panose="020B0604020202020204" pitchFamily="34" charset="0"/>
                  </a:defRPr>
                </a:lvl5pPr>
                <a:lvl6pPr marL="3108325" algn="l" defTabSz="1922463"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565525" algn="l" defTabSz="1922463"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022725" algn="l" defTabSz="1922463"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479925" algn="l" defTabSz="1922463"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he-IL" sz="2300">
                    <a:solidFill>
                      <a:schemeClr val="bg1"/>
                    </a:solidFill>
                  </a:rPr>
                  <a:t>A</a:t>
                </a:r>
              </a:p>
            </p:txBody>
          </p:sp>
          <p:sp>
            <p:nvSpPr>
              <p:cNvPr id="45" name="Rectangle 60"/>
              <p:cNvSpPr>
                <a:spLocks noChangeArrowheads="1"/>
              </p:cNvSpPr>
              <p:nvPr/>
            </p:nvSpPr>
            <p:spPr bwMode="auto">
              <a:xfrm>
                <a:off x="983" y="2193"/>
                <a:ext cx="359" cy="30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3350" tIns="66675" rIns="133350" bIns="66675">
                <a:spAutoFit/>
              </a:bodyPr>
              <a:lstStyle>
                <a:lvl1pPr defTabSz="1922463">
                  <a:defRPr>
                    <a:solidFill>
                      <a:schemeClr val="tx1"/>
                    </a:solidFill>
                    <a:latin typeface="Arial" panose="020B0604020202020204" pitchFamily="34" charset="0"/>
                    <a:cs typeface="Arial" panose="020B0604020202020204" pitchFamily="34" charset="0"/>
                  </a:defRPr>
                </a:lvl1pPr>
                <a:lvl2pPr marL="663575" defTabSz="1922463">
                  <a:defRPr>
                    <a:solidFill>
                      <a:schemeClr val="tx1"/>
                    </a:solidFill>
                    <a:latin typeface="Arial" panose="020B0604020202020204" pitchFamily="34" charset="0"/>
                    <a:cs typeface="Arial" panose="020B0604020202020204" pitchFamily="34" charset="0"/>
                  </a:defRPr>
                </a:lvl2pPr>
                <a:lvl3pPr marL="1325563" defTabSz="1922463">
                  <a:defRPr>
                    <a:solidFill>
                      <a:schemeClr val="tx1"/>
                    </a:solidFill>
                    <a:latin typeface="Arial" panose="020B0604020202020204" pitchFamily="34" charset="0"/>
                    <a:cs typeface="Arial" panose="020B0604020202020204" pitchFamily="34" charset="0"/>
                  </a:defRPr>
                </a:lvl3pPr>
                <a:lvl4pPr marL="1989138" defTabSz="1922463">
                  <a:defRPr>
                    <a:solidFill>
                      <a:schemeClr val="tx1"/>
                    </a:solidFill>
                    <a:latin typeface="Arial" panose="020B0604020202020204" pitchFamily="34" charset="0"/>
                    <a:cs typeface="Arial" panose="020B0604020202020204" pitchFamily="34" charset="0"/>
                  </a:defRPr>
                </a:lvl4pPr>
                <a:lvl5pPr marL="2651125" defTabSz="1922463">
                  <a:defRPr>
                    <a:solidFill>
                      <a:schemeClr val="tx1"/>
                    </a:solidFill>
                    <a:latin typeface="Arial" panose="020B0604020202020204" pitchFamily="34" charset="0"/>
                    <a:cs typeface="Arial" panose="020B0604020202020204" pitchFamily="34" charset="0"/>
                  </a:defRPr>
                </a:lvl5pPr>
                <a:lvl6pPr marL="3108325" algn="l" defTabSz="1922463"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565525" algn="l" defTabSz="1922463"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022725" algn="l" defTabSz="1922463"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479925" algn="l" defTabSz="1922463"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he-IL" sz="2300">
                    <a:solidFill>
                      <a:schemeClr val="bg1"/>
                    </a:solidFill>
                  </a:rPr>
                  <a:t>B</a:t>
                </a:r>
              </a:p>
            </p:txBody>
          </p:sp>
          <p:sp>
            <p:nvSpPr>
              <p:cNvPr id="46" name="Rectangle 61"/>
              <p:cNvSpPr>
                <a:spLocks noChangeArrowheads="1"/>
              </p:cNvSpPr>
              <p:nvPr/>
            </p:nvSpPr>
            <p:spPr bwMode="auto">
              <a:xfrm>
                <a:off x="1318" y="2193"/>
                <a:ext cx="377" cy="30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3350" tIns="66675" rIns="133350" bIns="66675">
                <a:spAutoFit/>
              </a:bodyPr>
              <a:lstStyle>
                <a:lvl1pPr defTabSz="1922463">
                  <a:defRPr>
                    <a:solidFill>
                      <a:schemeClr val="tx1"/>
                    </a:solidFill>
                    <a:latin typeface="Arial" panose="020B0604020202020204" pitchFamily="34" charset="0"/>
                    <a:cs typeface="Arial" panose="020B0604020202020204" pitchFamily="34" charset="0"/>
                  </a:defRPr>
                </a:lvl1pPr>
                <a:lvl2pPr marL="663575" defTabSz="1922463">
                  <a:defRPr>
                    <a:solidFill>
                      <a:schemeClr val="tx1"/>
                    </a:solidFill>
                    <a:latin typeface="Arial" panose="020B0604020202020204" pitchFamily="34" charset="0"/>
                    <a:cs typeface="Arial" panose="020B0604020202020204" pitchFamily="34" charset="0"/>
                  </a:defRPr>
                </a:lvl2pPr>
                <a:lvl3pPr marL="1325563" defTabSz="1922463">
                  <a:defRPr>
                    <a:solidFill>
                      <a:schemeClr val="tx1"/>
                    </a:solidFill>
                    <a:latin typeface="Arial" panose="020B0604020202020204" pitchFamily="34" charset="0"/>
                    <a:cs typeface="Arial" panose="020B0604020202020204" pitchFamily="34" charset="0"/>
                  </a:defRPr>
                </a:lvl3pPr>
                <a:lvl4pPr marL="1989138" defTabSz="1922463">
                  <a:defRPr>
                    <a:solidFill>
                      <a:schemeClr val="tx1"/>
                    </a:solidFill>
                    <a:latin typeface="Arial" panose="020B0604020202020204" pitchFamily="34" charset="0"/>
                    <a:cs typeface="Arial" panose="020B0604020202020204" pitchFamily="34" charset="0"/>
                  </a:defRPr>
                </a:lvl4pPr>
                <a:lvl5pPr marL="2651125" defTabSz="1922463">
                  <a:defRPr>
                    <a:solidFill>
                      <a:schemeClr val="tx1"/>
                    </a:solidFill>
                    <a:latin typeface="Arial" panose="020B0604020202020204" pitchFamily="34" charset="0"/>
                    <a:cs typeface="Arial" panose="020B0604020202020204" pitchFamily="34" charset="0"/>
                  </a:defRPr>
                </a:lvl5pPr>
                <a:lvl6pPr marL="3108325" algn="l" defTabSz="1922463"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565525" algn="l" defTabSz="1922463"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022725" algn="l" defTabSz="1922463"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479925" algn="l" defTabSz="1922463"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he-IL" sz="2300">
                    <a:solidFill>
                      <a:schemeClr val="bg1"/>
                    </a:solidFill>
                  </a:rPr>
                  <a:t>C</a:t>
                </a:r>
              </a:p>
            </p:txBody>
          </p:sp>
          <p:sp>
            <p:nvSpPr>
              <p:cNvPr id="47" name="Rectangle 62"/>
              <p:cNvSpPr>
                <a:spLocks noChangeArrowheads="1"/>
              </p:cNvSpPr>
              <p:nvPr/>
            </p:nvSpPr>
            <p:spPr bwMode="auto">
              <a:xfrm>
                <a:off x="1397" y="2817"/>
                <a:ext cx="10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he-IL" sz="2800">
                    <a:solidFill>
                      <a:srgbClr val="FC0128"/>
                    </a:solidFill>
                  </a:rPr>
                  <a:t>SCREEN</a:t>
                </a:r>
              </a:p>
            </p:txBody>
          </p:sp>
          <p:sp>
            <p:nvSpPr>
              <p:cNvPr id="48" name="Freeform 63"/>
              <p:cNvSpPr>
                <a:spLocks/>
              </p:cNvSpPr>
              <p:nvPr/>
            </p:nvSpPr>
            <p:spPr bwMode="auto">
              <a:xfrm>
                <a:off x="633" y="2121"/>
                <a:ext cx="1513" cy="1039"/>
              </a:xfrm>
              <a:custGeom>
                <a:avLst/>
                <a:gdLst>
                  <a:gd name="T0" fmla="*/ 1494 w 1513"/>
                  <a:gd name="T1" fmla="*/ 12 h 1039"/>
                  <a:gd name="T2" fmla="*/ 1464 w 1513"/>
                  <a:gd name="T3" fmla="*/ 48 h 1039"/>
                  <a:gd name="T4" fmla="*/ 1428 w 1513"/>
                  <a:gd name="T5" fmla="*/ 48 h 1039"/>
                  <a:gd name="T6" fmla="*/ 1392 w 1513"/>
                  <a:gd name="T7" fmla="*/ 48 h 1039"/>
                  <a:gd name="T8" fmla="*/ 1356 w 1513"/>
                  <a:gd name="T9" fmla="*/ 66 h 1039"/>
                  <a:gd name="T10" fmla="*/ 1302 w 1513"/>
                  <a:gd name="T11" fmla="*/ 78 h 1039"/>
                  <a:gd name="T12" fmla="*/ 1260 w 1513"/>
                  <a:gd name="T13" fmla="*/ 96 h 1039"/>
                  <a:gd name="T14" fmla="*/ 1188 w 1513"/>
                  <a:gd name="T15" fmla="*/ 108 h 1039"/>
                  <a:gd name="T16" fmla="*/ 1152 w 1513"/>
                  <a:gd name="T17" fmla="*/ 114 h 1039"/>
                  <a:gd name="T18" fmla="*/ 1116 w 1513"/>
                  <a:gd name="T19" fmla="*/ 126 h 1039"/>
                  <a:gd name="T20" fmla="*/ 1092 w 1513"/>
                  <a:gd name="T21" fmla="*/ 162 h 1039"/>
                  <a:gd name="T22" fmla="*/ 1056 w 1513"/>
                  <a:gd name="T23" fmla="*/ 198 h 1039"/>
                  <a:gd name="T24" fmla="*/ 1032 w 1513"/>
                  <a:gd name="T25" fmla="*/ 234 h 1039"/>
                  <a:gd name="T26" fmla="*/ 1020 w 1513"/>
                  <a:gd name="T27" fmla="*/ 282 h 1039"/>
                  <a:gd name="T28" fmla="*/ 1008 w 1513"/>
                  <a:gd name="T29" fmla="*/ 324 h 1039"/>
                  <a:gd name="T30" fmla="*/ 1002 w 1513"/>
                  <a:gd name="T31" fmla="*/ 360 h 1039"/>
                  <a:gd name="T32" fmla="*/ 984 w 1513"/>
                  <a:gd name="T33" fmla="*/ 402 h 1039"/>
                  <a:gd name="T34" fmla="*/ 954 w 1513"/>
                  <a:gd name="T35" fmla="*/ 432 h 1039"/>
                  <a:gd name="T36" fmla="*/ 882 w 1513"/>
                  <a:gd name="T37" fmla="*/ 438 h 1039"/>
                  <a:gd name="T38" fmla="*/ 846 w 1513"/>
                  <a:gd name="T39" fmla="*/ 456 h 1039"/>
                  <a:gd name="T40" fmla="*/ 804 w 1513"/>
                  <a:gd name="T41" fmla="*/ 480 h 1039"/>
                  <a:gd name="T42" fmla="*/ 768 w 1513"/>
                  <a:gd name="T43" fmla="*/ 498 h 1039"/>
                  <a:gd name="T44" fmla="*/ 726 w 1513"/>
                  <a:gd name="T45" fmla="*/ 516 h 1039"/>
                  <a:gd name="T46" fmla="*/ 684 w 1513"/>
                  <a:gd name="T47" fmla="*/ 540 h 1039"/>
                  <a:gd name="T48" fmla="*/ 648 w 1513"/>
                  <a:gd name="T49" fmla="*/ 564 h 1039"/>
                  <a:gd name="T50" fmla="*/ 606 w 1513"/>
                  <a:gd name="T51" fmla="*/ 588 h 1039"/>
                  <a:gd name="T52" fmla="*/ 570 w 1513"/>
                  <a:gd name="T53" fmla="*/ 600 h 1039"/>
                  <a:gd name="T54" fmla="*/ 534 w 1513"/>
                  <a:gd name="T55" fmla="*/ 612 h 1039"/>
                  <a:gd name="T56" fmla="*/ 498 w 1513"/>
                  <a:gd name="T57" fmla="*/ 630 h 1039"/>
                  <a:gd name="T58" fmla="*/ 462 w 1513"/>
                  <a:gd name="T59" fmla="*/ 642 h 1039"/>
                  <a:gd name="T60" fmla="*/ 432 w 1513"/>
                  <a:gd name="T61" fmla="*/ 678 h 1039"/>
                  <a:gd name="T62" fmla="*/ 402 w 1513"/>
                  <a:gd name="T63" fmla="*/ 708 h 1039"/>
                  <a:gd name="T64" fmla="*/ 372 w 1513"/>
                  <a:gd name="T65" fmla="*/ 744 h 1039"/>
                  <a:gd name="T66" fmla="*/ 348 w 1513"/>
                  <a:gd name="T67" fmla="*/ 780 h 1039"/>
                  <a:gd name="T68" fmla="*/ 330 w 1513"/>
                  <a:gd name="T69" fmla="*/ 816 h 1039"/>
                  <a:gd name="T70" fmla="*/ 306 w 1513"/>
                  <a:gd name="T71" fmla="*/ 846 h 1039"/>
                  <a:gd name="T72" fmla="*/ 276 w 1513"/>
                  <a:gd name="T73" fmla="*/ 882 h 1039"/>
                  <a:gd name="T74" fmla="*/ 234 w 1513"/>
                  <a:gd name="T75" fmla="*/ 912 h 1039"/>
                  <a:gd name="T76" fmla="*/ 198 w 1513"/>
                  <a:gd name="T77" fmla="*/ 930 h 1039"/>
                  <a:gd name="T78" fmla="*/ 168 w 1513"/>
                  <a:gd name="T79" fmla="*/ 966 h 1039"/>
                  <a:gd name="T80" fmla="*/ 138 w 1513"/>
                  <a:gd name="T81" fmla="*/ 990 h 1039"/>
                  <a:gd name="T82" fmla="*/ 102 w 1513"/>
                  <a:gd name="T83" fmla="*/ 1002 h 1039"/>
                  <a:gd name="T84" fmla="*/ 60 w 1513"/>
                  <a:gd name="T85" fmla="*/ 1014 h 1039"/>
                  <a:gd name="T86" fmla="*/ 18 w 1513"/>
                  <a:gd name="T87" fmla="*/ 1026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13" h="1039">
                    <a:moveTo>
                      <a:pt x="1512" y="0"/>
                    </a:moveTo>
                    <a:lnTo>
                      <a:pt x="1494" y="12"/>
                    </a:lnTo>
                    <a:lnTo>
                      <a:pt x="1482" y="30"/>
                    </a:lnTo>
                    <a:lnTo>
                      <a:pt x="1464" y="48"/>
                    </a:lnTo>
                    <a:lnTo>
                      <a:pt x="1446" y="48"/>
                    </a:lnTo>
                    <a:lnTo>
                      <a:pt x="1428" y="48"/>
                    </a:lnTo>
                    <a:lnTo>
                      <a:pt x="1410" y="48"/>
                    </a:lnTo>
                    <a:lnTo>
                      <a:pt x="1392" y="48"/>
                    </a:lnTo>
                    <a:lnTo>
                      <a:pt x="1374" y="54"/>
                    </a:lnTo>
                    <a:lnTo>
                      <a:pt x="1356" y="66"/>
                    </a:lnTo>
                    <a:lnTo>
                      <a:pt x="1338" y="72"/>
                    </a:lnTo>
                    <a:lnTo>
                      <a:pt x="1302" y="78"/>
                    </a:lnTo>
                    <a:lnTo>
                      <a:pt x="1284" y="90"/>
                    </a:lnTo>
                    <a:lnTo>
                      <a:pt x="1260" y="96"/>
                    </a:lnTo>
                    <a:lnTo>
                      <a:pt x="1212" y="102"/>
                    </a:lnTo>
                    <a:lnTo>
                      <a:pt x="1188" y="108"/>
                    </a:lnTo>
                    <a:lnTo>
                      <a:pt x="1170" y="108"/>
                    </a:lnTo>
                    <a:lnTo>
                      <a:pt x="1152" y="114"/>
                    </a:lnTo>
                    <a:lnTo>
                      <a:pt x="1134" y="120"/>
                    </a:lnTo>
                    <a:lnTo>
                      <a:pt x="1116" y="126"/>
                    </a:lnTo>
                    <a:lnTo>
                      <a:pt x="1104" y="144"/>
                    </a:lnTo>
                    <a:lnTo>
                      <a:pt x="1092" y="162"/>
                    </a:lnTo>
                    <a:lnTo>
                      <a:pt x="1074" y="180"/>
                    </a:lnTo>
                    <a:lnTo>
                      <a:pt x="1056" y="198"/>
                    </a:lnTo>
                    <a:lnTo>
                      <a:pt x="1038" y="216"/>
                    </a:lnTo>
                    <a:lnTo>
                      <a:pt x="1032" y="234"/>
                    </a:lnTo>
                    <a:lnTo>
                      <a:pt x="1032" y="258"/>
                    </a:lnTo>
                    <a:lnTo>
                      <a:pt x="1020" y="282"/>
                    </a:lnTo>
                    <a:lnTo>
                      <a:pt x="1014" y="306"/>
                    </a:lnTo>
                    <a:lnTo>
                      <a:pt x="1008" y="324"/>
                    </a:lnTo>
                    <a:lnTo>
                      <a:pt x="1008" y="342"/>
                    </a:lnTo>
                    <a:lnTo>
                      <a:pt x="1002" y="360"/>
                    </a:lnTo>
                    <a:lnTo>
                      <a:pt x="990" y="378"/>
                    </a:lnTo>
                    <a:lnTo>
                      <a:pt x="984" y="402"/>
                    </a:lnTo>
                    <a:lnTo>
                      <a:pt x="972" y="420"/>
                    </a:lnTo>
                    <a:lnTo>
                      <a:pt x="954" y="432"/>
                    </a:lnTo>
                    <a:lnTo>
                      <a:pt x="918" y="438"/>
                    </a:lnTo>
                    <a:lnTo>
                      <a:pt x="882" y="438"/>
                    </a:lnTo>
                    <a:lnTo>
                      <a:pt x="864" y="450"/>
                    </a:lnTo>
                    <a:lnTo>
                      <a:pt x="846" y="456"/>
                    </a:lnTo>
                    <a:lnTo>
                      <a:pt x="828" y="468"/>
                    </a:lnTo>
                    <a:lnTo>
                      <a:pt x="804" y="480"/>
                    </a:lnTo>
                    <a:lnTo>
                      <a:pt x="786" y="486"/>
                    </a:lnTo>
                    <a:lnTo>
                      <a:pt x="768" y="498"/>
                    </a:lnTo>
                    <a:lnTo>
                      <a:pt x="750" y="504"/>
                    </a:lnTo>
                    <a:lnTo>
                      <a:pt x="726" y="516"/>
                    </a:lnTo>
                    <a:lnTo>
                      <a:pt x="702" y="528"/>
                    </a:lnTo>
                    <a:lnTo>
                      <a:pt x="684" y="540"/>
                    </a:lnTo>
                    <a:lnTo>
                      <a:pt x="666" y="552"/>
                    </a:lnTo>
                    <a:lnTo>
                      <a:pt x="648" y="564"/>
                    </a:lnTo>
                    <a:lnTo>
                      <a:pt x="624" y="582"/>
                    </a:lnTo>
                    <a:lnTo>
                      <a:pt x="606" y="588"/>
                    </a:lnTo>
                    <a:lnTo>
                      <a:pt x="588" y="594"/>
                    </a:lnTo>
                    <a:lnTo>
                      <a:pt x="570" y="600"/>
                    </a:lnTo>
                    <a:lnTo>
                      <a:pt x="552" y="606"/>
                    </a:lnTo>
                    <a:lnTo>
                      <a:pt x="534" y="612"/>
                    </a:lnTo>
                    <a:lnTo>
                      <a:pt x="516" y="624"/>
                    </a:lnTo>
                    <a:lnTo>
                      <a:pt x="498" y="630"/>
                    </a:lnTo>
                    <a:lnTo>
                      <a:pt x="480" y="636"/>
                    </a:lnTo>
                    <a:lnTo>
                      <a:pt x="462" y="642"/>
                    </a:lnTo>
                    <a:lnTo>
                      <a:pt x="444" y="660"/>
                    </a:lnTo>
                    <a:lnTo>
                      <a:pt x="432" y="678"/>
                    </a:lnTo>
                    <a:lnTo>
                      <a:pt x="414" y="690"/>
                    </a:lnTo>
                    <a:lnTo>
                      <a:pt x="402" y="708"/>
                    </a:lnTo>
                    <a:lnTo>
                      <a:pt x="390" y="726"/>
                    </a:lnTo>
                    <a:lnTo>
                      <a:pt x="372" y="744"/>
                    </a:lnTo>
                    <a:lnTo>
                      <a:pt x="360" y="762"/>
                    </a:lnTo>
                    <a:lnTo>
                      <a:pt x="348" y="780"/>
                    </a:lnTo>
                    <a:lnTo>
                      <a:pt x="342" y="798"/>
                    </a:lnTo>
                    <a:lnTo>
                      <a:pt x="330" y="816"/>
                    </a:lnTo>
                    <a:lnTo>
                      <a:pt x="324" y="834"/>
                    </a:lnTo>
                    <a:lnTo>
                      <a:pt x="306" y="846"/>
                    </a:lnTo>
                    <a:lnTo>
                      <a:pt x="294" y="864"/>
                    </a:lnTo>
                    <a:lnTo>
                      <a:pt x="276" y="882"/>
                    </a:lnTo>
                    <a:lnTo>
                      <a:pt x="276" y="900"/>
                    </a:lnTo>
                    <a:lnTo>
                      <a:pt x="234" y="912"/>
                    </a:lnTo>
                    <a:lnTo>
                      <a:pt x="216" y="918"/>
                    </a:lnTo>
                    <a:lnTo>
                      <a:pt x="198" y="930"/>
                    </a:lnTo>
                    <a:lnTo>
                      <a:pt x="180" y="948"/>
                    </a:lnTo>
                    <a:lnTo>
                      <a:pt x="168" y="966"/>
                    </a:lnTo>
                    <a:lnTo>
                      <a:pt x="156" y="984"/>
                    </a:lnTo>
                    <a:lnTo>
                      <a:pt x="138" y="990"/>
                    </a:lnTo>
                    <a:lnTo>
                      <a:pt x="120" y="996"/>
                    </a:lnTo>
                    <a:lnTo>
                      <a:pt x="102" y="1002"/>
                    </a:lnTo>
                    <a:lnTo>
                      <a:pt x="78" y="1002"/>
                    </a:lnTo>
                    <a:lnTo>
                      <a:pt x="60" y="1014"/>
                    </a:lnTo>
                    <a:lnTo>
                      <a:pt x="42" y="1014"/>
                    </a:lnTo>
                    <a:lnTo>
                      <a:pt x="18" y="1026"/>
                    </a:lnTo>
                    <a:lnTo>
                      <a:pt x="0" y="103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grpSp>
      </p:grpSp>
      <p:sp>
        <p:nvSpPr>
          <p:cNvPr id="5" name="Footer Placeholder 4">
            <a:extLst>
              <a:ext uri="{FF2B5EF4-FFF2-40B4-BE49-F238E27FC236}">
                <a16:creationId xmlns:a16="http://schemas.microsoft.com/office/drawing/2014/main" id="{495D5868-BE6B-471A-9347-07B86DD821CF}"/>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1845980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dirty="0"/>
              <a:t>PORTS</a:t>
            </a:r>
            <a:endParaRPr lang="he-IL" dirty="0"/>
          </a:p>
        </p:txBody>
      </p:sp>
      <p:sp>
        <p:nvSpPr>
          <p:cNvPr id="3" name="מציין מיקום תוכן 2"/>
          <p:cNvSpPr>
            <a:spLocks noGrp="1"/>
          </p:cNvSpPr>
          <p:nvPr>
            <p:ph idx="1"/>
          </p:nvPr>
        </p:nvSpPr>
        <p:spPr/>
        <p:txBody>
          <a:bodyPr>
            <a:normAutofit/>
          </a:bodyPr>
          <a:lstStyle/>
          <a:p>
            <a:pPr algn="l" rtl="0"/>
            <a:r>
              <a:rPr lang="en-US" dirty="0"/>
              <a:t>VGA uses two ports for controlling the cursor position. </a:t>
            </a:r>
          </a:p>
          <a:p>
            <a:pPr algn="l" rtl="0"/>
            <a:r>
              <a:rPr lang="en-US" dirty="0"/>
              <a:t>Port 3D5H is the PC Color Graphics 6845 Video CRT Control Register. </a:t>
            </a:r>
          </a:p>
          <a:p>
            <a:pPr algn="l" rtl="0"/>
            <a:r>
              <a:rPr lang="en-US" dirty="0"/>
              <a:t>Writing to this port controls position of the cursor.</a:t>
            </a:r>
          </a:p>
          <a:p>
            <a:pPr algn="l" rtl="0"/>
            <a:r>
              <a:rPr lang="en-US" dirty="0"/>
              <a:t> A cursor high and a cursor low position need to be written to port 3D5H. </a:t>
            </a:r>
          </a:p>
          <a:p>
            <a:pPr algn="l" rtl="0"/>
            <a:r>
              <a:rPr lang="en-US" dirty="0"/>
              <a:t>Port 3D4H (Index register) is used to specify whether the low or high position is being written to port 3D5. </a:t>
            </a:r>
          </a:p>
        </p:txBody>
      </p:sp>
      <p:sp>
        <p:nvSpPr>
          <p:cNvPr id="4" name="Footer Placeholder 3">
            <a:extLst>
              <a:ext uri="{FF2B5EF4-FFF2-40B4-BE49-F238E27FC236}">
                <a16:creationId xmlns:a16="http://schemas.microsoft.com/office/drawing/2014/main" id="{82F02831-603C-466E-9089-166C19D908EA}"/>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1810656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he-IL"/>
          </a:p>
        </p:txBody>
      </p:sp>
      <p:sp>
        <p:nvSpPr>
          <p:cNvPr id="3" name="מציין מיקום תוכן 2"/>
          <p:cNvSpPr>
            <a:spLocks noGrp="1"/>
          </p:cNvSpPr>
          <p:nvPr>
            <p:ph idx="1"/>
          </p:nvPr>
        </p:nvSpPr>
        <p:spPr/>
        <p:txBody>
          <a:bodyPr/>
          <a:lstStyle/>
          <a:p>
            <a:pPr algn="l" rtl="0"/>
            <a:r>
              <a:rPr lang="en-US" dirty="0"/>
              <a:t>Writing a 0x0F to the Index register (3D4) selects the cursor low position. </a:t>
            </a:r>
          </a:p>
          <a:p>
            <a:pPr algn="l" rtl="0"/>
            <a:r>
              <a:rPr lang="en-US" dirty="0"/>
              <a:t>A subsequent write to port 3D5 will set the cursor low position. </a:t>
            </a:r>
          </a:p>
          <a:p>
            <a:pPr algn="l" rtl="0"/>
            <a:r>
              <a:rPr lang="en-US" dirty="0"/>
              <a:t>Writing a 0x0E to the Index register selects the cursor high position. A subsequent write to port 3D5 will set the cursor high position.</a:t>
            </a:r>
            <a:endParaRPr lang="he-IL" dirty="0"/>
          </a:p>
          <a:p>
            <a:endParaRPr lang="he-IL" dirty="0"/>
          </a:p>
        </p:txBody>
      </p:sp>
      <p:pic>
        <p:nvPicPr>
          <p:cNvPr id="4" name="תמונה 3"/>
          <p:cNvPicPr>
            <a:picLocks noChangeAspect="1"/>
          </p:cNvPicPr>
          <p:nvPr/>
        </p:nvPicPr>
        <p:blipFill>
          <a:blip r:embed="rId2"/>
          <a:stretch>
            <a:fillRect/>
          </a:stretch>
        </p:blipFill>
        <p:spPr>
          <a:xfrm>
            <a:off x="3646965" y="3730171"/>
            <a:ext cx="3913094" cy="2770762"/>
          </a:xfrm>
          <a:prstGeom prst="rect">
            <a:avLst/>
          </a:prstGeom>
        </p:spPr>
      </p:pic>
      <p:sp>
        <p:nvSpPr>
          <p:cNvPr id="5" name="Footer Placeholder 4">
            <a:extLst>
              <a:ext uri="{FF2B5EF4-FFF2-40B4-BE49-F238E27FC236}">
                <a16:creationId xmlns:a16="http://schemas.microsoft.com/office/drawing/2014/main" id="{FEC98512-74D8-4737-A341-531A09A96893}"/>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185881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zh-TW" b="1" dirty="0">
                <a:ea typeface="新細明體" pitchFamily="18" charset="-120"/>
              </a:rPr>
              <a:t>Interrupt Vectoring Process</a:t>
            </a:r>
            <a:endParaRPr lang="he-IL" b="1" dirty="0"/>
          </a:p>
        </p:txBody>
      </p:sp>
      <p:sp>
        <p:nvSpPr>
          <p:cNvPr id="3" name="מציין מיקום תוכן 2"/>
          <p:cNvSpPr>
            <a:spLocks noGrp="1"/>
          </p:cNvSpPr>
          <p:nvPr>
            <p:ph idx="1"/>
          </p:nvPr>
        </p:nvSpPr>
        <p:spPr/>
        <p:txBody>
          <a:bodyPr/>
          <a:lstStyle/>
          <a:p>
            <a:endParaRPr lang="he-IL"/>
          </a:p>
        </p:txBody>
      </p:sp>
      <p:graphicFrame>
        <p:nvGraphicFramePr>
          <p:cNvPr id="4" name="Object 3"/>
          <p:cNvGraphicFramePr>
            <a:graphicFrameLocks noChangeAspect="1"/>
          </p:cNvGraphicFramePr>
          <p:nvPr>
            <p:extLst/>
          </p:nvPr>
        </p:nvGraphicFramePr>
        <p:xfrm>
          <a:off x="1358526" y="1761284"/>
          <a:ext cx="9309474" cy="5023659"/>
        </p:xfrm>
        <a:graphic>
          <a:graphicData uri="http://schemas.openxmlformats.org/presentationml/2006/ole">
            <mc:AlternateContent xmlns:mc="http://schemas.openxmlformats.org/markup-compatibility/2006">
              <mc:Choice xmlns:v="urn:schemas-microsoft-com:vml" Requires="v">
                <p:oleObj spid="_x0000_s1036" name="VISIO" r:id="rId3" imgW="4314240" imgH="2261520" progId="Visio.Drawing.6">
                  <p:embed/>
                </p:oleObj>
              </mc:Choice>
              <mc:Fallback>
                <p:oleObj name="VISIO" r:id="rId3" imgW="4314240" imgH="2261520" progId="Visio.Drawing.6">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l="3810" r="-952"/>
                      <a:stretch>
                        <a:fillRect/>
                      </a:stretch>
                    </p:blipFill>
                    <p:spPr bwMode="auto">
                      <a:xfrm>
                        <a:off x="1358526" y="1761284"/>
                        <a:ext cx="9309474" cy="5023659"/>
                      </a:xfrm>
                      <a:prstGeom prst="rect">
                        <a:avLst/>
                      </a:prstGeom>
                      <a:no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7D820CF3-50AA-4DBB-A20F-30EEFF027C82}"/>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514857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he-IL"/>
          </a:p>
        </p:txBody>
      </p:sp>
      <p:sp>
        <p:nvSpPr>
          <p:cNvPr id="3" name="מציין מיקום תוכן 2"/>
          <p:cNvSpPr>
            <a:spLocks noGrp="1"/>
          </p:cNvSpPr>
          <p:nvPr>
            <p:ph idx="1"/>
          </p:nvPr>
        </p:nvSpPr>
        <p:spPr/>
        <p:txBody>
          <a:bodyPr/>
          <a:lstStyle/>
          <a:p>
            <a:endParaRPr lang="he-IL"/>
          </a:p>
        </p:txBody>
      </p:sp>
      <p:pic>
        <p:nvPicPr>
          <p:cNvPr id="4" name="תמונה 3"/>
          <p:cNvPicPr>
            <a:picLocks noChangeAspect="1"/>
          </p:cNvPicPr>
          <p:nvPr/>
        </p:nvPicPr>
        <p:blipFill>
          <a:blip r:embed="rId2"/>
          <a:stretch>
            <a:fillRect/>
          </a:stretch>
        </p:blipFill>
        <p:spPr>
          <a:xfrm>
            <a:off x="2234913" y="25821"/>
            <a:ext cx="5619750" cy="1143000"/>
          </a:xfrm>
          <a:prstGeom prst="rect">
            <a:avLst/>
          </a:prstGeom>
        </p:spPr>
      </p:pic>
      <p:pic>
        <p:nvPicPr>
          <p:cNvPr id="5" name="תמונה 4"/>
          <p:cNvPicPr>
            <a:picLocks noChangeAspect="1"/>
          </p:cNvPicPr>
          <p:nvPr/>
        </p:nvPicPr>
        <p:blipFill>
          <a:blip r:embed="rId3"/>
          <a:stretch>
            <a:fillRect/>
          </a:stretch>
        </p:blipFill>
        <p:spPr>
          <a:xfrm>
            <a:off x="3370474" y="1314397"/>
            <a:ext cx="3857625" cy="5248275"/>
          </a:xfrm>
          <a:prstGeom prst="rect">
            <a:avLst/>
          </a:prstGeom>
        </p:spPr>
      </p:pic>
      <p:pic>
        <p:nvPicPr>
          <p:cNvPr id="6" name="תמונה 5"/>
          <p:cNvPicPr>
            <a:picLocks noChangeAspect="1"/>
          </p:cNvPicPr>
          <p:nvPr/>
        </p:nvPicPr>
        <p:blipFill>
          <a:blip r:embed="rId4"/>
          <a:stretch>
            <a:fillRect/>
          </a:stretch>
        </p:blipFill>
        <p:spPr>
          <a:xfrm>
            <a:off x="7407105" y="1393407"/>
            <a:ext cx="4686300" cy="714375"/>
          </a:xfrm>
          <a:prstGeom prst="rect">
            <a:avLst/>
          </a:prstGeom>
        </p:spPr>
      </p:pic>
      <p:sp>
        <p:nvSpPr>
          <p:cNvPr id="7" name="Footer Placeholder 6">
            <a:extLst>
              <a:ext uri="{FF2B5EF4-FFF2-40B4-BE49-F238E27FC236}">
                <a16:creationId xmlns:a16="http://schemas.microsoft.com/office/drawing/2014/main" id="{88679113-BCF9-4C3C-A2F1-46C70DA22980}"/>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404112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he-IL"/>
          </a:p>
        </p:txBody>
      </p:sp>
      <p:sp>
        <p:nvSpPr>
          <p:cNvPr id="3" name="מציין מיקום תוכן 2"/>
          <p:cNvSpPr>
            <a:spLocks noGrp="1"/>
          </p:cNvSpPr>
          <p:nvPr>
            <p:ph idx="1"/>
          </p:nvPr>
        </p:nvSpPr>
        <p:spPr/>
        <p:txBody>
          <a:bodyPr>
            <a:normAutofit fontScale="70000" lnSpcReduction="20000"/>
          </a:bodyPr>
          <a:lstStyle/>
          <a:p>
            <a:pPr algn="l" rtl="0">
              <a:buFont typeface="Wingdings" panose="05000000000000000000" pitchFamily="2" charset="2"/>
              <a:buNone/>
            </a:pPr>
            <a:r>
              <a:rPr lang="en-US" altLang="zh-TW" dirty="0"/>
              <a:t>Step 1:</a:t>
            </a:r>
          </a:p>
          <a:p>
            <a:pPr lvl="1" algn="l" rtl="0"/>
            <a:r>
              <a:rPr lang="en-US" altLang="zh-TW" sz="2800" dirty="0"/>
              <a:t>The operand of INT is multiplied by 4 to locate the matching interrupt vector table entry</a:t>
            </a:r>
          </a:p>
          <a:p>
            <a:pPr algn="l" rtl="0">
              <a:buFont typeface="Wingdings" panose="05000000000000000000" pitchFamily="2" charset="2"/>
              <a:buNone/>
            </a:pPr>
            <a:r>
              <a:rPr lang="en-US" altLang="zh-TW" dirty="0"/>
              <a:t>Step 2:</a:t>
            </a:r>
          </a:p>
          <a:p>
            <a:pPr lvl="1" algn="l" rtl="0"/>
            <a:r>
              <a:rPr lang="en-US" altLang="zh-TW" sz="2800" dirty="0"/>
              <a:t>CPU pushes flags and a 32-bit return address on stack, disables hardware interrupts, and calls using the address stored at location (10h * 4) in the interrupt vector table (F000:F065)</a:t>
            </a:r>
          </a:p>
          <a:p>
            <a:pPr algn="l" rtl="0">
              <a:buFont typeface="Wingdings" panose="05000000000000000000" pitchFamily="2" charset="2"/>
              <a:buNone/>
            </a:pPr>
            <a:r>
              <a:rPr lang="en-US" altLang="zh-TW" dirty="0"/>
              <a:t>Step 3:</a:t>
            </a:r>
          </a:p>
          <a:p>
            <a:pPr lvl="1" algn="l" rtl="0"/>
            <a:r>
              <a:rPr lang="en-US" altLang="zh-TW" sz="2800" dirty="0"/>
              <a:t>Interrupt handler executes until IRET is reached</a:t>
            </a:r>
          </a:p>
          <a:p>
            <a:pPr algn="l" rtl="0">
              <a:buFont typeface="Wingdings" panose="05000000000000000000" pitchFamily="2" charset="2"/>
              <a:buNone/>
            </a:pPr>
            <a:r>
              <a:rPr lang="en-US" altLang="zh-TW" dirty="0"/>
              <a:t>Step 4:</a:t>
            </a:r>
          </a:p>
          <a:p>
            <a:pPr lvl="1" algn="l" rtl="0"/>
            <a:r>
              <a:rPr lang="en-US" altLang="zh-TW" sz="2800" dirty="0"/>
              <a:t>Pop the stack and return to application program</a:t>
            </a:r>
          </a:p>
          <a:p>
            <a:pPr algn="l" rtl="0"/>
            <a:endParaRPr lang="he-IL" dirty="0"/>
          </a:p>
        </p:txBody>
      </p:sp>
      <p:sp>
        <p:nvSpPr>
          <p:cNvPr id="4" name="Footer Placeholder 3">
            <a:extLst>
              <a:ext uri="{FF2B5EF4-FFF2-40B4-BE49-F238E27FC236}">
                <a16:creationId xmlns:a16="http://schemas.microsoft.com/office/drawing/2014/main" id="{791A594D-2804-4826-9CA7-8D97F8DDCC58}"/>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73105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b="1" dirty="0"/>
              <a:t>STI (Set Interrupt Flag)</a:t>
            </a:r>
            <a:endParaRPr lang="he-IL" dirty="0"/>
          </a:p>
        </p:txBody>
      </p:sp>
      <p:sp>
        <p:nvSpPr>
          <p:cNvPr id="3" name="מציין מיקום תוכן 2"/>
          <p:cNvSpPr>
            <a:spLocks noGrp="1"/>
          </p:cNvSpPr>
          <p:nvPr>
            <p:ph idx="1"/>
          </p:nvPr>
        </p:nvSpPr>
        <p:spPr/>
        <p:txBody>
          <a:bodyPr>
            <a:normAutofit/>
          </a:bodyPr>
          <a:lstStyle/>
          <a:p>
            <a:pPr algn="l" rtl="0"/>
            <a:r>
              <a:rPr lang="en-US" b="1" dirty="0"/>
              <a:t>Opcode : </a:t>
            </a:r>
            <a:r>
              <a:rPr lang="en-US" dirty="0"/>
              <a:t>FB</a:t>
            </a:r>
          </a:p>
          <a:p>
            <a:pPr algn="l" rtl="0"/>
            <a:r>
              <a:rPr lang="en-US" b="1" dirty="0"/>
              <a:t>Description : </a:t>
            </a:r>
            <a:r>
              <a:rPr lang="en-US" dirty="0">
                <a:effectLst/>
                <a:latin typeface="Arial" panose="020B0604020202020204" pitchFamily="34" charset="0"/>
              </a:rPr>
              <a:t>Set interrupt flag; external, </a:t>
            </a:r>
            <a:r>
              <a:rPr lang="en-US" dirty="0" err="1">
                <a:effectLst/>
                <a:latin typeface="Arial" panose="020B0604020202020204" pitchFamily="34" charset="0"/>
              </a:rPr>
              <a:t>maskable</a:t>
            </a:r>
            <a:r>
              <a:rPr lang="en-US" dirty="0">
                <a:effectLst/>
                <a:latin typeface="Arial" panose="020B0604020202020204" pitchFamily="34" charset="0"/>
              </a:rPr>
              <a:t> interrupts enabled at the end of the next instruction.</a:t>
            </a:r>
          </a:p>
          <a:p>
            <a:pPr algn="l" rtl="0"/>
            <a:r>
              <a:rPr lang="en-US" dirty="0"/>
              <a:t>If protected-mode virtual interrupts are not enabled, </a:t>
            </a:r>
            <a:r>
              <a:rPr lang="en-US" b="1" dirty="0"/>
              <a:t>STI</a:t>
            </a:r>
            <a:r>
              <a:rPr lang="en-US" dirty="0"/>
              <a:t> sets the interrupt flag (</a:t>
            </a:r>
            <a:r>
              <a:rPr lang="en-US" b="1" dirty="0"/>
              <a:t>IF</a:t>
            </a:r>
            <a:r>
              <a:rPr lang="en-US" dirty="0"/>
              <a:t>) in the EFLAGS register. After the </a:t>
            </a:r>
            <a:r>
              <a:rPr lang="en-US" b="1" dirty="0"/>
              <a:t>IF</a:t>
            </a:r>
            <a:r>
              <a:rPr lang="en-US" dirty="0"/>
              <a:t> flag is set, the processor begins responding to external, </a:t>
            </a:r>
            <a:r>
              <a:rPr lang="en-US" dirty="0" err="1"/>
              <a:t>maskable</a:t>
            </a:r>
            <a:r>
              <a:rPr lang="en-US" dirty="0"/>
              <a:t> interrupts after the next instruction is executed. The delayed effect of this instruction is provided to allow interrupts to be enabled just before returning from a procedure (or subroutine). For instance, if an </a:t>
            </a:r>
            <a:r>
              <a:rPr lang="en-US" b="1" dirty="0"/>
              <a:t>STI</a:t>
            </a:r>
            <a:r>
              <a:rPr lang="en-US" dirty="0"/>
              <a:t> instruction is followed by an </a:t>
            </a:r>
            <a:r>
              <a:rPr lang="en-US" b="1" dirty="0"/>
              <a:t>RET</a:t>
            </a:r>
            <a:r>
              <a:rPr lang="en-US" dirty="0"/>
              <a:t> instruction, the </a:t>
            </a:r>
            <a:r>
              <a:rPr lang="en-US" b="1" dirty="0"/>
              <a:t>RET</a:t>
            </a:r>
            <a:r>
              <a:rPr lang="en-US" dirty="0"/>
              <a:t> instruction is allowed to execute before external interrupts are recognized.</a:t>
            </a:r>
          </a:p>
          <a:p>
            <a:pPr algn="l" rtl="0"/>
            <a:endParaRPr lang="en-US" dirty="0">
              <a:effectLst/>
              <a:latin typeface="Arial" panose="020B0604020202020204" pitchFamily="34" charset="0"/>
            </a:endParaRPr>
          </a:p>
          <a:p>
            <a:pPr algn="l" rtl="0"/>
            <a:endParaRPr lang="en-US" dirty="0">
              <a:effectLst/>
              <a:latin typeface="Arial" panose="020B0604020202020204" pitchFamily="34" charset="0"/>
            </a:endParaRPr>
          </a:p>
          <a:p>
            <a:pPr algn="l" rtl="0"/>
            <a:endParaRPr lang="he-IL" dirty="0"/>
          </a:p>
        </p:txBody>
      </p:sp>
      <p:sp>
        <p:nvSpPr>
          <p:cNvPr id="4" name="Footer Placeholder 3">
            <a:extLst>
              <a:ext uri="{FF2B5EF4-FFF2-40B4-BE49-F238E27FC236}">
                <a16:creationId xmlns:a16="http://schemas.microsoft.com/office/drawing/2014/main" id="{6616CC40-4168-422A-9CD3-7C6CCE5C88BB}"/>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392454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b="1" dirty="0"/>
              <a:t>CLI(Clear Interrupt Flag)</a:t>
            </a:r>
            <a:endParaRPr lang="he-IL" dirty="0"/>
          </a:p>
        </p:txBody>
      </p:sp>
      <p:sp>
        <p:nvSpPr>
          <p:cNvPr id="3" name="מציין מיקום תוכן 2"/>
          <p:cNvSpPr>
            <a:spLocks noGrp="1"/>
          </p:cNvSpPr>
          <p:nvPr>
            <p:ph idx="1"/>
          </p:nvPr>
        </p:nvSpPr>
        <p:spPr/>
        <p:txBody>
          <a:bodyPr>
            <a:normAutofit/>
          </a:bodyPr>
          <a:lstStyle/>
          <a:p>
            <a:pPr algn="l" rtl="0"/>
            <a:r>
              <a:rPr lang="en-US" b="1" dirty="0"/>
              <a:t>Opcode : </a:t>
            </a:r>
            <a:r>
              <a:rPr lang="en-US" dirty="0"/>
              <a:t>FA</a:t>
            </a:r>
          </a:p>
          <a:p>
            <a:pPr algn="l" rtl="0"/>
            <a:r>
              <a:rPr lang="en-US" b="1" dirty="0"/>
              <a:t>Description : </a:t>
            </a:r>
            <a:r>
              <a:rPr lang="en-US" dirty="0"/>
              <a:t>Clear interrupt flag; interrupts disabled when interrupt flag cleared.</a:t>
            </a:r>
          </a:p>
          <a:p>
            <a:pPr algn="l" rtl="0"/>
            <a:r>
              <a:rPr lang="en-US" dirty="0"/>
              <a:t>If protected-mode virtual interrupts are not enabled, CLI clears the IF flag in the EFLAGS register. No other flags are affected. Clearing the IF flag causes the processor to ignore </a:t>
            </a:r>
            <a:r>
              <a:rPr lang="en-US" dirty="0" err="1"/>
              <a:t>maskable</a:t>
            </a:r>
            <a:r>
              <a:rPr lang="en-US" dirty="0"/>
              <a:t> external interrupts. The IF flag and the CLI and STI instruction have no affect on the generation of exceptions and NMI interrupts.</a:t>
            </a:r>
          </a:p>
          <a:p>
            <a:pPr marL="0" indent="0" algn="l" rtl="0">
              <a:buNone/>
            </a:pPr>
            <a:endParaRPr lang="en-US" dirty="0"/>
          </a:p>
          <a:p>
            <a:pPr algn="l" rtl="0"/>
            <a:endParaRPr lang="en-US" b="1" dirty="0"/>
          </a:p>
          <a:p>
            <a:pPr marL="0" indent="0" algn="l" rtl="0">
              <a:buNone/>
            </a:pPr>
            <a:endParaRPr lang="he-IL" dirty="0"/>
          </a:p>
        </p:txBody>
      </p:sp>
      <p:sp>
        <p:nvSpPr>
          <p:cNvPr id="4" name="Footer Placeholder 3">
            <a:extLst>
              <a:ext uri="{FF2B5EF4-FFF2-40B4-BE49-F238E27FC236}">
                <a16:creationId xmlns:a16="http://schemas.microsoft.com/office/drawing/2014/main" id="{44C305A1-88A8-4C7B-AE85-26250C0243A6}"/>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117473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zh-TW" b="1" dirty="0"/>
              <a:t>How the keyboard works</a:t>
            </a:r>
            <a:endParaRPr lang="he-IL" b="1" dirty="0"/>
          </a:p>
        </p:txBody>
      </p:sp>
      <p:sp>
        <p:nvSpPr>
          <p:cNvPr id="3" name="מציין מיקום תוכן 2"/>
          <p:cNvSpPr>
            <a:spLocks noGrp="1"/>
          </p:cNvSpPr>
          <p:nvPr>
            <p:ph idx="1"/>
          </p:nvPr>
        </p:nvSpPr>
        <p:spPr/>
        <p:txBody>
          <a:bodyPr/>
          <a:lstStyle/>
          <a:p>
            <a:pPr algn="l" rtl="0"/>
            <a:r>
              <a:rPr lang="en-US" altLang="zh-TW" dirty="0"/>
              <a:t>Keyboard controller chip sends an 8-bit scan code to the keyboard serial input port</a:t>
            </a:r>
          </a:p>
          <a:p>
            <a:pPr algn="l" rtl="0"/>
            <a:r>
              <a:rPr lang="en-US" altLang="zh-TW" dirty="0"/>
              <a:t>Interrupt triggered, INT 9h routine executes</a:t>
            </a:r>
          </a:p>
          <a:p>
            <a:pPr algn="l" rtl="0"/>
            <a:r>
              <a:rPr lang="en-US" altLang="zh-TW" dirty="0"/>
              <a:t>Scan code and ASCII code inserted into keyboard </a:t>
            </a:r>
            <a:r>
              <a:rPr lang="en-US" altLang="zh-TW" dirty="0" err="1"/>
              <a:t>typeahead</a:t>
            </a:r>
            <a:r>
              <a:rPr lang="en-US" altLang="zh-TW" dirty="0"/>
              <a:t> buffer</a:t>
            </a:r>
          </a:p>
          <a:p>
            <a:pPr algn="l" rtl="0"/>
            <a:endParaRPr lang="en-US" altLang="zh-TW" dirty="0"/>
          </a:p>
          <a:p>
            <a:pPr algn="l" rtl="0"/>
            <a:endParaRPr lang="he-IL" dirty="0"/>
          </a:p>
        </p:txBody>
      </p:sp>
      <p:graphicFrame>
        <p:nvGraphicFramePr>
          <p:cNvPr id="4" name="Object 4"/>
          <p:cNvGraphicFramePr>
            <a:graphicFrameLocks noChangeAspect="1"/>
          </p:cNvGraphicFramePr>
          <p:nvPr>
            <p:extLst/>
          </p:nvPr>
        </p:nvGraphicFramePr>
        <p:xfrm>
          <a:off x="917762" y="3739328"/>
          <a:ext cx="6424332" cy="2998302"/>
        </p:xfrm>
        <a:graphic>
          <a:graphicData uri="http://schemas.openxmlformats.org/presentationml/2006/ole">
            <mc:AlternateContent xmlns:mc="http://schemas.openxmlformats.org/markup-compatibility/2006">
              <mc:Choice xmlns:v="urn:schemas-microsoft-com:vml" Requires="v">
                <p:oleObj spid="_x0000_s2060" name="VISIO" r:id="rId3" imgW="3649320" imgH="1676520" progId="Visio.Drawing.6">
                  <p:embed/>
                </p:oleObj>
              </mc:Choice>
              <mc:Fallback>
                <p:oleObj name="VISIO" r:id="rId3" imgW="3649320" imgH="1676520" progId="Visio.Drawing.6">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l="-1389" r="-2777" b="-5859"/>
                      <a:stretch>
                        <a:fillRect/>
                      </a:stretch>
                    </p:blipFill>
                    <p:spPr bwMode="auto">
                      <a:xfrm>
                        <a:off x="917762" y="3739328"/>
                        <a:ext cx="6424332" cy="2998302"/>
                      </a:xfrm>
                      <a:prstGeom prst="rect">
                        <a:avLst/>
                      </a:prstGeom>
                      <a:solidFill>
                        <a:schemeClr val="bg2"/>
                      </a:solid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C286F552-991F-49A9-8F79-8258BF664B2A}"/>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2029684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altLang="zh-TW" b="1" dirty="0"/>
              <a:t>Keyboard Flags</a:t>
            </a:r>
            <a:endParaRPr lang="he-IL" b="1" dirty="0"/>
          </a:p>
        </p:txBody>
      </p:sp>
      <p:sp>
        <p:nvSpPr>
          <p:cNvPr id="3" name="מציין מיקום תוכן 2"/>
          <p:cNvSpPr>
            <a:spLocks noGrp="1"/>
          </p:cNvSpPr>
          <p:nvPr>
            <p:ph idx="1"/>
          </p:nvPr>
        </p:nvSpPr>
        <p:spPr/>
        <p:txBody>
          <a:bodyPr/>
          <a:lstStyle/>
          <a:p>
            <a:r>
              <a:rPr lang="en-US" altLang="zh-TW" b="1" dirty="0"/>
              <a:t>16-bits, located at 0040:0017h – 0018h</a:t>
            </a:r>
          </a:p>
          <a:p>
            <a:endParaRPr lang="he-IL"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67" y="1969294"/>
            <a:ext cx="5040313" cy="427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513" y="2628900"/>
            <a:ext cx="4968875" cy="354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a:extLst>
              <a:ext uri="{FF2B5EF4-FFF2-40B4-BE49-F238E27FC236}">
                <a16:creationId xmlns:a16="http://schemas.microsoft.com/office/drawing/2014/main" id="{34265D82-4BFD-4C86-8ECF-DEDD01149186}"/>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374143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b="1" dirty="0"/>
              <a:t>IN(Input from Port)</a:t>
            </a:r>
            <a:endParaRPr lang="he-IL" dirty="0"/>
          </a:p>
        </p:txBody>
      </p:sp>
      <p:sp>
        <p:nvSpPr>
          <p:cNvPr id="5" name="מציין מיקום תוכן 4"/>
          <p:cNvSpPr>
            <a:spLocks noGrp="1"/>
          </p:cNvSpPr>
          <p:nvPr>
            <p:ph idx="1"/>
          </p:nvPr>
        </p:nvSpPr>
        <p:spPr/>
        <p:txBody>
          <a:bodyPr>
            <a:normAutofit fontScale="92500" lnSpcReduction="10000"/>
          </a:bodyPr>
          <a:lstStyle/>
          <a:p>
            <a:pPr algn="l" rtl="0"/>
            <a:endParaRPr lang="en-US" dirty="0"/>
          </a:p>
          <a:p>
            <a:pPr algn="l" rtl="0"/>
            <a:endParaRPr lang="en-US" dirty="0"/>
          </a:p>
          <a:p>
            <a:pPr algn="l" rtl="0"/>
            <a:endParaRPr lang="en-US" dirty="0"/>
          </a:p>
          <a:p>
            <a:pPr algn="l" rtl="0"/>
            <a:endParaRPr lang="en-US" dirty="0"/>
          </a:p>
          <a:p>
            <a:pPr marL="0" indent="0" algn="l" rtl="0">
              <a:buNone/>
            </a:pPr>
            <a:endParaRPr lang="en-US" dirty="0"/>
          </a:p>
          <a:p>
            <a:pPr algn="l" rtl="0"/>
            <a:r>
              <a:rPr lang="en-US" b="1" dirty="0"/>
              <a:t>Description : </a:t>
            </a:r>
            <a:r>
              <a:rPr lang="en-US" dirty="0"/>
              <a:t>Copies the value from the I/O port specified with the second operand (source operand) to the destination operand (first operand). The source operand can be a byte-immediate or the DX register; the destination operand can be register AL, AX, or EAX, depending on the size of the port being accessed (8, 16, or 32 bits, respectively). Using the DX register as a source operand allows I/O port addresses from 0 to 65,535 to be accessed; using a byte immediate allows I/O port addresses 0 to 255 to be accessed.</a:t>
            </a:r>
          </a:p>
        </p:txBody>
      </p:sp>
      <p:graphicFrame>
        <p:nvGraphicFramePr>
          <p:cNvPr id="6" name="מציין מיקום תוכן 3"/>
          <p:cNvGraphicFramePr>
            <a:graphicFrameLocks/>
          </p:cNvGraphicFramePr>
          <p:nvPr>
            <p:extLst/>
          </p:nvPr>
        </p:nvGraphicFramePr>
        <p:xfrm>
          <a:off x="739587" y="1559859"/>
          <a:ext cx="10959354" cy="1972803"/>
        </p:xfrm>
        <a:graphic>
          <a:graphicData uri="http://schemas.openxmlformats.org/drawingml/2006/table">
            <a:tbl>
              <a:tblPr firstRow="1" firstCol="1" bandRow="1">
                <a:tableStyleId>{5C22544A-7EE6-4342-B048-85BDC9FD1C3A}</a:tableStyleId>
              </a:tblPr>
              <a:tblGrid>
                <a:gridCol w="3653118">
                  <a:extLst>
                    <a:ext uri="{9D8B030D-6E8A-4147-A177-3AD203B41FA5}">
                      <a16:colId xmlns:a16="http://schemas.microsoft.com/office/drawing/2014/main" val="20000"/>
                    </a:ext>
                  </a:extLst>
                </a:gridCol>
                <a:gridCol w="3653118">
                  <a:extLst>
                    <a:ext uri="{9D8B030D-6E8A-4147-A177-3AD203B41FA5}">
                      <a16:colId xmlns:a16="http://schemas.microsoft.com/office/drawing/2014/main" val="20001"/>
                    </a:ext>
                  </a:extLst>
                </a:gridCol>
                <a:gridCol w="3653118">
                  <a:extLst>
                    <a:ext uri="{9D8B030D-6E8A-4147-A177-3AD203B41FA5}">
                      <a16:colId xmlns:a16="http://schemas.microsoft.com/office/drawing/2014/main" val="20002"/>
                    </a:ext>
                  </a:extLst>
                </a:gridCol>
              </a:tblGrid>
              <a:tr h="281829">
                <a:tc>
                  <a:txBody>
                    <a:bodyPr/>
                    <a:lstStyle/>
                    <a:p>
                      <a:pPr algn="l" rtl="0">
                        <a:lnSpc>
                          <a:spcPct val="107000"/>
                        </a:lnSpc>
                        <a:spcAft>
                          <a:spcPts val="0"/>
                        </a:spcAft>
                      </a:pPr>
                      <a:r>
                        <a:rPr lang="en-US" sz="1200" dirty="0">
                          <a:effectLst/>
                        </a:rPr>
                        <a:t>Opcode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50223" marR="150223" marT="0" marB="0" anchor="ctr"/>
                </a:tc>
                <a:tc>
                  <a:txBody>
                    <a:bodyPr/>
                    <a:lstStyle/>
                    <a:p>
                      <a:pPr algn="l" rtl="0">
                        <a:lnSpc>
                          <a:spcPct val="107000"/>
                        </a:lnSpc>
                        <a:spcAft>
                          <a:spcPts val="0"/>
                        </a:spcAft>
                      </a:pPr>
                      <a:r>
                        <a:rPr lang="en-US" sz="1200">
                          <a:effectLst/>
                        </a:rPr>
                        <a:t>Mnemonic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50223" marR="150223" marT="0" marB="0" anchor="ctr"/>
                </a:tc>
                <a:tc>
                  <a:txBody>
                    <a:bodyPr/>
                    <a:lstStyle/>
                    <a:p>
                      <a:pPr algn="l" rtl="0">
                        <a:lnSpc>
                          <a:spcPct val="107000"/>
                        </a:lnSpc>
                        <a:spcAft>
                          <a:spcPts val="0"/>
                        </a:spcAft>
                      </a:pPr>
                      <a:r>
                        <a:rPr lang="en-US" sz="1200" dirty="0">
                          <a:effectLst/>
                        </a:rPr>
                        <a:t>Description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50223" marR="150223" marT="0" marB="0" anchor="ctr"/>
                </a:tc>
                <a:extLst>
                  <a:ext uri="{0D108BD9-81ED-4DB2-BD59-A6C34878D82A}">
                    <a16:rowId xmlns:a16="http://schemas.microsoft.com/office/drawing/2014/main" val="10000"/>
                  </a:ext>
                </a:extLst>
              </a:tr>
              <a:tr h="281829">
                <a:tc>
                  <a:txBody>
                    <a:bodyPr/>
                    <a:lstStyle/>
                    <a:p>
                      <a:pPr algn="l" rtl="0">
                        <a:lnSpc>
                          <a:spcPct val="107000"/>
                        </a:lnSpc>
                        <a:spcAft>
                          <a:spcPts val="0"/>
                        </a:spcAft>
                      </a:pPr>
                      <a:r>
                        <a:rPr lang="en-US" sz="1200">
                          <a:effectLst/>
                        </a:rPr>
                        <a:t>E4 ib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 AL,imm8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Input byte from imm8 I/O port address into 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1"/>
                  </a:ext>
                </a:extLst>
              </a:tr>
              <a:tr h="281829">
                <a:tc>
                  <a:txBody>
                    <a:bodyPr/>
                    <a:lstStyle/>
                    <a:p>
                      <a:pPr algn="l" rtl="0">
                        <a:lnSpc>
                          <a:spcPct val="107000"/>
                        </a:lnSpc>
                        <a:spcAft>
                          <a:spcPts val="0"/>
                        </a:spcAft>
                      </a:pPr>
                      <a:r>
                        <a:rPr lang="en-US" sz="1200">
                          <a:effectLst/>
                        </a:rPr>
                        <a:t>E5 ib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 AX,imm8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dirty="0">
                          <a:effectLst/>
                        </a:rPr>
                        <a:t>Input byte from imm8 I/O port address into AX.</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2"/>
                  </a:ext>
                </a:extLst>
              </a:tr>
              <a:tr h="281829">
                <a:tc>
                  <a:txBody>
                    <a:bodyPr/>
                    <a:lstStyle/>
                    <a:p>
                      <a:pPr algn="l" rtl="0">
                        <a:lnSpc>
                          <a:spcPct val="107000"/>
                        </a:lnSpc>
                        <a:spcAft>
                          <a:spcPts val="0"/>
                        </a:spcAft>
                      </a:pPr>
                      <a:r>
                        <a:rPr lang="en-US" sz="1200">
                          <a:effectLst/>
                        </a:rPr>
                        <a:t>E5 ib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 EAX,imm8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Input byte from imm8 I/O port address into EAX.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3"/>
                  </a:ext>
                </a:extLst>
              </a:tr>
              <a:tr h="281829">
                <a:tc>
                  <a:txBody>
                    <a:bodyPr/>
                    <a:lstStyle/>
                    <a:p>
                      <a:pPr algn="l" rtl="0">
                        <a:lnSpc>
                          <a:spcPct val="107000"/>
                        </a:lnSpc>
                        <a:spcAft>
                          <a:spcPts val="0"/>
                        </a:spcAft>
                      </a:pPr>
                      <a:r>
                        <a:rPr lang="en-US" sz="1200">
                          <a:effectLst/>
                        </a:rPr>
                        <a:t>EC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 AL,DX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Input byte from I/O port in DX into 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4"/>
                  </a:ext>
                </a:extLst>
              </a:tr>
              <a:tr h="281829">
                <a:tc>
                  <a:txBody>
                    <a:bodyPr/>
                    <a:lstStyle/>
                    <a:p>
                      <a:pPr algn="l" rtl="0">
                        <a:lnSpc>
                          <a:spcPct val="107000"/>
                        </a:lnSpc>
                        <a:spcAft>
                          <a:spcPts val="0"/>
                        </a:spcAft>
                      </a:pPr>
                      <a:r>
                        <a:rPr lang="en-US" sz="1200">
                          <a:effectLst/>
                        </a:rPr>
                        <a:t>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 AX,DX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a:effectLst/>
                        </a:rPr>
                        <a:t>Input word from I/O port in DX into AX.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5"/>
                  </a:ext>
                </a:extLst>
              </a:tr>
              <a:tr h="281829">
                <a:tc>
                  <a:txBody>
                    <a:bodyPr/>
                    <a:lstStyle/>
                    <a:p>
                      <a:pPr algn="l" rtl="0">
                        <a:lnSpc>
                          <a:spcPct val="107000"/>
                        </a:lnSpc>
                        <a:spcAft>
                          <a:spcPts val="0"/>
                        </a:spcAft>
                      </a:pPr>
                      <a:r>
                        <a:rPr lang="en-US" sz="1200">
                          <a:effectLst/>
                        </a:rPr>
                        <a:t>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dirty="0">
                          <a:effectLst/>
                        </a:rPr>
                        <a:t>IN EAX,DX</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l" rtl="0">
                        <a:lnSpc>
                          <a:spcPct val="107000"/>
                        </a:lnSpc>
                        <a:spcAft>
                          <a:spcPts val="0"/>
                        </a:spcAft>
                      </a:pPr>
                      <a:r>
                        <a:rPr lang="en-US" sz="1200" dirty="0">
                          <a:effectLst/>
                        </a:rPr>
                        <a:t>Input </a:t>
                      </a:r>
                      <a:r>
                        <a:rPr lang="en-US" sz="1200" dirty="0" err="1">
                          <a:effectLst/>
                        </a:rPr>
                        <a:t>doubleword</a:t>
                      </a:r>
                      <a:r>
                        <a:rPr lang="en-US" sz="1200" dirty="0">
                          <a:effectLst/>
                        </a:rPr>
                        <a:t> from I/O port in DX into EAX.</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6"/>
                  </a:ext>
                </a:extLst>
              </a:tr>
            </a:tbl>
          </a:graphicData>
        </a:graphic>
      </p:graphicFrame>
      <p:sp>
        <p:nvSpPr>
          <p:cNvPr id="3" name="Footer Placeholder 2">
            <a:extLst>
              <a:ext uri="{FF2B5EF4-FFF2-40B4-BE49-F238E27FC236}">
                <a16:creationId xmlns:a16="http://schemas.microsoft.com/office/drawing/2014/main" id="{40475B28-F92F-4967-817E-08DF6052EC1B}"/>
              </a:ext>
            </a:extLst>
          </p:cNvPr>
          <p:cNvSpPr>
            <a:spLocks noGrp="1"/>
          </p:cNvSpPr>
          <p:nvPr>
            <p:ph type="ftr" sz="quarter" idx="11"/>
          </p:nvPr>
        </p:nvSpPr>
        <p:spPr/>
        <p:txBody>
          <a:bodyPr/>
          <a:lstStyle/>
          <a:p>
            <a:r>
              <a:rPr lang="he-IL"/>
              <a:t>איליה זלדנר</a:t>
            </a:r>
          </a:p>
        </p:txBody>
      </p:sp>
    </p:spTree>
    <p:extLst>
      <p:ext uri="{BB962C8B-B14F-4D97-AF65-F5344CB8AC3E}">
        <p14:creationId xmlns:p14="http://schemas.microsoft.com/office/powerpoint/2010/main" val="2284710028"/>
      </p:ext>
    </p:extLst>
  </p:cSld>
  <p:clrMapOvr>
    <a:masterClrMapping/>
  </p:clrMapOvr>
</p:sld>
</file>

<file path=ppt/theme/theme1.xml><?xml version="1.0" encoding="utf-8"?>
<a:theme xmlns:a="http://schemas.openxmlformats.org/drawingml/2006/main" name="עשן מתפתל">
  <a:themeElements>
    <a:clrScheme name="עשן מתפתל">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עשן מתפתל">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עשן מתפתל">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5274</TotalTime>
  <Words>2316</Words>
  <Application>Microsoft Office PowerPoint</Application>
  <PresentationFormat>Widescreen</PresentationFormat>
  <Paragraphs>273</Paragraphs>
  <Slides>30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Calibri</vt:lpstr>
      <vt:lpstr>Century Gothic</vt:lpstr>
      <vt:lpstr>Wingdings</vt:lpstr>
      <vt:lpstr>Wingdings 3</vt:lpstr>
      <vt:lpstr>עשן מתפתל</vt:lpstr>
      <vt:lpstr>VISIO</vt:lpstr>
      <vt:lpstr>Lab 2</vt:lpstr>
      <vt:lpstr>Interrupt Vector Table</vt:lpstr>
      <vt:lpstr>Interrupt Vectoring Process</vt:lpstr>
      <vt:lpstr>PowerPoint Presentation</vt:lpstr>
      <vt:lpstr>STI (Set Interrupt Flag)</vt:lpstr>
      <vt:lpstr>CLI(Clear Interrupt Flag)</vt:lpstr>
      <vt:lpstr>How the keyboard works</vt:lpstr>
      <vt:lpstr>Keyboard Flags</vt:lpstr>
      <vt:lpstr>IN(Input from Port)</vt:lpstr>
      <vt:lpstr>OUT(Output to Port)</vt:lpstr>
      <vt:lpstr>Port </vt:lpstr>
      <vt:lpstr>Interface Ports</vt:lpstr>
      <vt:lpstr>Scan Code </vt:lpstr>
      <vt:lpstr>Keyboard Port</vt:lpstr>
      <vt:lpstr>Keyboard Port</vt:lpstr>
      <vt:lpstr>The keyboard data port (Port A) </vt:lpstr>
      <vt:lpstr>PC Keyboard : Hardware Requirement</vt:lpstr>
      <vt:lpstr>Keyboard and its controller</vt:lpstr>
      <vt:lpstr>Memory-Mapped I/O</vt:lpstr>
      <vt:lpstr>Why use Memory Mapped I/O</vt:lpstr>
      <vt:lpstr>PowerPoint Presentation</vt:lpstr>
      <vt:lpstr>PowerPoint Presentation</vt:lpstr>
      <vt:lpstr>Interactions in a Graphics System</vt:lpstr>
      <vt:lpstr>Video Data Format Overview</vt:lpstr>
      <vt:lpstr>PowerPoint Presentation</vt:lpstr>
      <vt:lpstr>Alphanumeric format: (Text Mode) </vt:lpstr>
      <vt:lpstr>PowerPoint Presentation</vt:lpstr>
      <vt:lpstr>PORTS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lab1</dc:title>
  <dc:creator>איליה זלדנר</dc:creator>
  <cp:lastModifiedBy>איליה זלדנר</cp:lastModifiedBy>
  <cp:revision>29</cp:revision>
  <dcterms:created xsi:type="dcterms:W3CDTF">2016-10-15T03:54:20Z</dcterms:created>
  <dcterms:modified xsi:type="dcterms:W3CDTF">2019-03-31T06:16:49Z</dcterms:modified>
</cp:coreProperties>
</file>