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17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1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260" r:id="rId12"/>
    <p:sldId id="308" r:id="rId13"/>
    <p:sldId id="338" r:id="rId14"/>
    <p:sldId id="339" r:id="rId15"/>
    <p:sldId id="322" r:id="rId16"/>
    <p:sldId id="324" r:id="rId17"/>
    <p:sldId id="325" r:id="rId18"/>
    <p:sldId id="340" r:id="rId19"/>
    <p:sldId id="343" r:id="rId20"/>
    <p:sldId id="344" r:id="rId21"/>
    <p:sldId id="345" r:id="rId22"/>
    <p:sldId id="346" r:id="rId23"/>
    <p:sldId id="341" r:id="rId24"/>
    <p:sldId id="342" r:id="rId25"/>
    <p:sldId id="327" r:id="rId26"/>
    <p:sldId id="328" r:id="rId27"/>
    <p:sldId id="329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</p:sldIdLst>
  <p:sldSz cx="9144000" cy="6858000" type="screen4x3"/>
  <p:notesSz cx="6642100" cy="9653588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09" autoAdjust="0"/>
    <p:restoredTop sz="94553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t" anchorCtr="0" compatLnSpc="1">
            <a:prstTxWarp prst="textNoShape">
              <a:avLst/>
            </a:prstTxWarp>
          </a:bodyPr>
          <a:lstStyle>
            <a:lvl1pPr defTabSz="892175">
              <a:defRPr sz="1200"/>
            </a:lvl1pPr>
          </a:lstStyle>
          <a:p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t" anchorCtr="0" compatLnSpc="1">
            <a:prstTxWarp prst="textNoShape">
              <a:avLst/>
            </a:prstTxWarp>
          </a:bodyPr>
          <a:lstStyle>
            <a:lvl1pPr algn="l" defTabSz="892175">
              <a:defRPr sz="1200"/>
            </a:lvl1pPr>
          </a:lstStyle>
          <a:p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63963" y="916940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b" anchorCtr="0" compatLnSpc="1">
            <a:prstTxWarp prst="textNoShape">
              <a:avLst/>
            </a:prstTxWarp>
          </a:bodyPr>
          <a:lstStyle>
            <a:lvl1pPr defTabSz="892175">
              <a:defRPr sz="1200"/>
            </a:lvl1pPr>
          </a:lstStyle>
          <a:p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16940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b" anchorCtr="0" compatLnSpc="1">
            <a:prstTxWarp prst="textNoShape">
              <a:avLst/>
            </a:prstTxWarp>
          </a:bodyPr>
          <a:lstStyle>
            <a:lvl1pPr algn="l" defTabSz="892175">
              <a:defRPr sz="1200"/>
            </a:lvl1pPr>
          </a:lstStyle>
          <a:p>
            <a:fld id="{2CE3AB02-1E78-4CA6-91FC-D46E1B8624C0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1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t" anchorCtr="0" compatLnSpc="1">
            <a:prstTxWarp prst="textNoShape">
              <a:avLst/>
            </a:prstTxWarp>
          </a:bodyPr>
          <a:lstStyle>
            <a:lvl1pPr defTabSz="892175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t" anchorCtr="0" compatLnSpc="1">
            <a:prstTxWarp prst="textNoShape">
              <a:avLst/>
            </a:prstTxWarp>
          </a:bodyPr>
          <a:lstStyle>
            <a:lvl1pPr algn="l" defTabSz="892175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6463" y="723900"/>
            <a:ext cx="482917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6288"/>
            <a:ext cx="53149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63963" y="916940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b" anchorCtr="0" compatLnSpc="1">
            <a:prstTxWarp prst="textNoShape">
              <a:avLst/>
            </a:prstTxWarp>
          </a:bodyPr>
          <a:lstStyle>
            <a:lvl1pPr defTabSz="892175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169400"/>
            <a:ext cx="28781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18" tIns="44609" rIns="89218" bIns="44609" numCol="1" anchor="b" anchorCtr="0" compatLnSpc="1">
            <a:prstTxWarp prst="textNoShape">
              <a:avLst/>
            </a:prstTxWarp>
          </a:bodyPr>
          <a:lstStyle>
            <a:lvl1pPr algn="l" defTabSz="892175">
              <a:defRPr sz="1200"/>
            </a:lvl1pPr>
          </a:lstStyle>
          <a:p>
            <a:fld id="{0604A36B-8FEB-4E64-A16C-949A020B4C7E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8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2E8CD-C5DA-4531-98EF-9AFA9DEC36CC}" type="slidenum">
              <a:rPr lang="ar-SA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8D5CC-2258-4FD5-B980-794B27A4D6A5}" type="slidenum">
              <a:rPr lang="ar-SA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36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6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136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36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  <p:sp>
        <p:nvSpPr>
          <p:cNvPr id="11368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11368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7E703F3-897A-4A2F-B0B3-6A2692FD4C1D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1136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6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5645D8-2B87-478F-9F5F-B099D9B35958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9A09D3-02D2-4411-9FA0-96E9421A8524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8CBB31-664F-4571-8ED7-1CC86A99F451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altLang="en-US" smtClean="0"/>
              <a:t>מערכות הפעלה - תרגול 1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ACF9-6546-4371-BB84-16AF8D2ED29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altLang="en-US" smtClean="0"/>
              <a:t>(c) ארז חדד 2003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CAF9DC-FA28-409F-9FA5-5B25A29A914D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BC09D-8ABE-4417-9A85-A6F628F7BAE4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5D9DED-E7DC-4916-885B-D9ACBFD10C19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41D44-0FDB-42E5-A021-D4EB5012B275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18B03A-16E0-4BA4-900A-37F2D864D9CB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DDAC36-284F-4889-825A-FB0450EF5E2D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26B7ED-EEEA-424B-8C65-CDA162FE6D5F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C7B397-DFEC-4C69-B607-8D43BED37A25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200"/>
            </a:lvl1pPr>
          </a:lstStyle>
          <a:p>
            <a:r>
              <a:rPr lang="en-US"/>
              <a:t>מערכות הפעלה - תרגול 1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 Black" pitchFamily="34" charset="0"/>
              </a:defRPr>
            </a:lvl1pPr>
          </a:lstStyle>
          <a:p>
            <a:fld id="{8F6AAD5F-D4DD-4C59-A791-35A9A98990E8}" type="slidenum">
              <a:rPr lang="ar-SA"/>
              <a:pPr/>
              <a:t>‹#›</a:t>
            </a:fld>
            <a:endParaRPr lang="en-US"/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6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126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126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126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6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126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/>
            </a:lvl1pPr>
          </a:lstStyle>
          <a:p>
            <a:r>
              <a:rPr lang="he-IL" smtClean="0"/>
              <a:t>(c) ארז חדד 2003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hdr="0" ftr="0" dt="0"/>
  <p:txStyles>
    <p:titleStyle>
      <a:lvl1pPr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מערכות הפעלה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וזמן אמת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4267200"/>
            <a:ext cx="8380040" cy="1752600"/>
          </a:xfrm>
        </p:spPr>
        <p:txBody>
          <a:bodyPr/>
          <a:lstStyle/>
          <a:p>
            <a:pPr algn="l"/>
            <a:r>
              <a:rPr lang="he-IL" dirty="0" smtClean="0"/>
              <a:t>תרגול 3 – </a:t>
            </a:r>
            <a:r>
              <a:rPr lang="he-IL" dirty="0"/>
              <a:t>שעון זמן אמת </a:t>
            </a:r>
            <a:r>
              <a:rPr lang="en-US" dirty="0"/>
              <a:t>Real Time Clock (RTC)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199072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לתכנות מסכת ה-</a:t>
            </a:r>
            <a:r>
              <a:rPr lang="en-US" dirty="0" smtClean="0"/>
              <a:t>Master PIC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74695" cy="51125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אליפסה 1"/>
          <p:cNvSpPr/>
          <p:nvPr/>
        </p:nvSpPr>
        <p:spPr bwMode="auto">
          <a:xfrm>
            <a:off x="5724128" y="3499498"/>
            <a:ext cx="2088232" cy="7215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Convert byte to word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מחבר חץ ישר 6"/>
          <p:cNvCxnSpPr/>
          <p:nvPr/>
        </p:nvCxnSpPr>
        <p:spPr bwMode="auto">
          <a:xfrm flipH="1">
            <a:off x="2627784" y="3860293"/>
            <a:ext cx="3096344" cy="72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אליפסה 7"/>
          <p:cNvSpPr/>
          <p:nvPr/>
        </p:nvSpPr>
        <p:spPr bwMode="auto">
          <a:xfrm>
            <a:off x="3923928" y="4581128"/>
            <a:ext cx="482453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 smtClean="0"/>
              <a:t>הפעלת הפסיקות 8 ו-9 	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 </a:t>
            </a:r>
            <a:r>
              <a:rPr lang="en-US" dirty="0" smtClean="0"/>
              <a:t>RTC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כאמור, ה-</a:t>
            </a:r>
            <a:r>
              <a:rPr lang="en-US" dirty="0"/>
              <a:t>RTC</a:t>
            </a:r>
            <a:r>
              <a:rPr lang="he-IL" dirty="0"/>
              <a:t> הוא רכיב שעון עם סוללה משלו כך שתוכנו אינו הולך </a:t>
            </a:r>
            <a:r>
              <a:rPr lang="he-IL" dirty="0" smtClean="0"/>
              <a:t>לאיבוד </a:t>
            </a:r>
            <a:r>
              <a:rPr lang="he-IL" dirty="0"/>
              <a:t>עם כיבוי המחשב.  מנקודת ראות פיזית הוא חלק מצ'יפ הנקרא </a:t>
            </a:r>
            <a:r>
              <a:rPr lang="en-US" dirty="0"/>
              <a:t>CMOS-RAM</a:t>
            </a:r>
            <a:r>
              <a:rPr lang="he-IL" dirty="0"/>
              <a:t> או </a:t>
            </a:r>
            <a:r>
              <a:rPr lang="en-US" dirty="0"/>
              <a:t>NVRAM</a:t>
            </a:r>
            <a:r>
              <a:rPr lang="he-IL" dirty="0"/>
              <a:t> זיכרון הניתן לשינוי שיש לו מקור כוח </a:t>
            </a:r>
            <a:r>
              <a:rPr lang="he-IL" dirty="0" smtClean="0"/>
              <a:t>משלו.</a:t>
            </a:r>
          </a:p>
          <a:p>
            <a:r>
              <a:rPr lang="he-IL" dirty="0" smtClean="0"/>
              <a:t>חלק </a:t>
            </a:r>
            <a:r>
              <a:rPr lang="he-IL" dirty="0"/>
              <a:t>מההגדרות של מערכת ההפעלה נעשים כאן.</a:t>
            </a:r>
            <a:endParaRPr lang="he-IL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he-IL" altLang="en-US" dirty="0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371600"/>
          </a:xfrm>
        </p:spPr>
        <p:txBody>
          <a:bodyPr/>
          <a:lstStyle/>
          <a:p>
            <a:pPr algn="r"/>
            <a:r>
              <a:rPr lang="he-IL" sz="3600" dirty="0" smtClean="0"/>
              <a:t>פסיקות ה </a:t>
            </a:r>
            <a:r>
              <a:rPr lang="en-US" sz="3600" dirty="0" smtClean="0"/>
              <a:t>RTC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5184576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ה </a:t>
            </a:r>
            <a:r>
              <a:rPr lang="en-US" dirty="0"/>
              <a:t>RTC</a:t>
            </a:r>
            <a:r>
              <a:rPr lang="he-IL" dirty="0"/>
              <a:t> גורם לפסיקה 112 (</a:t>
            </a:r>
            <a:r>
              <a:rPr lang="en-US" dirty="0"/>
              <a:t>70h</a:t>
            </a:r>
            <a:r>
              <a:rPr lang="he-IL" dirty="0" smtClean="0"/>
              <a:t>)</a:t>
            </a:r>
            <a:r>
              <a:rPr lang="he-IL" dirty="0"/>
              <a:t> 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פסיקות </a:t>
            </a:r>
            <a:r>
              <a:rPr lang="he-IL" dirty="0" smtClean="0"/>
              <a:t>112</a:t>
            </a:r>
            <a:r>
              <a:rPr lang="he-IL" dirty="0"/>
              <a:t> </a:t>
            </a:r>
            <a:r>
              <a:rPr lang="he-IL" dirty="0" smtClean="0"/>
              <a:t>- 3 </a:t>
            </a:r>
            <a:r>
              <a:rPr lang="he-IL" dirty="0"/>
              <a:t>קטגוריות:</a:t>
            </a:r>
            <a:endParaRPr lang="en-US" dirty="0"/>
          </a:p>
          <a:p>
            <a:pPr lvl="0"/>
            <a:r>
              <a:rPr lang="he-IL" dirty="0"/>
              <a:t>פסיקות מחזוריות </a:t>
            </a:r>
            <a:r>
              <a:rPr lang="en-US" dirty="0"/>
              <a:t>periodic interrupts </a:t>
            </a:r>
            <a:r>
              <a:rPr lang="he-IL" dirty="0"/>
              <a:t>– כמו ה-</a:t>
            </a:r>
            <a:r>
              <a:rPr lang="en-US" dirty="0"/>
              <a:t>PIT</a:t>
            </a:r>
          </a:p>
          <a:p>
            <a:pPr lvl="0"/>
            <a:r>
              <a:rPr lang="he-IL" dirty="0"/>
              <a:t>פסיקות </a:t>
            </a:r>
            <a:r>
              <a:rPr lang="he-IL" dirty="0" smtClean="0"/>
              <a:t>עדכון </a:t>
            </a:r>
            <a:r>
              <a:rPr lang="en-US" dirty="0" smtClean="0"/>
              <a:t> </a:t>
            </a:r>
            <a:r>
              <a:rPr lang="en-US" dirty="0"/>
              <a:t>update </a:t>
            </a:r>
            <a:r>
              <a:rPr lang="en-US" dirty="0" smtClean="0"/>
              <a:t>interrupt</a:t>
            </a:r>
            <a:r>
              <a:rPr lang="he-IL" dirty="0" smtClean="0"/>
              <a:t>. מתרחשות </a:t>
            </a:r>
            <a:r>
              <a:rPr lang="he-IL" dirty="0"/>
              <a:t>בכל חילוף של שנייה</a:t>
            </a:r>
            <a:endParaRPr lang="en-US" dirty="0"/>
          </a:p>
          <a:p>
            <a:r>
              <a:rPr lang="he-IL" dirty="0"/>
              <a:t>פסיקות מוזמנות </a:t>
            </a:r>
            <a:r>
              <a:rPr lang="en-US" dirty="0"/>
              <a:t>alarm interrupts</a:t>
            </a:r>
            <a:r>
              <a:rPr lang="he-IL" dirty="0"/>
              <a:t> פסיקות שמתרחשות בזמן מבוקש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he-IL" dirty="0" smtClean="0"/>
              <a:t>התרחשות </a:t>
            </a:r>
            <a:r>
              <a:rPr lang="he-IL" dirty="0"/>
              <a:t>פסיקה 112 </a:t>
            </a:r>
            <a:r>
              <a:rPr lang="he-IL" dirty="0" smtClean="0"/>
              <a:t>אפשרית בכל 3הקטגוריות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תכנות </a:t>
            </a:r>
            <a:r>
              <a:rPr lang="en-US" dirty="0" smtClean="0"/>
              <a:t>RTC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לכמעט כל </a:t>
            </a:r>
            <a:r>
              <a:rPr lang="en-US" dirty="0"/>
              <a:t>CMOS</a:t>
            </a:r>
            <a:r>
              <a:rPr lang="he-IL" dirty="0"/>
              <a:t> יש לפחות  64 בתים של זיכרון (למעשה אוגרים) שהמעבד יכול לגשת אליהם. </a:t>
            </a:r>
            <a:r>
              <a:rPr lang="he-IL" dirty="0" smtClean="0"/>
              <a:t>מתוך </a:t>
            </a:r>
            <a:r>
              <a:rPr lang="he-IL" dirty="0"/>
              <a:t>64 בתי האוגרים, 14 הבתים הראשונים קשורים ל-</a:t>
            </a:r>
            <a:r>
              <a:rPr lang="en-US" dirty="0"/>
              <a:t>RTC</a:t>
            </a:r>
            <a:r>
              <a:rPr lang="he-IL" dirty="0"/>
              <a:t>.  היתר קשורים לרכיבים אחרים כמו כמות הזיכרון האלקטרוני של המחשב או קיומם של דיסקים קשיחים ראשי ומשני </a:t>
            </a:r>
            <a:r>
              <a:rPr lang="he-IL" dirty="0" err="1"/>
              <a:t>וכו</a:t>
            </a:r>
            <a:r>
              <a:rPr lang="he-IL" dirty="0"/>
              <a:t>'.  לעניינינו רלוונטיים רק 14 הבתים הראשונים.</a:t>
            </a:r>
            <a:endParaRPr lang="en-US" dirty="0"/>
          </a:p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תכנות </a:t>
            </a:r>
            <a:r>
              <a:rPr lang="en-US" dirty="0"/>
              <a:t>RTC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r>
              <a:rPr lang="he-IL" dirty="0"/>
              <a:t> העיקרון של תכנות הגישה לאוגרים הללו הוא פשוט. 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r>
              <a:rPr lang="he-IL" dirty="0" smtClean="0"/>
              <a:t> </a:t>
            </a:r>
            <a:r>
              <a:rPr lang="he-IL" dirty="0"/>
              <a:t>ישנו צמד  </a:t>
            </a:r>
            <a:r>
              <a:rPr lang="en-US" dirty="0"/>
              <a:t>port </a:t>
            </a:r>
            <a:r>
              <a:rPr lang="he-IL" dirty="0"/>
              <a:t>–ים מספרים </a:t>
            </a:r>
            <a:r>
              <a:rPr lang="en-US" dirty="0"/>
              <a:t>70h </a:t>
            </a:r>
            <a:r>
              <a:rPr lang="he-IL" dirty="0"/>
              <a:t> ו-</a:t>
            </a:r>
            <a:r>
              <a:rPr lang="en-US" dirty="0"/>
              <a:t>71h</a:t>
            </a:r>
            <a:r>
              <a:rPr lang="he-IL" dirty="0"/>
              <a:t> המשמשים לגישה לאוגרים הללו. 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תכנות ה </a:t>
            </a:r>
            <a:r>
              <a:rPr lang="en-US" dirty="0" smtClean="0"/>
              <a:t>RTC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he-IL" dirty="0"/>
              <a:t>כאשר </a:t>
            </a:r>
            <a:r>
              <a:rPr lang="en-US" dirty="0"/>
              <a:t>70h</a:t>
            </a:r>
            <a:r>
              <a:rPr lang="he-IL" dirty="0"/>
              <a:t> הוא פורט </a:t>
            </a:r>
            <a:r>
              <a:rPr lang="he-IL" dirty="0" smtClean="0"/>
              <a:t>הפקודה ו </a:t>
            </a:r>
            <a:r>
              <a:rPr lang="en-US" dirty="0" smtClean="0"/>
              <a:t>71h</a:t>
            </a:r>
            <a:r>
              <a:rPr lang="he-IL" dirty="0" smtClean="0"/>
              <a:t> הוא פורט </a:t>
            </a:r>
            <a:r>
              <a:rPr lang="he-IL" dirty="0"/>
              <a:t>המידע</a:t>
            </a:r>
            <a:r>
              <a:rPr lang="he-IL" dirty="0" smtClean="0"/>
              <a:t>.</a:t>
            </a:r>
          </a:p>
          <a:p>
            <a:r>
              <a:rPr lang="he-IL" dirty="0"/>
              <a:t>לפורט </a:t>
            </a:r>
            <a:r>
              <a:rPr lang="en-US" dirty="0"/>
              <a:t>70h</a:t>
            </a:r>
            <a:r>
              <a:rPr lang="he-IL" dirty="0"/>
              <a:t> מוכנסים מספרי ניתוב ( 0-13 ) אשר קובעים לאיזה אוגר של ה </a:t>
            </a:r>
            <a:r>
              <a:rPr lang="en-US" dirty="0"/>
              <a:t>RTC</a:t>
            </a:r>
            <a:r>
              <a:rPr lang="he-IL" dirty="0"/>
              <a:t> לפנות.</a:t>
            </a:r>
          </a:p>
          <a:p>
            <a:r>
              <a:rPr lang="he-IL" dirty="0"/>
              <a:t>דרך פורט </a:t>
            </a:r>
            <a:r>
              <a:rPr lang="en-US" dirty="0"/>
              <a:t>71h</a:t>
            </a:r>
            <a:r>
              <a:rPr lang="he-IL" dirty="0"/>
              <a:t> מכניסים\שולפים את הערכים.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8680"/>
          </a:xfrm>
        </p:spPr>
        <p:txBody>
          <a:bodyPr/>
          <a:lstStyle/>
          <a:p>
            <a:pPr marL="0" indent="0">
              <a:buNone/>
            </a:pPr>
            <a:r>
              <a:rPr lang="he-IL" sz="2800" dirty="0" smtClean="0"/>
              <a:t>ישנם </a:t>
            </a:r>
            <a:r>
              <a:rPr lang="he-IL" sz="2800" dirty="0"/>
              <a:t>מספר אילוצים, חלקם מוסכמות פרוטוקול בלבד, בעבודה עם </a:t>
            </a:r>
            <a:r>
              <a:rPr lang="he-IL" sz="2800" dirty="0" smtClean="0"/>
              <a:t>ה </a:t>
            </a:r>
            <a:r>
              <a:rPr lang="en-US" sz="2800" dirty="0" smtClean="0"/>
              <a:t>RTC</a:t>
            </a:r>
            <a:r>
              <a:rPr lang="he-IL" sz="2800" dirty="0" smtClean="0"/>
              <a:t> :</a:t>
            </a:r>
          </a:p>
          <a:p>
            <a:r>
              <a:rPr lang="he-IL" sz="2800" dirty="0" smtClean="0"/>
              <a:t>כל </a:t>
            </a:r>
            <a:r>
              <a:rPr lang="he-IL" sz="2800" dirty="0"/>
              <a:t>פעם שרוצים </a:t>
            </a:r>
            <a:r>
              <a:rPr lang="he-IL" sz="2800" b="1" dirty="0"/>
              <a:t>לקרוא </a:t>
            </a:r>
            <a:r>
              <a:rPr lang="he-IL" sz="2800" dirty="0" smtClean="0"/>
              <a:t>מפורט </a:t>
            </a:r>
            <a:r>
              <a:rPr lang="en-US" sz="2800" dirty="0" smtClean="0"/>
              <a:t>71h</a:t>
            </a:r>
            <a:r>
              <a:rPr lang="he-IL" sz="2800" dirty="0" smtClean="0"/>
              <a:t>, </a:t>
            </a:r>
            <a:r>
              <a:rPr lang="he-IL" sz="2800" dirty="0"/>
              <a:t>מוכרחים קודם </a:t>
            </a:r>
            <a:r>
              <a:rPr lang="he-IL" sz="2800" b="1" dirty="0"/>
              <a:t>לכתוב </a:t>
            </a:r>
            <a:r>
              <a:rPr lang="he-IL" sz="2800" dirty="0" smtClean="0"/>
              <a:t>לפורט </a:t>
            </a:r>
            <a:r>
              <a:rPr lang="en-US" sz="2800" dirty="0" smtClean="0"/>
              <a:t>70h</a:t>
            </a:r>
            <a:r>
              <a:rPr lang="he-IL" sz="2800" dirty="0" smtClean="0"/>
              <a:t> את </a:t>
            </a:r>
            <a:r>
              <a:rPr lang="he-IL" sz="2800" dirty="0"/>
              <a:t>אחד ממספרי </a:t>
            </a:r>
            <a:r>
              <a:rPr lang="he-IL" sz="2800" dirty="0" smtClean="0"/>
              <a:t> הניתוב.</a:t>
            </a:r>
          </a:p>
          <a:p>
            <a:r>
              <a:rPr lang="he-IL" sz="2800" dirty="0"/>
              <a:t>כל פעם שרוצים </a:t>
            </a:r>
            <a:r>
              <a:rPr lang="he-IL" sz="2800" b="1" dirty="0"/>
              <a:t>לכתוב </a:t>
            </a:r>
            <a:r>
              <a:rPr lang="he-IL" sz="2800" dirty="0" smtClean="0"/>
              <a:t>לפורט </a:t>
            </a:r>
            <a:r>
              <a:rPr lang="en-US" sz="2800" dirty="0" smtClean="0"/>
              <a:t>71h</a:t>
            </a:r>
            <a:r>
              <a:rPr lang="he-IL" sz="2800" dirty="0" smtClean="0"/>
              <a:t> , </a:t>
            </a:r>
            <a:r>
              <a:rPr lang="he-IL" sz="2800" dirty="0"/>
              <a:t>מוכרחים קודם </a:t>
            </a:r>
            <a:r>
              <a:rPr lang="he-IL" sz="2800" b="1" dirty="0"/>
              <a:t>לכתוב </a:t>
            </a:r>
            <a:r>
              <a:rPr lang="he-IL" sz="2800" dirty="0"/>
              <a:t>לפורט </a:t>
            </a:r>
            <a:r>
              <a:rPr lang="en-US" sz="2800" dirty="0"/>
              <a:t>70h</a:t>
            </a:r>
            <a:r>
              <a:rPr lang="he-IL" sz="2800" dirty="0"/>
              <a:t> את אחד ממספרי  </a:t>
            </a:r>
            <a:r>
              <a:rPr lang="he-IL" sz="2800" dirty="0" smtClean="0"/>
              <a:t>הניתוב </a:t>
            </a:r>
            <a:r>
              <a:rPr lang="he-IL" sz="2800" b="1" dirty="0"/>
              <a:t>פעמיים</a:t>
            </a:r>
            <a:r>
              <a:rPr lang="he-IL" sz="2800" dirty="0" smtClean="0"/>
              <a:t>. </a:t>
            </a:r>
            <a:r>
              <a:rPr lang="he-IL" sz="2800" dirty="0"/>
              <a:t>פעם אחת עם הביט המשמעותי ביותר כבוי, ופעם שנייה כאשר הוא דלוק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כל פעם לאחר שכותבים לפורט </a:t>
            </a:r>
            <a:r>
              <a:rPr lang="en-US" sz="2800" dirty="0" smtClean="0"/>
              <a:t>71h</a:t>
            </a:r>
            <a:r>
              <a:rPr lang="he-IL" sz="2800" dirty="0" smtClean="0"/>
              <a:t> חייבים מיד לאחר מכן לקרוא </a:t>
            </a:r>
            <a:r>
              <a:rPr lang="he-IL" sz="2800" dirty="0" smtClean="0"/>
              <a:t>אותו.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484784"/>
            <a:ext cx="8229600" cy="5229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he-IL" sz="2000" dirty="0" smtClean="0"/>
              <a:t>0 - זמן </a:t>
            </a:r>
            <a:r>
              <a:rPr lang="he-IL" sz="2000" dirty="0"/>
              <a:t>אמיתי </a:t>
            </a:r>
            <a:r>
              <a:rPr lang="he-IL" sz="2000" dirty="0" smtClean="0"/>
              <a:t>בשניות</a:t>
            </a:r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1 - </a:t>
            </a:r>
            <a:r>
              <a:rPr lang="en-US" sz="2000" dirty="0" smtClean="0"/>
              <a:t>-     </a:t>
            </a:r>
            <a:r>
              <a:rPr lang="en-US" sz="2000" dirty="0"/>
              <a:t>alarm </a:t>
            </a:r>
            <a:r>
              <a:rPr lang="he-IL" sz="2000" dirty="0"/>
              <a:t>זמן אמיתי </a:t>
            </a:r>
            <a:r>
              <a:rPr lang="he-IL" sz="2000" dirty="0" smtClean="0"/>
              <a:t>בשניות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2 - זמן </a:t>
            </a:r>
            <a:r>
              <a:rPr lang="he-IL" sz="2000" dirty="0"/>
              <a:t>אמיתי דקות 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 smtClean="0"/>
              <a:t> 3</a:t>
            </a:r>
            <a:r>
              <a:rPr lang="en-US" sz="2000" dirty="0" smtClean="0"/>
              <a:t>- </a:t>
            </a:r>
            <a:r>
              <a:rPr lang="he-IL" sz="2000" dirty="0" smtClean="0"/>
              <a:t> זמן </a:t>
            </a:r>
            <a:r>
              <a:rPr lang="he-IL" sz="2000" dirty="0"/>
              <a:t>אמיתי דקות </a:t>
            </a:r>
            <a:r>
              <a:rPr lang="en-US" sz="2000" dirty="0"/>
              <a:t>alarm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4 - </a:t>
            </a:r>
            <a:r>
              <a:rPr lang="en-US" sz="2000" dirty="0" smtClean="0"/>
              <a:t> </a:t>
            </a:r>
            <a:r>
              <a:rPr lang="he-IL" sz="2000" dirty="0"/>
              <a:t>זמן אמיתי שעות 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5 - זמן </a:t>
            </a:r>
            <a:r>
              <a:rPr lang="he-IL" sz="2000" dirty="0"/>
              <a:t>אמיתי </a:t>
            </a:r>
            <a:r>
              <a:rPr lang="he-IL" sz="2000" dirty="0" smtClean="0"/>
              <a:t>שעות </a:t>
            </a:r>
            <a:r>
              <a:rPr lang="en-US" sz="2000" dirty="0"/>
              <a:t>alarm 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6 - זמן </a:t>
            </a:r>
            <a:r>
              <a:rPr lang="he-IL" sz="2000" dirty="0"/>
              <a:t>אמיתי יום בשבוע (מ-1 עד 7</a:t>
            </a:r>
            <a:r>
              <a:rPr lang="he-IL" sz="2000" dirty="0" smtClean="0"/>
              <a:t>)</a:t>
            </a:r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7 - זמן </a:t>
            </a:r>
            <a:r>
              <a:rPr lang="he-IL" sz="2000" dirty="0"/>
              <a:t>אמיתי יום בחודש(מ-1 עד 31</a:t>
            </a:r>
            <a:r>
              <a:rPr lang="he-IL" sz="2000" dirty="0" smtClean="0"/>
              <a:t>)</a:t>
            </a:r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8 - זמן </a:t>
            </a:r>
            <a:r>
              <a:rPr lang="he-IL" sz="2000" dirty="0"/>
              <a:t>אמיתי חודש (מ-1 עד 12</a:t>
            </a:r>
            <a:r>
              <a:rPr lang="he-IL" sz="2000" dirty="0" smtClean="0"/>
              <a:t>)</a:t>
            </a:r>
          </a:p>
          <a:p>
            <a:pPr marL="0" indent="0">
              <a:buNone/>
            </a:pPr>
            <a:r>
              <a:rPr lang="he-IL" sz="2000" dirty="0"/>
              <a:t> </a:t>
            </a:r>
            <a:r>
              <a:rPr lang="he-IL" sz="2000" dirty="0" smtClean="0"/>
              <a:t>9 - זמן </a:t>
            </a:r>
            <a:r>
              <a:rPr lang="he-IL" sz="2000" dirty="0"/>
              <a:t>אמיתי שנה (מ-0 עד 99</a:t>
            </a:r>
            <a:r>
              <a:rPr lang="he-IL" sz="2000" dirty="0" smtClean="0"/>
              <a:t>)</a:t>
            </a:r>
          </a:p>
          <a:p>
            <a:pPr marL="0" indent="0">
              <a:buNone/>
            </a:pPr>
            <a:r>
              <a:rPr lang="he-IL" sz="2000" dirty="0" smtClean="0"/>
              <a:t>10 - אוגר </a:t>
            </a:r>
            <a:r>
              <a:rPr lang="he-IL" sz="2000" dirty="0"/>
              <a:t>סטטוס  </a:t>
            </a:r>
            <a:r>
              <a:rPr lang="en-US" sz="2000" dirty="0" smtClean="0"/>
              <a:t>A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 smtClean="0"/>
              <a:t>11 - אוגר </a:t>
            </a:r>
            <a:r>
              <a:rPr lang="he-IL" sz="2000" dirty="0"/>
              <a:t>סטטוס </a:t>
            </a:r>
            <a:r>
              <a:rPr lang="he-IL" sz="2000" dirty="0" smtClean="0"/>
              <a:t> </a:t>
            </a:r>
            <a:r>
              <a:rPr lang="en-US" sz="2000" dirty="0" smtClean="0"/>
              <a:t>B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 smtClean="0"/>
              <a:t>12 - אוגר </a:t>
            </a:r>
            <a:r>
              <a:rPr lang="he-IL" sz="2000" dirty="0"/>
              <a:t>סטטוס </a:t>
            </a:r>
            <a:r>
              <a:rPr lang="he-IL" sz="2000" dirty="0" smtClean="0"/>
              <a:t> </a:t>
            </a:r>
            <a:r>
              <a:rPr lang="en-US" sz="2000" dirty="0" smtClean="0"/>
              <a:t>C</a:t>
            </a:r>
            <a:endParaRPr lang="he-IL" sz="2000" dirty="0" smtClean="0"/>
          </a:p>
          <a:p>
            <a:pPr marL="0" indent="0">
              <a:buNone/>
            </a:pPr>
            <a:r>
              <a:rPr lang="he-IL" sz="2000" dirty="0" smtClean="0"/>
              <a:t>13 - אוגר סטטוס </a:t>
            </a:r>
            <a:r>
              <a:rPr lang="en-US" sz="2000" dirty="0" smtClean="0"/>
              <a:t>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algn="r"/>
            <a:r>
              <a:rPr lang="he-IL" dirty="0" smtClean="0"/>
              <a:t>מספרי הניתוב 0-13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אוגר סטטוס </a:t>
            </a: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אחראי על תדירות השעון .משפיע על תדירות פסיקות מסוג </a:t>
            </a:r>
            <a:r>
              <a:rPr lang="en-US" dirty="0" smtClean="0"/>
              <a:t>periodic </a:t>
            </a:r>
            <a:endParaRPr lang="he-IL" dirty="0" smtClean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12976"/>
            <a:ext cx="741682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אוגר סטטוס </a:t>
            </a: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תפקידו העיקרי לקבוע אילו פסיקות יופעלו </a:t>
            </a:r>
          </a:p>
          <a:p>
            <a:r>
              <a:rPr lang="en-US" dirty="0" smtClean="0"/>
              <a:t>AI=ALARM</a:t>
            </a:r>
            <a:r>
              <a:rPr lang="he-IL" dirty="0" smtClean="0"/>
              <a:t> , </a:t>
            </a:r>
            <a:r>
              <a:rPr lang="en-US" dirty="0" smtClean="0"/>
              <a:t>PI=PERIODIC</a:t>
            </a:r>
            <a:r>
              <a:rPr lang="he-IL" dirty="0" smtClean="0"/>
              <a:t> ,</a:t>
            </a:r>
            <a:r>
              <a:rPr lang="en-US" dirty="0" smtClean="0"/>
              <a:t>UI=UPDATE</a:t>
            </a:r>
            <a:endParaRPr lang="he-IL" dirty="0" smtClean="0"/>
          </a:p>
          <a:p>
            <a:r>
              <a:rPr lang="he-IL" dirty="0" smtClean="0"/>
              <a:t>ערך 1 בשדות אלה מפעיל וערך 0 מכבה 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1" y="3861048"/>
            <a:ext cx="76390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6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he-IL" dirty="0" smtClean="0"/>
              <a:t>מה לומדים היום?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זה בקר הפסיקות? </a:t>
            </a:r>
          </a:p>
          <a:p>
            <a:r>
              <a:rPr lang="he-IL" dirty="0" smtClean="0"/>
              <a:t>על מי שולט </a:t>
            </a:r>
            <a:r>
              <a:rPr lang="en-US" dirty="0" smtClean="0"/>
              <a:t>MASTER PIC</a:t>
            </a:r>
            <a:r>
              <a:rPr lang="he-IL" dirty="0" smtClean="0"/>
              <a:t> ועל מי </a:t>
            </a:r>
            <a:r>
              <a:rPr lang="en-US" dirty="0"/>
              <a:t>SLAVE PIC </a:t>
            </a:r>
          </a:p>
          <a:p>
            <a:r>
              <a:rPr lang="en-US" dirty="0" smtClean="0"/>
              <a:t>RTC</a:t>
            </a:r>
            <a:r>
              <a:rPr lang="he-IL" dirty="0" smtClean="0"/>
              <a:t> </a:t>
            </a:r>
          </a:p>
          <a:p>
            <a:r>
              <a:rPr lang="he-IL" dirty="0" smtClean="0"/>
              <a:t>פסיקה </a:t>
            </a:r>
            <a:r>
              <a:rPr lang="en-US" dirty="0" smtClean="0"/>
              <a:t>70H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9717"/>
            <a:ext cx="1800200" cy="16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אוגר סטטוס </a:t>
            </a:r>
            <a:r>
              <a:rPr lang="en-US" dirty="0"/>
              <a:t>B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118474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8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אוגר סטטוס </a:t>
            </a:r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10608"/>
          </a:xfrm>
        </p:spPr>
        <p:txBody>
          <a:bodyPr/>
          <a:lstStyle/>
          <a:p>
            <a:r>
              <a:rPr lang="he-IL" dirty="0" smtClean="0"/>
              <a:t>מדווח על סוג הפסיקה שגרמה לפסיקה </a:t>
            </a:r>
            <a:r>
              <a:rPr lang="en-US" dirty="0" smtClean="0"/>
              <a:t>70h</a:t>
            </a:r>
            <a:r>
              <a:rPr lang="he-IL" dirty="0" smtClean="0"/>
              <a:t> האם היא </a:t>
            </a:r>
            <a:r>
              <a:rPr lang="en-US" dirty="0" smtClean="0"/>
              <a:t>AI</a:t>
            </a:r>
            <a:r>
              <a:rPr lang="he-IL" dirty="0" smtClean="0"/>
              <a:t>, </a:t>
            </a:r>
            <a:r>
              <a:rPr lang="en-US" dirty="0" smtClean="0"/>
              <a:t>UI</a:t>
            </a:r>
            <a:r>
              <a:rPr lang="he-IL" dirty="0" smtClean="0"/>
              <a:t> או </a:t>
            </a:r>
            <a:r>
              <a:rPr lang="en-US" dirty="0" smtClean="0"/>
              <a:t>PI</a:t>
            </a:r>
            <a:r>
              <a:rPr lang="he-IL" dirty="0" smtClean="0"/>
              <a:t> ? אוגר זה רק קוראים.</a:t>
            </a:r>
          </a:p>
          <a:p>
            <a:endParaRPr lang="he-IL" dirty="0" smtClean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5701630" cy="319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5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אוגר סטטוס </a:t>
            </a:r>
            <a:r>
              <a:rPr lang="en-US" dirty="0" smtClean="0"/>
              <a:t>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327692" cy="29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לדוגמא: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950568"/>
          </a:xfrm>
        </p:spPr>
        <p:txBody>
          <a:bodyPr/>
          <a:lstStyle/>
          <a:p>
            <a:r>
              <a:rPr lang="he-IL" dirty="0" smtClean="0"/>
              <a:t> </a:t>
            </a:r>
            <a:r>
              <a:rPr lang="he-IL" dirty="0"/>
              <a:t>אם </a:t>
            </a:r>
            <a:r>
              <a:rPr lang="he-IL" dirty="0" smtClean="0"/>
              <a:t>רוצים </a:t>
            </a:r>
            <a:r>
              <a:rPr lang="he-IL" b="1" dirty="0">
                <a:solidFill>
                  <a:srgbClr val="FF0000"/>
                </a:solidFill>
              </a:rPr>
              <a:t>לקרוא</a:t>
            </a:r>
            <a:r>
              <a:rPr lang="he-IL" dirty="0"/>
              <a:t> את השעה </a:t>
            </a:r>
            <a:r>
              <a:rPr lang="he-IL" dirty="0" smtClean="0"/>
              <a:t>הנוכחית ,</a:t>
            </a:r>
            <a:r>
              <a:rPr lang="he-IL" dirty="0"/>
              <a:t>נניח לתוך </a:t>
            </a:r>
            <a:r>
              <a:rPr lang="he-IL" dirty="0" smtClean="0"/>
              <a:t>משתנה </a:t>
            </a:r>
            <a:r>
              <a:rPr lang="en-US" dirty="0" smtClean="0"/>
              <a:t>   hour</a:t>
            </a:r>
            <a:r>
              <a:rPr lang="he-IL" dirty="0"/>
              <a:t>, הקוד הבא יעשה זאת</a:t>
            </a:r>
            <a:r>
              <a:rPr lang="he-IL" dirty="0" smtClean="0"/>
              <a:t>: </a:t>
            </a:r>
          </a:p>
          <a:p>
            <a:pPr marL="0" indent="0" algn="l" rtl="0">
              <a:buNone/>
            </a:pPr>
            <a:r>
              <a:rPr lang="en-US" sz="2800" dirty="0" smtClean="0"/>
              <a:t>  MOV </a:t>
            </a:r>
            <a:r>
              <a:rPr lang="en-US" sz="2800" dirty="0"/>
              <a:t>AL,4</a:t>
            </a:r>
          </a:p>
          <a:p>
            <a:pPr marL="0" indent="0" algn="l" rtl="0">
              <a:buNone/>
            </a:pPr>
            <a:r>
              <a:rPr lang="en-US" sz="2800" dirty="0"/>
              <a:t>  OUT </a:t>
            </a:r>
            <a:r>
              <a:rPr lang="en-US" sz="2800" dirty="0" smtClean="0"/>
              <a:t>70h,AL</a:t>
            </a:r>
          </a:p>
          <a:p>
            <a:pPr marL="0" indent="0" algn="l" rtl="0">
              <a:buNone/>
            </a:pPr>
            <a:r>
              <a:rPr lang="en-US" sz="2800" dirty="0" smtClean="0"/>
              <a:t> </a:t>
            </a:r>
            <a:r>
              <a:rPr lang="he-IL" sz="2800" dirty="0" smtClean="0"/>
              <a:t>  </a:t>
            </a:r>
            <a:r>
              <a:rPr lang="en-US" sz="2800" dirty="0"/>
              <a:t>IN AL,71h</a:t>
            </a:r>
          </a:p>
          <a:p>
            <a:pPr marL="0" indent="0" algn="l" rtl="0">
              <a:buNone/>
            </a:pPr>
            <a:r>
              <a:rPr lang="en-US" sz="2800" dirty="0"/>
              <a:t>   MOV BYTE PTR </a:t>
            </a:r>
            <a:r>
              <a:rPr lang="en-US" sz="2800" dirty="0" err="1"/>
              <a:t>hour,AL</a:t>
            </a:r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כתיבה לשדה השעה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/>
          <a:lstStyle/>
          <a:p>
            <a:r>
              <a:rPr lang="he-IL" dirty="0"/>
              <a:t>בכדי </a:t>
            </a:r>
            <a:r>
              <a:rPr lang="he-IL" b="1" dirty="0">
                <a:solidFill>
                  <a:srgbClr val="FF0000"/>
                </a:solidFill>
              </a:rPr>
              <a:t>לכתוב</a:t>
            </a:r>
            <a:r>
              <a:rPr lang="he-IL" dirty="0"/>
              <a:t> לשדה השעה ערך חדש, נניח מתוך משתנה </a:t>
            </a:r>
            <a:r>
              <a:rPr lang="en-US" dirty="0"/>
              <a:t>hour</a:t>
            </a:r>
            <a:r>
              <a:rPr lang="he-IL" dirty="0"/>
              <a:t>,  הקוד הבא יעשה זאת</a:t>
            </a:r>
            <a:r>
              <a:rPr lang="he-IL" dirty="0" smtClean="0"/>
              <a:t>:</a:t>
            </a:r>
          </a:p>
          <a:p>
            <a:pPr marL="0" indent="0" algn="l" rtl="0">
              <a:buNone/>
            </a:pPr>
            <a:r>
              <a:rPr lang="en-US" sz="2400" dirty="0" smtClean="0"/>
              <a:t>  MOV AL,4 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  OUT 70h,AL</a:t>
            </a:r>
          </a:p>
          <a:p>
            <a:pPr marL="0" indent="0" algn="l" rtl="0">
              <a:buNone/>
            </a:pPr>
            <a:r>
              <a:rPr lang="he-IL" sz="2400" dirty="0"/>
              <a:t>  </a:t>
            </a:r>
            <a:r>
              <a:rPr lang="en-US" sz="2400" dirty="0"/>
              <a:t>MOV AL,84h</a:t>
            </a:r>
          </a:p>
          <a:p>
            <a:pPr marL="0" indent="0" algn="l" rtl="0">
              <a:buNone/>
            </a:pPr>
            <a:r>
              <a:rPr lang="en-US" sz="2400" dirty="0"/>
              <a:t>  OUT 70h,AL</a:t>
            </a:r>
          </a:p>
          <a:p>
            <a:pPr marL="0" indent="0" algn="l" rtl="0">
              <a:buNone/>
            </a:pPr>
            <a:r>
              <a:rPr lang="en-US" sz="2400" dirty="0"/>
              <a:t>  MOV AL,BYTE PTR hour</a:t>
            </a:r>
          </a:p>
          <a:p>
            <a:pPr marL="0" indent="0" algn="l" rtl="0">
              <a:buNone/>
            </a:pPr>
            <a:r>
              <a:rPr lang="en-US" sz="2400" dirty="0"/>
              <a:t>  OUT 71h,AL</a:t>
            </a:r>
          </a:p>
          <a:p>
            <a:pPr marL="0" indent="0" algn="l" rtl="0">
              <a:buNone/>
            </a:pPr>
            <a:r>
              <a:rPr lang="he-IL" sz="2400" dirty="0"/>
              <a:t> </a:t>
            </a:r>
            <a:r>
              <a:rPr lang="en-US" sz="2400" dirty="0"/>
              <a:t> IN AL,71h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9" y="1"/>
            <a:ext cx="74319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172562"/>
            <a:ext cx="501611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קביעת תדירות פסיקות-כתיבה לאוגר </a:t>
            </a:r>
            <a:r>
              <a:rPr lang="en-US" sz="2400" b="1" dirty="0" smtClean="0"/>
              <a:t>A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5047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3" y="116632"/>
            <a:ext cx="73152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5776" y="116632"/>
            <a:ext cx="28520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קובע את סוג הפסיקה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112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43013"/>
            <a:ext cx="7623513" cy="513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3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שינוי אוגרים </a:t>
            </a:r>
            <a:r>
              <a:rPr lang="en-US" dirty="0" smtClean="0"/>
              <a:t>A </a:t>
            </a:r>
            <a:r>
              <a:rPr lang="he-IL" dirty="0" smtClean="0"/>
              <a:t> ו-</a:t>
            </a: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משנים את אוגרי סטטוס </a:t>
            </a:r>
            <a:r>
              <a:rPr lang="en-US" dirty="0" smtClean="0"/>
              <a:t>A</a:t>
            </a:r>
            <a:r>
              <a:rPr lang="he-IL" dirty="0" smtClean="0"/>
              <a:t> או </a:t>
            </a:r>
            <a:r>
              <a:rPr lang="en-US" dirty="0" smtClean="0"/>
              <a:t>B</a:t>
            </a:r>
            <a:r>
              <a:rPr lang="he-IL" dirty="0" smtClean="0"/>
              <a:t> חייבים לקרוא את אוגר סטטוס </a:t>
            </a:r>
            <a:r>
              <a:rPr lang="en-US" dirty="0" smtClean="0"/>
              <a:t>C</a:t>
            </a:r>
            <a:r>
              <a:rPr lang="he-IL" dirty="0" smtClean="0"/>
              <a:t> ואוגר סטטוס </a:t>
            </a:r>
            <a:r>
              <a:rPr lang="en-US" dirty="0" smtClean="0"/>
              <a:t>D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תכנות פסיקה </a:t>
            </a:r>
            <a:r>
              <a:rPr lang="en-US" dirty="0" smtClean="0"/>
              <a:t>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</a:t>
            </a:r>
            <a:r>
              <a:rPr lang="he-IL" dirty="0"/>
              <a:t>להגדיר רוטינה </a:t>
            </a:r>
            <a:r>
              <a:rPr lang="he-IL" dirty="0" smtClean="0"/>
              <a:t>חדשה </a:t>
            </a:r>
            <a:r>
              <a:rPr lang="he-IL" dirty="0"/>
              <a:t>כרוטינת הטיפול בפסיקה </a:t>
            </a:r>
            <a:r>
              <a:rPr lang="en-US" dirty="0" smtClean="0"/>
              <a:t>70h</a:t>
            </a:r>
            <a:r>
              <a:rPr lang="he-IL" dirty="0" smtClean="0"/>
              <a:t>,</a:t>
            </a:r>
          </a:p>
          <a:p>
            <a:r>
              <a:rPr lang="he-IL" dirty="0" smtClean="0"/>
              <a:t> </a:t>
            </a:r>
            <a:r>
              <a:rPr lang="he-IL" dirty="0"/>
              <a:t>למשל ע"י רוטינות </a:t>
            </a:r>
            <a:r>
              <a:rPr lang="en-US" dirty="0" err="1"/>
              <a:t>getvect</a:t>
            </a:r>
            <a:r>
              <a:rPr lang="he-IL" dirty="0"/>
              <a:t> ו-</a:t>
            </a:r>
            <a:r>
              <a:rPr lang="en-US" dirty="0" err="1"/>
              <a:t>setvect</a:t>
            </a:r>
            <a:r>
              <a:rPr lang="he-IL" dirty="0"/>
              <a:t> של טורבו </a:t>
            </a:r>
            <a:r>
              <a:rPr lang="en-US" dirty="0"/>
              <a:t>C</a:t>
            </a:r>
            <a:r>
              <a:rPr lang="he-IL" dirty="0"/>
              <a:t>, קריאה </a:t>
            </a:r>
            <a:r>
              <a:rPr lang="he-IL" dirty="0" smtClean="0"/>
              <a:t>כתיבה </a:t>
            </a:r>
            <a:r>
              <a:rPr lang="he-IL" dirty="0"/>
              <a:t>ל-4 הבתים  448-451 (</a:t>
            </a:r>
            <a:r>
              <a:rPr lang="en-US" dirty="0"/>
              <a:t>4x70h – 4x70h+3</a:t>
            </a:r>
            <a:r>
              <a:rPr lang="he-IL" dirty="0"/>
              <a:t>)  בסגמנט האפס 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en-US" dirty="0" smtClean="0"/>
              <a:t>בקר פסיקות-</a:t>
            </a:r>
            <a:r>
              <a:rPr lang="en-US" altLang="en-US" dirty="0" smtClean="0"/>
              <a:t>PIC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800"/>
            <a:ext cx="8229600" cy="2219300"/>
          </a:xfrm>
        </p:spPr>
        <p:txBody>
          <a:bodyPr/>
          <a:lstStyle/>
          <a:p>
            <a:pPr eaLnBrk="1" hangingPunct="1"/>
            <a:r>
              <a:rPr lang="he-IL" altLang="he-IL" sz="2800" dirty="0" smtClean="0"/>
              <a:t>הפסיקות מועברות אל המעבד באמצעות בקר פסיקות  (</a:t>
            </a:r>
            <a:r>
              <a:rPr lang="en-US" altLang="he-IL" sz="2000" dirty="0" smtClean="0"/>
              <a:t>Programmable Interrupt</a:t>
            </a:r>
            <a:r>
              <a:rPr lang="en-US" altLang="he-IL" sz="2400" dirty="0" smtClean="0"/>
              <a:t> </a:t>
            </a:r>
            <a:r>
              <a:rPr lang="en-US" altLang="he-IL" sz="2000" dirty="0" smtClean="0"/>
              <a:t>Controller</a:t>
            </a:r>
            <a:r>
              <a:rPr lang="he-IL" altLang="he-IL" sz="2800" dirty="0" smtClean="0"/>
              <a:t> ) </a:t>
            </a:r>
          </a:p>
          <a:p>
            <a:pPr eaLnBrk="1" hangingPunct="1"/>
            <a:r>
              <a:rPr lang="he-IL" altLang="he-IL" sz="2800" dirty="0" smtClean="0"/>
              <a:t>הוא אחראי על ביצוע קוד הפסיקה</a:t>
            </a:r>
          </a:p>
          <a:p>
            <a:pPr eaLnBrk="1" hangingPunct="1"/>
            <a:r>
              <a:rPr lang="he-IL" altLang="he-IL" sz="2800" dirty="0" smtClean="0"/>
              <a:t>מסיכת ה </a:t>
            </a:r>
            <a:r>
              <a:rPr lang="en-US" altLang="he-IL" sz="2800" dirty="0" smtClean="0"/>
              <a:t>PIC</a:t>
            </a:r>
            <a:r>
              <a:rPr lang="he-IL" altLang="he-IL" sz="2800" dirty="0" smtClean="0"/>
              <a:t> היא הקובעת איזה פסיקות פעילות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187450" y="3681413"/>
            <a:ext cx="1512888" cy="13684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dirty="0" smtClean="0"/>
              <a:t>       </a:t>
            </a:r>
            <a:r>
              <a:rPr lang="he-IL" altLang="he-IL" dirty="0" smtClean="0"/>
              <a:t>מעבד</a:t>
            </a:r>
            <a:endParaRPr lang="en-US" altLang="he-IL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3492500" y="3897313"/>
            <a:ext cx="792163" cy="936625"/>
          </a:xfrm>
          <a:prstGeom prst="rect">
            <a:avLst/>
          </a:prstGeom>
          <a:solidFill>
            <a:srgbClr val="E4C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dirty="0" smtClean="0"/>
              <a:t>PIC</a:t>
            </a:r>
            <a:endParaRPr lang="en-US" altLang="he-IL" dirty="0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6516688" y="3609975"/>
            <a:ext cx="1223962" cy="4318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/>
              <a:t>שעון</a:t>
            </a:r>
            <a:endParaRPr lang="en-US" altLang="he-IL"/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6516688" y="5194300"/>
            <a:ext cx="1223962" cy="4318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/>
              <a:t>דיסק</a:t>
            </a:r>
            <a:endParaRPr lang="en-US" altLang="he-IL"/>
          </a:p>
        </p:txBody>
      </p:sp>
      <p:sp>
        <p:nvSpPr>
          <p:cNvPr id="29707" name="AutoShape 9"/>
          <p:cNvSpPr>
            <a:spLocks noChangeArrowheads="1"/>
          </p:cNvSpPr>
          <p:nvPr/>
        </p:nvSpPr>
        <p:spPr bwMode="auto">
          <a:xfrm>
            <a:off x="2700338" y="4186238"/>
            <a:ext cx="792162" cy="431800"/>
          </a:xfrm>
          <a:prstGeom prst="leftRightArrow">
            <a:avLst>
              <a:gd name="adj1" fmla="val 50000"/>
              <a:gd name="adj2" fmla="val 36691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he-IL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 flipH="1">
            <a:off x="4284663" y="3825875"/>
            <a:ext cx="2232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 flipH="1" flipV="1">
            <a:off x="4284663" y="4329113"/>
            <a:ext cx="22320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5148263" y="3681413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he-IL" sz="1400"/>
              <a:t>IRQ0</a:t>
            </a: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5003800" y="432911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he-IL" sz="1400"/>
              <a:t>IRQ7</a:t>
            </a: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6516688" y="4689475"/>
            <a:ext cx="1223962" cy="4318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/>
              <a:t>כרטיס קול</a:t>
            </a:r>
            <a:endParaRPr lang="en-US" altLang="he-IL"/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6516688" y="4186238"/>
            <a:ext cx="1223962" cy="4318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/>
              <a:t>מדפסת</a:t>
            </a:r>
            <a:endParaRPr lang="en-US" altLang="he-IL"/>
          </a:p>
        </p:txBody>
      </p:sp>
      <p:sp>
        <p:nvSpPr>
          <p:cNvPr id="29714" name="Line 21"/>
          <p:cNvSpPr>
            <a:spLocks noChangeShapeType="1"/>
          </p:cNvSpPr>
          <p:nvPr/>
        </p:nvSpPr>
        <p:spPr bwMode="auto">
          <a:xfrm>
            <a:off x="6156325" y="4402138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9715" name="Line 22"/>
          <p:cNvSpPr>
            <a:spLocks noChangeShapeType="1"/>
          </p:cNvSpPr>
          <p:nvPr/>
        </p:nvSpPr>
        <p:spPr bwMode="auto">
          <a:xfrm>
            <a:off x="4284663" y="4473575"/>
            <a:ext cx="22320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9716" name="Text Box 23"/>
          <p:cNvSpPr txBox="1">
            <a:spLocks noChangeArrowheads="1"/>
          </p:cNvSpPr>
          <p:nvPr/>
        </p:nvSpPr>
        <p:spPr bwMode="auto">
          <a:xfrm>
            <a:off x="4787900" y="4905375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he-IL" sz="1400"/>
              <a:t>IRQ11</a:t>
            </a:r>
          </a:p>
        </p:txBody>
      </p:sp>
      <p:pic>
        <p:nvPicPr>
          <p:cNvPr id="29717" name="Picture 24" descr="j0280546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12954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42ACF9-6546-4371-BB84-16AF8D2ED29F}" type="slidenum">
              <a:rPr lang="ar-SA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3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תכנות פסיקה </a:t>
            </a:r>
            <a:r>
              <a:rPr lang="en-US" dirty="0"/>
              <a:t>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יש לוודא שביט מספר 0 של ה-</a:t>
            </a:r>
            <a:r>
              <a:rPr lang="en-US" dirty="0"/>
              <a:t>Mask register </a:t>
            </a:r>
            <a:r>
              <a:rPr lang="he-IL" dirty="0"/>
              <a:t> של </a:t>
            </a:r>
            <a:r>
              <a:rPr lang="he-IL" dirty="0" smtClean="0"/>
              <a:t>ה-</a:t>
            </a:r>
            <a:r>
              <a:rPr lang="en-US" dirty="0" smtClean="0"/>
              <a:t> PIC </a:t>
            </a:r>
            <a:r>
              <a:rPr lang="he-IL" b="1" u="sng" dirty="0"/>
              <a:t>המשני</a:t>
            </a:r>
            <a:r>
              <a:rPr lang="he-IL" dirty="0"/>
              <a:t>  הינו אפס. </a:t>
            </a:r>
            <a:endParaRPr lang="he-IL" dirty="0" smtClean="0"/>
          </a:p>
          <a:p>
            <a:pPr lvl="0"/>
            <a:r>
              <a:rPr lang="he-IL" dirty="0" smtClean="0"/>
              <a:t> </a:t>
            </a:r>
            <a:r>
              <a:rPr lang="he-IL" dirty="0"/>
              <a:t>כתיבה/קריאה של האוגר הזה הוא דרך </a:t>
            </a:r>
            <a:r>
              <a:rPr lang="en-US" dirty="0"/>
              <a:t>port 0A1h</a:t>
            </a:r>
            <a:r>
              <a:rPr lang="he-IL" dirty="0"/>
              <a:t>.  מומלץ לשמור את הערך הקודם שלו בשביל לשחזר אותו </a:t>
            </a:r>
            <a:r>
              <a:rPr lang="he-IL" dirty="0" smtClean="0"/>
              <a:t>בסיום.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1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תכנות פסיקה </a:t>
            </a:r>
            <a:r>
              <a:rPr lang="en-US" dirty="0" smtClean="0"/>
              <a:t>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 המסכה ב </a:t>
            </a:r>
            <a:r>
              <a:rPr lang="en-US" dirty="0" smtClean="0"/>
              <a:t>old_0A1h_mask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IN AL,0A1h</a:t>
            </a:r>
          </a:p>
          <a:p>
            <a:pPr marL="0" indent="0" algn="l" rtl="0">
              <a:buNone/>
            </a:pPr>
            <a:r>
              <a:rPr lang="en-US" dirty="0"/>
              <a:t>   MOV old_0A1h_mask,AL</a:t>
            </a:r>
          </a:p>
          <a:p>
            <a:pPr marL="0" indent="0" algn="l" rtl="0">
              <a:buNone/>
            </a:pPr>
            <a:r>
              <a:rPr lang="en-US" dirty="0"/>
              <a:t>   AND AL,0FEh</a:t>
            </a:r>
          </a:p>
          <a:p>
            <a:pPr marL="0" indent="0" algn="l" rtl="0">
              <a:buNone/>
            </a:pPr>
            <a:r>
              <a:rPr lang="en-US" dirty="0"/>
              <a:t>   OUT 0A1h,AL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4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תכנות פסיקה </a:t>
            </a:r>
            <a:r>
              <a:rPr lang="en-US" dirty="0"/>
              <a:t>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לאחר מכן יש לבחור תדירות רצויה ולהגדיר </a:t>
            </a:r>
            <a:r>
              <a:rPr lang="he-IL" dirty="0" smtClean="0"/>
              <a:t>אותה </a:t>
            </a:r>
            <a:r>
              <a:rPr lang="he-IL" dirty="0"/>
              <a:t>בשדה </a:t>
            </a:r>
            <a:r>
              <a:rPr lang="en-US" dirty="0"/>
              <a:t>Rate</a:t>
            </a:r>
            <a:r>
              <a:rPr lang="he-IL" dirty="0"/>
              <a:t> באוגר הסטאטוס  </a:t>
            </a:r>
            <a:r>
              <a:rPr lang="en-US" dirty="0"/>
              <a:t>A</a:t>
            </a:r>
            <a:r>
              <a:rPr lang="he-IL" dirty="0"/>
              <a:t> של ה-</a:t>
            </a:r>
            <a:r>
              <a:rPr lang="en-US" dirty="0"/>
              <a:t>RTC</a:t>
            </a:r>
            <a:r>
              <a:rPr lang="he-IL" dirty="0"/>
              <a:t> דרך </a:t>
            </a:r>
            <a:r>
              <a:rPr lang="en-US" dirty="0"/>
              <a:t>ports 70h-71h</a:t>
            </a:r>
            <a:r>
              <a:rPr lang="he-IL" dirty="0"/>
              <a:t>.</a:t>
            </a:r>
            <a:r>
              <a:rPr lang="en-US" dirty="0"/>
              <a:t> </a:t>
            </a:r>
            <a:endParaRPr lang="he-IL" dirty="0" smtClean="0"/>
          </a:p>
          <a:p>
            <a:r>
              <a:rPr lang="he-IL" dirty="0" smtClean="0"/>
              <a:t>למשל לקבוע </a:t>
            </a:r>
            <a:r>
              <a:rPr lang="he-IL" dirty="0"/>
              <a:t>את התדירות לערך הסטנדרטי של </a:t>
            </a:r>
            <a:r>
              <a:rPr lang="en-US" dirty="0"/>
              <a:t>1024Hz</a:t>
            </a:r>
            <a:r>
              <a:rPr lang="he-IL" dirty="0"/>
              <a:t>, </a:t>
            </a:r>
            <a:r>
              <a:rPr lang="he-IL" dirty="0" smtClean="0"/>
              <a:t>ולדאוג לא </a:t>
            </a:r>
            <a:r>
              <a:rPr lang="he-IL" dirty="0"/>
              <a:t>לשנות את השדות </a:t>
            </a:r>
            <a:r>
              <a:rPr lang="en-US" dirty="0"/>
              <a:t>UIP</a:t>
            </a:r>
            <a:r>
              <a:rPr lang="he-IL" dirty="0"/>
              <a:t> ו-</a:t>
            </a:r>
            <a:r>
              <a:rPr lang="en-US" dirty="0" smtClean="0"/>
              <a:t>Base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תכנות פסיקה </a:t>
            </a:r>
            <a:r>
              <a:rPr lang="en-US" dirty="0"/>
              <a:t>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he-IL" dirty="0"/>
              <a:t>לאחר מכן יש להפעיל את סוג הפסיקה המתאימה באוגר סטאטוס </a:t>
            </a:r>
            <a:r>
              <a:rPr lang="en-US" dirty="0"/>
              <a:t>B</a:t>
            </a:r>
            <a:r>
              <a:rPr lang="he-IL" dirty="0"/>
              <a:t> של ה-</a:t>
            </a:r>
            <a:r>
              <a:rPr lang="en-US" dirty="0"/>
              <a:t>RTC</a:t>
            </a:r>
            <a:r>
              <a:rPr lang="he-IL" dirty="0"/>
              <a:t> 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למשל להפעיל </a:t>
            </a:r>
            <a:r>
              <a:rPr lang="he-IL" dirty="0"/>
              <a:t>את ה-</a:t>
            </a:r>
            <a:r>
              <a:rPr lang="en-US" dirty="0"/>
              <a:t>periodic interrupts</a:t>
            </a:r>
            <a:r>
              <a:rPr lang="he-IL" dirty="0"/>
              <a:t> ע"י הדלקת </a:t>
            </a:r>
            <a:r>
              <a:rPr lang="he-IL" dirty="0" smtClean="0"/>
              <a:t>ביט </a:t>
            </a:r>
            <a:r>
              <a:rPr lang="he-IL" dirty="0"/>
              <a:t>ה-</a:t>
            </a:r>
            <a:r>
              <a:rPr lang="en-US" dirty="0"/>
              <a:t>PI</a:t>
            </a:r>
            <a:r>
              <a:rPr lang="he-IL" dirty="0"/>
              <a:t> תוך </a:t>
            </a:r>
            <a:r>
              <a:rPr lang="he-IL" dirty="0" smtClean="0"/>
              <a:t>שמירה על תוכן </a:t>
            </a:r>
            <a:r>
              <a:rPr lang="he-IL" dirty="0"/>
              <a:t>השדות  האחרים באוגר.  מאחר </a:t>
            </a:r>
            <a:r>
              <a:rPr lang="he-IL" dirty="0" smtClean="0"/>
              <a:t>וזה מחייב שינוי  שלאוגרי סטאטוס </a:t>
            </a:r>
            <a:r>
              <a:rPr lang="en-US" dirty="0"/>
              <a:t>A </a:t>
            </a:r>
            <a:r>
              <a:rPr lang="he-IL" dirty="0"/>
              <a:t>–</a:t>
            </a:r>
            <a:r>
              <a:rPr lang="en-US" dirty="0"/>
              <a:t>B</a:t>
            </a:r>
            <a:r>
              <a:rPr lang="he-IL" dirty="0"/>
              <a:t>, </a:t>
            </a:r>
            <a:r>
              <a:rPr lang="he-IL" dirty="0" smtClean="0"/>
              <a:t>חייבים לאחר </a:t>
            </a:r>
            <a:r>
              <a:rPr lang="he-IL" dirty="0"/>
              <a:t>מכן לקרוא את אוגר סטאטוס </a:t>
            </a:r>
            <a:r>
              <a:rPr lang="en-US" dirty="0"/>
              <a:t>C</a:t>
            </a:r>
            <a:r>
              <a:rPr lang="he-IL" dirty="0"/>
              <a:t> עם כתיבה כפולה, </a:t>
            </a:r>
            <a:r>
              <a:rPr lang="en-US" dirty="0"/>
              <a:t>D</a:t>
            </a:r>
            <a:r>
              <a:rPr lang="he-IL" dirty="0"/>
              <a:t> עם כתיבה </a:t>
            </a:r>
            <a:r>
              <a:rPr lang="he-IL" dirty="0" smtClean="0"/>
              <a:t>בודדת. 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5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בסיום טיפול בפסיקה </a:t>
            </a:r>
            <a:r>
              <a:rPr lang="en-US" dirty="0" smtClean="0"/>
              <a:t>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 smtClean="0"/>
              <a:t>ביצוע  </a:t>
            </a:r>
            <a:r>
              <a:rPr lang="he-IL" dirty="0"/>
              <a:t>הקוד </a:t>
            </a:r>
            <a:r>
              <a:rPr lang="he-IL" dirty="0" smtClean="0"/>
              <a:t>שלמענו </a:t>
            </a:r>
            <a:r>
              <a:rPr lang="he-IL" dirty="0"/>
              <a:t>הייתה ההשתלטות על </a:t>
            </a:r>
            <a:r>
              <a:rPr lang="he-IL" dirty="0" smtClean="0"/>
              <a:t>הפסיקה.</a:t>
            </a:r>
          </a:p>
          <a:p>
            <a:pPr marL="514350" indent="-514350">
              <a:buAutoNum type="arabicPeriod"/>
            </a:pPr>
            <a:r>
              <a:rPr lang="he-IL" dirty="0" smtClean="0"/>
              <a:t>  יש להודיע </a:t>
            </a:r>
            <a:r>
              <a:rPr lang="he-IL" dirty="0"/>
              <a:t>לחומרה שהפסיקה טופלה.  הדבר נעשה ע"י קריאת אוגר סטאטוס </a:t>
            </a:r>
            <a:r>
              <a:rPr lang="en-US" dirty="0"/>
              <a:t>C</a:t>
            </a:r>
            <a:r>
              <a:rPr lang="he-IL" dirty="0"/>
              <a:t> של ה-</a:t>
            </a:r>
            <a:r>
              <a:rPr lang="en-US" dirty="0"/>
              <a:t>RTC</a:t>
            </a:r>
            <a:r>
              <a:rPr lang="he-IL" dirty="0"/>
              <a:t> וכן לכתוב את הערך </a:t>
            </a:r>
            <a:r>
              <a:rPr lang="en-US" dirty="0"/>
              <a:t>20h</a:t>
            </a:r>
            <a:r>
              <a:rPr lang="he-IL" dirty="0"/>
              <a:t> ל-</a:t>
            </a:r>
            <a:r>
              <a:rPr lang="en-US" dirty="0"/>
              <a:t>ports</a:t>
            </a:r>
            <a:r>
              <a:rPr lang="he-IL" dirty="0"/>
              <a:t> של ה-</a:t>
            </a:r>
            <a:r>
              <a:rPr lang="en-US" dirty="0"/>
              <a:t>PIC</a:t>
            </a:r>
            <a:r>
              <a:rPr lang="he-IL" dirty="0"/>
              <a:t> הראשי (</a:t>
            </a:r>
            <a:r>
              <a:rPr lang="en-US" dirty="0"/>
              <a:t>port 20h</a:t>
            </a:r>
            <a:r>
              <a:rPr lang="he-IL" dirty="0"/>
              <a:t>) והמשני (</a:t>
            </a:r>
            <a:r>
              <a:rPr lang="en-US" dirty="0"/>
              <a:t>port </a:t>
            </a:r>
            <a:r>
              <a:rPr lang="en-US" dirty="0" smtClean="0"/>
              <a:t>0A0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DDAC36-284F-4889-825A-FB0450EF5E2D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1043608" y="1196752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   IN </a:t>
            </a:r>
            <a:r>
              <a:rPr lang="en-US" sz="2400" dirty="0"/>
              <a:t>AL,70h</a:t>
            </a:r>
          </a:p>
          <a:p>
            <a:pPr algn="l" rtl="0"/>
            <a:r>
              <a:rPr lang="en-US" sz="2400" dirty="0"/>
              <a:t>   MOV BX,AX</a:t>
            </a:r>
          </a:p>
          <a:p>
            <a:pPr algn="l" rtl="0"/>
            <a:r>
              <a:rPr lang="en-US" sz="2400" dirty="0"/>
              <a:t>   MOV AL,0Ch</a:t>
            </a:r>
          </a:p>
          <a:p>
            <a:pPr algn="l" rtl="0"/>
            <a:r>
              <a:rPr lang="en-US" sz="2400" dirty="0"/>
              <a:t>   OUT 70h,AL</a:t>
            </a:r>
          </a:p>
          <a:p>
            <a:pPr algn="l" rtl="0"/>
            <a:r>
              <a:rPr lang="en-US" sz="2400" dirty="0"/>
              <a:t>   MOV AL,8Ch</a:t>
            </a:r>
          </a:p>
          <a:p>
            <a:pPr algn="l" rtl="0"/>
            <a:r>
              <a:rPr lang="en-US" sz="2400" dirty="0"/>
              <a:t>   OUT 70h,AL</a:t>
            </a:r>
          </a:p>
          <a:p>
            <a:pPr algn="l" rtl="0"/>
            <a:r>
              <a:rPr lang="en-US" sz="2400" dirty="0"/>
              <a:t>   IN AL,71h</a:t>
            </a:r>
          </a:p>
          <a:p>
            <a:pPr algn="l" rtl="0"/>
            <a:r>
              <a:rPr lang="en-US" sz="2400" dirty="0"/>
              <a:t>   MOV AX,BX</a:t>
            </a:r>
          </a:p>
          <a:p>
            <a:pPr algn="l" rtl="0"/>
            <a:r>
              <a:rPr lang="en-US" sz="2400" dirty="0"/>
              <a:t>   OUT 70h,AL</a:t>
            </a:r>
          </a:p>
          <a:p>
            <a:pPr algn="l" rtl="0"/>
            <a:r>
              <a:rPr lang="en-US" sz="2400" dirty="0"/>
              <a:t>   MOV AL,20h</a:t>
            </a:r>
          </a:p>
          <a:p>
            <a:pPr algn="l" rtl="0"/>
            <a:r>
              <a:rPr lang="en-US" sz="2400" dirty="0"/>
              <a:t>   OUT 0A0h,AL</a:t>
            </a:r>
          </a:p>
          <a:p>
            <a:pPr algn="l" rtl="0"/>
            <a:r>
              <a:rPr lang="en-US" sz="2400" dirty="0"/>
              <a:t>   OUT 020h,AL</a:t>
            </a:r>
          </a:p>
        </p:txBody>
      </p:sp>
    </p:spTree>
    <p:extLst>
      <p:ext uri="{BB962C8B-B14F-4D97-AF65-F5344CB8AC3E}">
        <p14:creationId xmlns:p14="http://schemas.microsoft.com/office/powerpoint/2010/main" val="2891826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תרגיל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84104"/>
          </a:xfrm>
        </p:spPr>
        <p:txBody>
          <a:bodyPr/>
          <a:lstStyle/>
          <a:p>
            <a:r>
              <a:rPr lang="he-IL" dirty="0" smtClean="0"/>
              <a:t>במקום להשתלט על פסיקה 8 שתקדם את ה </a:t>
            </a:r>
            <a:r>
              <a:rPr lang="en-US" dirty="0" smtClean="0"/>
              <a:t>counter</a:t>
            </a:r>
            <a:r>
              <a:rPr lang="he-IL" dirty="0" smtClean="0"/>
              <a:t> לצרכי התוכנית,</a:t>
            </a:r>
            <a:r>
              <a:rPr lang="he-IL" dirty="0"/>
              <a:t> </a:t>
            </a:r>
            <a:r>
              <a:rPr lang="he-IL" dirty="0" smtClean="0"/>
              <a:t>להשתלט על פסיקה </a:t>
            </a:r>
            <a:r>
              <a:rPr lang="en-US" dirty="0" smtClean="0"/>
              <a:t>70h</a:t>
            </a:r>
            <a:r>
              <a:rPr lang="he-IL" dirty="0" smtClean="0"/>
              <a:t> שתתנהג באותה הצורה .(כלומר שתתנהג כפסיקת תדירות) </a:t>
            </a:r>
            <a:endParaRPr lang="en-US" dirty="0"/>
          </a:p>
          <a:p>
            <a:r>
              <a:rPr lang="he-IL" dirty="0"/>
              <a:t> עליך למחוק את הקוד של פסיקה 8, ועבור פסיקה </a:t>
            </a:r>
            <a:r>
              <a:rPr lang="en-US" dirty="0"/>
              <a:t>70h</a:t>
            </a:r>
            <a:r>
              <a:rPr lang="he-IL" dirty="0"/>
              <a:t> בחר ערכים סטנדרטיים </a:t>
            </a:r>
            <a:r>
              <a:rPr lang="en-US" dirty="0"/>
              <a:t>Rate=0110</a:t>
            </a:r>
            <a:r>
              <a:rPr lang="he-IL" dirty="0"/>
              <a:t> ו-</a:t>
            </a:r>
            <a:r>
              <a:rPr lang="en-US" dirty="0"/>
              <a:t>Base=010</a:t>
            </a:r>
            <a:r>
              <a:rPr lang="he-IL" dirty="0"/>
              <a:t>.  הנח שבתנאים הללו התדירות היא </a:t>
            </a:r>
            <a:r>
              <a:rPr lang="en-US" dirty="0"/>
              <a:t>1024Hz</a:t>
            </a:r>
            <a:r>
              <a:rPr lang="he-IL" dirty="0"/>
              <a:t>. 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7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9592"/>
          </a:xfrm>
        </p:spPr>
        <p:txBody>
          <a:bodyPr/>
          <a:lstStyle/>
          <a:p>
            <a:pPr algn="ctr"/>
            <a:r>
              <a:rPr lang="en-US" dirty="0" smtClean="0"/>
              <a:t>New ISR 70H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pPr algn="l" rtl="0"/>
            <a:r>
              <a:rPr lang="en-US" dirty="0" smtClean="0"/>
              <a:t>void </a:t>
            </a:r>
            <a:r>
              <a:rPr lang="en-US" dirty="0"/>
              <a:t>interrupt Timer(void</a:t>
            </a:r>
            <a:r>
              <a:rPr lang="en-US" dirty="0" smtClean="0"/>
              <a:t>)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2000" dirty="0" err="1" smtClean="0"/>
              <a:t>asm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0" indent="0" algn="l" rtl="0">
              <a:buNone/>
            </a:pPr>
            <a:r>
              <a:rPr lang="en-US" sz="2000" dirty="0"/>
              <a:t>     PUSH AX</a:t>
            </a:r>
          </a:p>
          <a:p>
            <a:pPr marL="0" indent="0" algn="l" rtl="0">
              <a:buNone/>
            </a:pPr>
            <a:r>
              <a:rPr lang="en-US" sz="2000" dirty="0"/>
              <a:t>     PUSH BX</a:t>
            </a:r>
          </a:p>
          <a:p>
            <a:pPr marL="0" indent="0" algn="l" rtl="0">
              <a:buNone/>
            </a:pPr>
            <a:r>
              <a:rPr lang="en-US" sz="2000" dirty="0"/>
              <a:t>     IN AL,70h</a:t>
            </a:r>
          </a:p>
          <a:p>
            <a:pPr marL="0" indent="0" algn="l" rtl="0">
              <a:buNone/>
            </a:pPr>
            <a:r>
              <a:rPr lang="en-US" sz="2000" dirty="0"/>
              <a:t>     MOV BX,AX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     MOV AL,0Ch</a:t>
            </a:r>
          </a:p>
          <a:p>
            <a:pPr marL="0" indent="0" algn="l" rtl="0">
              <a:buNone/>
            </a:pPr>
            <a:r>
              <a:rPr lang="en-US" sz="2000" dirty="0"/>
              <a:t>     OUT 70h,AL</a:t>
            </a:r>
          </a:p>
          <a:p>
            <a:pPr marL="0" indent="0" algn="l" rtl="0">
              <a:buNone/>
            </a:pPr>
            <a:r>
              <a:rPr lang="en-US" sz="2000" dirty="0"/>
              <a:t>     MOV AL,8Ch</a:t>
            </a:r>
          </a:p>
          <a:p>
            <a:pPr marL="0" indent="0" algn="l" rtl="0">
              <a:buNone/>
            </a:pPr>
            <a:r>
              <a:rPr lang="en-US" sz="2000" dirty="0"/>
              <a:t>     OUT 70h,AL</a:t>
            </a:r>
          </a:p>
          <a:p>
            <a:pPr marL="0" indent="0" algn="l" rtl="0">
              <a:buNone/>
            </a:pPr>
            <a:r>
              <a:rPr lang="en-US" sz="2000" dirty="0"/>
              <a:t>     IN AL,71h</a:t>
            </a:r>
          </a:p>
          <a:p>
            <a:pPr marL="0" indent="0" algn="l" rtl="0">
              <a:buNone/>
            </a:pPr>
            <a:r>
              <a:rPr lang="en-US" sz="2000" dirty="0"/>
              <a:t>     MOV AX,BX</a:t>
            </a:r>
          </a:p>
          <a:p>
            <a:pPr marL="0" indent="0" algn="l" rtl="0">
              <a:buNone/>
            </a:pPr>
            <a:r>
              <a:rPr lang="en-US" sz="2000" dirty="0"/>
              <a:t>     OUT 70h,AL</a:t>
            </a:r>
          </a:p>
          <a:p>
            <a:pPr algn="l" rtl="0"/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5542" y="2348880"/>
            <a:ext cx="2129301" cy="40934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sz="2000" dirty="0"/>
              <a:t>MOV AL,20h</a:t>
            </a:r>
          </a:p>
          <a:p>
            <a:pPr algn="l" rtl="0"/>
            <a:r>
              <a:rPr lang="en-US" sz="2000" dirty="0"/>
              <a:t>     OUT 0A0h,AL</a:t>
            </a:r>
          </a:p>
          <a:p>
            <a:pPr algn="l" rtl="0"/>
            <a:r>
              <a:rPr lang="en-US" sz="2000" dirty="0"/>
              <a:t>     OUT 020h,AL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    POP BX</a:t>
            </a:r>
          </a:p>
          <a:p>
            <a:pPr algn="l" rtl="0"/>
            <a:r>
              <a:rPr lang="en-US" sz="2000" dirty="0"/>
              <a:t>     POP AX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 } // </a:t>
            </a:r>
            <a:r>
              <a:rPr lang="en-US" sz="2000" dirty="0" err="1"/>
              <a:t>asm</a:t>
            </a:r>
            <a:r>
              <a:rPr lang="en-US" sz="2000" dirty="0"/>
              <a:t> */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   count0x70++;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}/* </a:t>
            </a:r>
            <a:r>
              <a:rPr lang="en-US" sz="2000" dirty="0" smtClean="0"/>
              <a:t>end 70H </a:t>
            </a:r>
            <a:r>
              <a:rPr lang="en-US" dirty="0"/>
              <a:t>*/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8120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void main(void</a:t>
            </a:r>
            <a:r>
              <a:rPr lang="en-US" dirty="0" smtClean="0"/>
              <a:t>){</a:t>
            </a:r>
          </a:p>
          <a:p>
            <a:pPr algn="l" rtl="0"/>
            <a:r>
              <a:rPr lang="en-US" dirty="0" smtClean="0"/>
              <a:t>…..</a:t>
            </a:r>
          </a:p>
          <a:p>
            <a:pPr marL="0" indent="0" algn="l" rtl="0">
              <a:buNone/>
            </a:pPr>
            <a:r>
              <a:rPr lang="en-US" sz="2400" dirty="0" smtClean="0"/>
              <a:t> Int0x70Save </a:t>
            </a:r>
            <a:r>
              <a:rPr lang="en-US" sz="2400" dirty="0"/>
              <a:t>= </a:t>
            </a:r>
            <a:r>
              <a:rPr lang="en-US" sz="2400" dirty="0" err="1"/>
              <a:t>getvect</a:t>
            </a:r>
            <a:r>
              <a:rPr lang="en-US" sz="2400" dirty="0"/>
              <a:t>(0x70);      </a:t>
            </a:r>
            <a:r>
              <a:rPr lang="en-US" sz="2400" dirty="0" smtClean="0"/>
              <a:t> </a:t>
            </a:r>
            <a:r>
              <a:rPr lang="en-US" sz="2400" dirty="0"/>
              <a:t>/* Preserve old pointer */</a:t>
            </a:r>
          </a:p>
          <a:p>
            <a:pPr marL="0" indent="0" algn="l" rtl="0"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setvect</a:t>
            </a:r>
            <a:r>
              <a:rPr lang="en-US" sz="2400" dirty="0" smtClean="0"/>
              <a:t>(0x70</a:t>
            </a:r>
            <a:r>
              <a:rPr lang="en-US" sz="2400" dirty="0"/>
              <a:t>, Timer); 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/>
              <a:t>…</a:t>
            </a:r>
          </a:p>
          <a:p>
            <a:pPr marL="0" indent="0" algn="l" rtl="0">
              <a:buNone/>
            </a:pPr>
            <a:endParaRPr lang="en-US" sz="24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37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71600"/>
          </a:xfrm>
        </p:spPr>
        <p:txBody>
          <a:bodyPr/>
          <a:lstStyle/>
          <a:p>
            <a:pPr algn="ctr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36504"/>
          </a:xfrm>
        </p:spPr>
        <p:txBody>
          <a:bodyPr/>
          <a:lstStyle/>
          <a:p>
            <a:r>
              <a:rPr lang="he-IL" dirty="0" smtClean="0"/>
              <a:t>לאפשר את הפסיקה </a:t>
            </a:r>
            <a:r>
              <a:rPr lang="en-US" dirty="0" smtClean="0"/>
              <a:t>IRQ8</a:t>
            </a:r>
            <a:r>
              <a:rPr lang="he-IL" dirty="0" smtClean="0"/>
              <a:t> </a:t>
            </a:r>
          </a:p>
          <a:p>
            <a:r>
              <a:rPr lang="he-IL" dirty="0" smtClean="0"/>
              <a:t>לכתוב לאוגר סטטוס </a:t>
            </a:r>
            <a:r>
              <a:rPr lang="en-US" dirty="0" smtClean="0"/>
              <a:t>A</a:t>
            </a:r>
            <a:r>
              <a:rPr lang="he-IL" dirty="0" smtClean="0"/>
              <a:t> את ה </a:t>
            </a:r>
            <a:r>
              <a:rPr lang="en-US" dirty="0" smtClean="0"/>
              <a:t>RATE</a:t>
            </a:r>
            <a:r>
              <a:rPr lang="he-IL" dirty="0" smtClean="0"/>
              <a:t> המתאים </a:t>
            </a:r>
          </a:p>
          <a:p>
            <a:r>
              <a:rPr lang="he-IL" dirty="0" smtClean="0"/>
              <a:t>לכתוב לאוגר </a:t>
            </a:r>
            <a:r>
              <a:rPr lang="en-US" dirty="0" smtClean="0"/>
              <a:t>B</a:t>
            </a:r>
            <a:r>
              <a:rPr lang="he-IL" dirty="0" smtClean="0"/>
              <a:t> כי מדובר בפסיקת תדירות.</a:t>
            </a:r>
          </a:p>
          <a:p>
            <a:r>
              <a:rPr lang="he-IL" dirty="0" smtClean="0"/>
              <a:t>להפעיל </a:t>
            </a:r>
            <a:r>
              <a:rPr lang="en-US" dirty="0" smtClean="0"/>
              <a:t>IRQ2</a:t>
            </a:r>
            <a:r>
              <a:rPr lang="he-IL" dirty="0" smtClean="0"/>
              <a:t> שאחראית על הפעלת </a:t>
            </a:r>
            <a:r>
              <a:rPr lang="en-US" dirty="0" smtClean="0"/>
              <a:t>PIC</a:t>
            </a:r>
            <a:r>
              <a:rPr lang="he-IL" dirty="0" smtClean="0"/>
              <a:t> </a:t>
            </a:r>
            <a:r>
              <a:rPr lang="en-US" dirty="0" smtClean="0"/>
              <a:t>SLAVE</a:t>
            </a:r>
          </a:p>
          <a:p>
            <a:r>
              <a:rPr lang="he-IL" dirty="0" smtClean="0"/>
              <a:t>לכתוב לאוגר </a:t>
            </a:r>
            <a:r>
              <a:rPr lang="en-US" dirty="0" smtClean="0"/>
              <a:t>C</a:t>
            </a:r>
            <a:r>
              <a:rPr lang="he-IL" dirty="0" smtClean="0"/>
              <a:t> פעמיים ולקרוא אוגר </a:t>
            </a:r>
            <a:r>
              <a:rPr lang="en-US" dirty="0" smtClean="0"/>
              <a:t>D</a:t>
            </a:r>
            <a:r>
              <a:rPr lang="he-IL" dirty="0" smtClean="0"/>
              <a:t> פעם אחת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5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0"/>
            <a:r>
              <a:rPr lang="he-IL" b="1" u="sng" dirty="0"/>
              <a:t>מנגנון פסיקות החומרה </a:t>
            </a:r>
            <a:r>
              <a:rPr lang="he-IL" u="sng" dirty="0" smtClean="0"/>
              <a:t>ב</a:t>
            </a:r>
            <a:r>
              <a:rPr lang="he-IL" b="1" u="sng" dirty="0" smtClean="0"/>
              <a:t>מחשב </a:t>
            </a:r>
            <a:r>
              <a:rPr lang="he-IL" b="1" u="sng" dirty="0"/>
              <a:t>האישי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IRQ</a:t>
            </a:r>
            <a:r>
              <a:rPr lang="he-IL" dirty="0" smtClean="0"/>
              <a:t> </a:t>
            </a:r>
            <a:r>
              <a:rPr lang="he-IL" dirty="0"/>
              <a:t>הוא קיצור של </a:t>
            </a:r>
            <a:r>
              <a:rPr lang="en-US" b="1" dirty="0"/>
              <a:t>Interrupt </a:t>
            </a:r>
            <a:r>
              <a:rPr lang="en-US" b="1" dirty="0" smtClean="0"/>
              <a:t>Request</a:t>
            </a:r>
            <a:r>
              <a:rPr lang="he-IL" dirty="0" smtClean="0"/>
              <a:t>.</a:t>
            </a:r>
          </a:p>
          <a:p>
            <a:r>
              <a:rPr lang="he-IL" sz="2600" dirty="0" smtClean="0"/>
              <a:t>המחשביים </a:t>
            </a:r>
            <a:r>
              <a:rPr lang="he-IL" sz="2600" dirty="0"/>
              <a:t>האישיים הראשונים  כללו אפשרות </a:t>
            </a:r>
            <a:r>
              <a:rPr lang="he-IL" sz="2600" b="1" dirty="0"/>
              <a:t>לשמונה פסיקות חומרה </a:t>
            </a:r>
            <a:endParaRPr lang="he-IL" sz="2600" b="1" dirty="0" smtClean="0"/>
          </a:p>
          <a:p>
            <a:pPr lvl="1"/>
            <a:r>
              <a:rPr lang="he-IL" sz="2600" dirty="0" smtClean="0"/>
              <a:t>שנקראו :  </a:t>
            </a:r>
            <a:r>
              <a:rPr lang="en-US" sz="2600" dirty="0"/>
              <a:t>IRQ0 – IRQ7</a:t>
            </a:r>
            <a:r>
              <a:rPr lang="he-IL" sz="2600" dirty="0"/>
              <a:t> </a:t>
            </a:r>
            <a:r>
              <a:rPr lang="he-IL" sz="2600" dirty="0" smtClean="0"/>
              <a:t>, הגורמים </a:t>
            </a:r>
            <a:r>
              <a:rPr lang="he-IL" sz="2600" dirty="0"/>
              <a:t>לפסיקות  8 עד 15 (8 עד </a:t>
            </a:r>
            <a:r>
              <a:rPr lang="en-US" sz="2600" dirty="0"/>
              <a:t>F</a:t>
            </a:r>
            <a:r>
              <a:rPr lang="he-IL" sz="2600" dirty="0"/>
              <a:t> </a:t>
            </a:r>
            <a:r>
              <a:rPr lang="he-IL" sz="2600" dirty="0" err="1"/>
              <a:t>בהקסה</a:t>
            </a:r>
            <a:r>
              <a:rPr lang="he-IL" sz="2600" dirty="0"/>
              <a:t> </a:t>
            </a:r>
            <a:r>
              <a:rPr lang="he-IL" sz="2600" dirty="0" smtClean="0"/>
              <a:t>דצימלי).</a:t>
            </a:r>
          </a:p>
          <a:p>
            <a:pPr marL="393192" lvl="1" indent="0">
              <a:buNone/>
            </a:pPr>
            <a:endParaRPr lang="en-US" sz="2600" dirty="0"/>
          </a:p>
          <a:p>
            <a:r>
              <a:rPr lang="he-IL" sz="2600" dirty="0"/>
              <a:t>בשלב יותר מאוחר נוספו </a:t>
            </a:r>
            <a:r>
              <a:rPr lang="he-IL" sz="2600" b="1" dirty="0"/>
              <a:t>שמונה </a:t>
            </a:r>
            <a:r>
              <a:rPr lang="he-IL" sz="2600" b="1" dirty="0" smtClean="0"/>
              <a:t>פסיקות </a:t>
            </a:r>
            <a:r>
              <a:rPr lang="he-IL" sz="2600" b="1" dirty="0"/>
              <a:t>חומרה </a:t>
            </a:r>
            <a:r>
              <a:rPr lang="he-IL" sz="2600" b="1" dirty="0" smtClean="0"/>
              <a:t>נוספות</a:t>
            </a:r>
          </a:p>
          <a:p>
            <a:pPr lvl="1"/>
            <a:r>
              <a:rPr lang="he-IL" sz="2600" dirty="0" smtClean="0"/>
              <a:t>הנקראות :  </a:t>
            </a:r>
            <a:r>
              <a:rPr lang="en-US" sz="2600" dirty="0" smtClean="0"/>
              <a:t> IRQ8 </a:t>
            </a:r>
            <a:r>
              <a:rPr lang="en-US" sz="2600" dirty="0"/>
              <a:t>– IRQ15 </a:t>
            </a:r>
            <a:r>
              <a:rPr lang="he-IL" sz="2600" dirty="0" smtClean="0"/>
              <a:t>, הגורמים </a:t>
            </a:r>
            <a:r>
              <a:rPr lang="he-IL" sz="2600" dirty="0"/>
              <a:t>לפסיקות  112 עד 119 (70 עד 77 </a:t>
            </a:r>
            <a:r>
              <a:rPr lang="he-IL" sz="2600" dirty="0" err="1"/>
              <a:t>בהקסה</a:t>
            </a:r>
            <a:r>
              <a:rPr lang="he-IL" sz="2600" dirty="0"/>
              <a:t> </a:t>
            </a:r>
            <a:r>
              <a:rPr lang="he-IL" sz="2600" dirty="0" smtClean="0"/>
              <a:t>דצימלי)  .</a:t>
            </a:r>
            <a:endParaRPr lang="en-US" sz="2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3528392" cy="551723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 algn="l" rtl="0">
              <a:buNone/>
            </a:pPr>
            <a:r>
              <a:rPr lang="en-US" sz="2000" dirty="0" err="1"/>
              <a:t>asm</a:t>
            </a:r>
            <a:r>
              <a:rPr lang="en-US" sz="2000" dirty="0"/>
              <a:t> {</a:t>
            </a:r>
          </a:p>
          <a:p>
            <a:pPr marL="0" indent="0" algn="l" rtl="0">
              <a:buNone/>
            </a:pPr>
            <a:r>
              <a:rPr lang="en-US" sz="2000" dirty="0"/>
              <a:t>   CLI</a:t>
            </a:r>
          </a:p>
          <a:p>
            <a:pPr marL="0" indent="0" algn="l" rtl="0">
              <a:buNone/>
            </a:pPr>
            <a:r>
              <a:rPr lang="en-US" sz="2000" dirty="0"/>
              <a:t>   PUSH AX</a:t>
            </a:r>
          </a:p>
          <a:p>
            <a:pPr marL="0" indent="0" algn="l" rtl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IN AL,0A1h</a:t>
            </a:r>
          </a:p>
          <a:p>
            <a:pPr marL="0" indent="0" algn="l" rtl="0">
              <a:buNone/>
            </a:pPr>
            <a:r>
              <a:rPr lang="en-US" sz="2000" dirty="0"/>
              <a:t>   MOV old_0A1h_mask,AL</a:t>
            </a:r>
          </a:p>
          <a:p>
            <a:pPr marL="0" indent="0" algn="l" rtl="0">
              <a:buNone/>
            </a:pPr>
            <a:r>
              <a:rPr lang="en-US" sz="2000" dirty="0"/>
              <a:t>   AND AL,0FEh</a:t>
            </a:r>
          </a:p>
          <a:p>
            <a:pPr marL="0" indent="0" algn="l" rtl="0">
              <a:buNone/>
            </a:pPr>
            <a:r>
              <a:rPr lang="en-US" sz="2000" dirty="0"/>
              <a:t>   OUT 0A1h,AL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   IN AL,70h</a:t>
            </a:r>
          </a:p>
          <a:p>
            <a:pPr marL="0" indent="0" algn="l" rtl="0">
              <a:buNone/>
            </a:pPr>
            <a:r>
              <a:rPr lang="en-US" sz="2000" dirty="0"/>
              <a:t>   MOV AL,0Ah</a:t>
            </a:r>
          </a:p>
          <a:p>
            <a:pPr marL="0" indent="0" algn="l" rtl="0">
              <a:buNone/>
            </a:pPr>
            <a:r>
              <a:rPr lang="en-US" sz="2000" dirty="0"/>
              <a:t>   OUT 70h,AL</a:t>
            </a:r>
          </a:p>
          <a:p>
            <a:pPr marL="0" indent="0" algn="l" rtl="0">
              <a:buNone/>
            </a:pPr>
            <a:r>
              <a:rPr lang="en-US" sz="2000" dirty="0"/>
              <a:t>   MOV AL,8Ah</a:t>
            </a:r>
          </a:p>
          <a:p>
            <a:pPr marL="0" indent="0" algn="l" rtl="0">
              <a:buNone/>
            </a:pPr>
            <a:r>
              <a:rPr lang="en-US" sz="2000" dirty="0"/>
              <a:t>   OUT 70h,AL</a:t>
            </a:r>
          </a:p>
          <a:p>
            <a:pPr marL="0" indent="0" algn="l" rtl="0">
              <a:buNone/>
            </a:pPr>
            <a:r>
              <a:rPr lang="en-US" sz="2000" dirty="0"/>
              <a:t>   IN </a:t>
            </a:r>
            <a:r>
              <a:rPr lang="en-US" sz="2000" dirty="0" smtClean="0"/>
              <a:t>AL,71h</a:t>
            </a:r>
            <a:endParaRPr lang="en-US" sz="20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23928" y="1844824"/>
            <a:ext cx="4474840" cy="468052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 algn="l" rtl="0">
              <a:buNone/>
            </a:pPr>
            <a:r>
              <a:rPr lang="en-US" sz="1800" dirty="0"/>
              <a:t> MOV BYTE PTR x71h1,AL</a:t>
            </a:r>
          </a:p>
          <a:p>
            <a:pPr marL="0" indent="0" algn="l" rtl="0">
              <a:buNone/>
            </a:pPr>
            <a:r>
              <a:rPr lang="en-US" sz="1800" dirty="0"/>
              <a:t>   MOV old_70h_A_mask,AL</a:t>
            </a:r>
          </a:p>
          <a:p>
            <a:pPr marL="0" indent="0" algn="l" rtl="0">
              <a:buNone/>
            </a:pPr>
            <a:r>
              <a:rPr lang="en-US" sz="1800" dirty="0"/>
              <a:t>   AND AL,10000000b</a:t>
            </a:r>
          </a:p>
          <a:p>
            <a:pPr marL="0" indent="0" algn="l" rtl="0">
              <a:buNone/>
            </a:pPr>
            <a:r>
              <a:rPr lang="en-US" sz="1800" dirty="0"/>
              <a:t>   OR AL,00110011b   </a:t>
            </a:r>
            <a:r>
              <a:rPr lang="en-US" sz="1800" dirty="0" smtClean="0"/>
              <a:t>/ </a:t>
            </a:r>
            <a:r>
              <a:rPr lang="en-US" sz="1800" dirty="0"/>
              <a:t>1024 </a:t>
            </a:r>
            <a:r>
              <a:rPr lang="en-US" sz="1800" dirty="0" err="1"/>
              <a:t>ints</a:t>
            </a:r>
            <a:r>
              <a:rPr lang="en-US" sz="1800" dirty="0"/>
              <a:t> per </a:t>
            </a:r>
            <a:r>
              <a:rPr lang="en-US" sz="1800" dirty="0" smtClean="0"/>
              <a:t>sec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   OUT 71h,AL</a:t>
            </a:r>
          </a:p>
          <a:p>
            <a:pPr marL="0" indent="0" algn="l" rtl="0">
              <a:buNone/>
            </a:pPr>
            <a:r>
              <a:rPr lang="en-US" sz="1800" dirty="0"/>
              <a:t>   IN </a:t>
            </a:r>
            <a:r>
              <a:rPr lang="en-US" sz="1800" dirty="0" smtClean="0"/>
              <a:t>AL,71h</a:t>
            </a:r>
          </a:p>
          <a:p>
            <a:pPr marL="0" indent="0" algn="l" rtl="0">
              <a:buNone/>
            </a:pPr>
            <a:endParaRPr lang="en-US" sz="1800" dirty="0" smtClean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D9DED-E7DC-4916-885B-D9ACBFD10C19}" type="slidenum">
              <a:rPr lang="ar-SA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3466728" cy="446110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algn="l" rtl="0">
              <a:buNone/>
            </a:pPr>
            <a:r>
              <a:rPr lang="nl-NL" dirty="0"/>
              <a:t> </a:t>
            </a:r>
            <a:r>
              <a:rPr lang="nl-NL" sz="2000" dirty="0"/>
              <a:t>IN AL,70h</a:t>
            </a:r>
          </a:p>
          <a:p>
            <a:pPr marL="0" indent="0" algn="l" rtl="0">
              <a:buNone/>
            </a:pPr>
            <a:r>
              <a:rPr lang="nl-NL" sz="2000" dirty="0"/>
              <a:t>   MOV AL,0Bh</a:t>
            </a:r>
          </a:p>
          <a:p>
            <a:pPr marL="0" indent="0" algn="l" rtl="0">
              <a:buNone/>
            </a:pPr>
            <a:r>
              <a:rPr lang="nl-NL" sz="2000" dirty="0"/>
              <a:t>   OUT 70h,AL</a:t>
            </a:r>
          </a:p>
          <a:p>
            <a:pPr marL="0" indent="0" algn="l" rtl="0">
              <a:buNone/>
            </a:pPr>
            <a:r>
              <a:rPr lang="nl-NL" sz="2000" dirty="0"/>
              <a:t>   MOV AL,8Bh</a:t>
            </a:r>
          </a:p>
          <a:p>
            <a:pPr marL="0" indent="0" algn="l" rtl="0">
              <a:buNone/>
            </a:pPr>
            <a:r>
              <a:rPr lang="nl-NL" sz="2000" dirty="0"/>
              <a:t>   OUT 70h,AL</a:t>
            </a:r>
          </a:p>
          <a:p>
            <a:pPr marL="0" indent="0" algn="l" rtl="0">
              <a:buNone/>
            </a:pPr>
            <a:r>
              <a:rPr lang="nl-NL" sz="2000" dirty="0"/>
              <a:t>   IN AL,71h</a:t>
            </a:r>
          </a:p>
          <a:p>
            <a:pPr marL="0" indent="0" algn="l" rtl="0">
              <a:buNone/>
            </a:pPr>
            <a:r>
              <a:rPr lang="nl-NL" sz="2000" dirty="0"/>
              <a:t>   MOV BYTE PTR x71h2,AL</a:t>
            </a:r>
          </a:p>
          <a:p>
            <a:pPr marL="0" indent="0" algn="l" rtl="0">
              <a:buNone/>
            </a:pPr>
            <a:r>
              <a:rPr lang="nl-NL" sz="2000" dirty="0"/>
              <a:t>   OR AL,40h</a:t>
            </a:r>
          </a:p>
          <a:p>
            <a:pPr marL="0" indent="0" algn="l" rtl="0">
              <a:buNone/>
            </a:pPr>
            <a:r>
              <a:rPr lang="nl-NL" sz="2000" dirty="0"/>
              <a:t>   OUT 71h,AL</a:t>
            </a:r>
          </a:p>
          <a:p>
            <a:pPr marL="0" indent="0" algn="l" rtl="0">
              <a:buNone/>
            </a:pPr>
            <a:r>
              <a:rPr lang="nl-NL" sz="2000" dirty="0"/>
              <a:t>   IN AL,71h</a:t>
            </a:r>
          </a:p>
          <a:p>
            <a:pPr marL="0" indent="0" algn="l" rtl="0">
              <a:buNone/>
            </a:pPr>
            <a:r>
              <a:rPr lang="nl-NL" sz="2000" dirty="0"/>
              <a:t>   MOV byte ptr x71h3,AL</a:t>
            </a:r>
            <a:endParaRPr lang="he-IL" sz="20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39952" y="2060848"/>
            <a:ext cx="2232248" cy="4464496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marL="0" indent="0" algn="l" rtl="0">
              <a:buNone/>
            </a:pPr>
            <a:r>
              <a:rPr lang="nl-NL" dirty="0"/>
              <a:t> </a:t>
            </a:r>
            <a:r>
              <a:rPr lang="nl-NL" sz="2000" dirty="0"/>
              <a:t>IN AL,021h</a:t>
            </a:r>
          </a:p>
          <a:p>
            <a:pPr marL="0" indent="0" algn="l" rtl="0">
              <a:buNone/>
            </a:pPr>
            <a:r>
              <a:rPr lang="nl-NL" sz="2000" dirty="0"/>
              <a:t>   AND AL,0FBh</a:t>
            </a:r>
          </a:p>
          <a:p>
            <a:pPr marL="0" indent="0" algn="l" rtl="0">
              <a:buNone/>
            </a:pPr>
            <a:r>
              <a:rPr lang="nl-NL" sz="2000" dirty="0"/>
              <a:t>   OUT 021h,AL</a:t>
            </a:r>
          </a:p>
          <a:p>
            <a:pPr marL="0" indent="0" algn="l" rtl="0">
              <a:buNone/>
            </a:pPr>
            <a:endParaRPr lang="nl-NL" sz="2000" dirty="0"/>
          </a:p>
          <a:p>
            <a:pPr marL="0" indent="0" algn="l" rtl="0">
              <a:buNone/>
            </a:pPr>
            <a:r>
              <a:rPr lang="nl-NL" sz="2000" dirty="0"/>
              <a:t>   IN AL,70h</a:t>
            </a:r>
          </a:p>
          <a:p>
            <a:pPr marL="0" indent="0" algn="l" rtl="0">
              <a:buNone/>
            </a:pPr>
            <a:r>
              <a:rPr lang="nl-NL" sz="2000" dirty="0"/>
              <a:t>   MOV AL,0Ch</a:t>
            </a:r>
          </a:p>
          <a:p>
            <a:pPr marL="0" indent="0" algn="l" rtl="0">
              <a:buNone/>
            </a:pPr>
            <a:r>
              <a:rPr lang="nl-NL" sz="2000" dirty="0"/>
              <a:t>   OUT 70h,AL</a:t>
            </a:r>
          </a:p>
          <a:p>
            <a:pPr marL="0" indent="0" algn="l" rtl="0">
              <a:buNone/>
            </a:pPr>
            <a:r>
              <a:rPr lang="nl-NL" sz="2000" dirty="0"/>
              <a:t>   IN AL,70h</a:t>
            </a:r>
          </a:p>
          <a:p>
            <a:pPr marL="0" indent="0" algn="l" rtl="0">
              <a:buNone/>
            </a:pPr>
            <a:r>
              <a:rPr lang="nl-NL" sz="2000" dirty="0"/>
              <a:t>   MOV AL,8Ch</a:t>
            </a:r>
          </a:p>
          <a:p>
            <a:pPr marL="0" indent="0" algn="l" rtl="0">
              <a:buNone/>
            </a:pPr>
            <a:r>
              <a:rPr lang="nl-NL" sz="2000" dirty="0"/>
              <a:t>   OUT 70h,AL</a:t>
            </a:r>
          </a:p>
          <a:p>
            <a:pPr marL="0" indent="0" algn="l" rtl="0">
              <a:buNone/>
            </a:pPr>
            <a:r>
              <a:rPr lang="nl-NL" sz="2000" dirty="0"/>
              <a:t>   IN AL,71h</a:t>
            </a:r>
          </a:p>
          <a:p>
            <a:pPr marL="0" indent="0" algn="l" rtl="0">
              <a:buNone/>
            </a:pPr>
            <a:endParaRPr lang="nl-NL" sz="2000" dirty="0"/>
          </a:p>
          <a:p>
            <a:pPr marL="0" indent="0" algn="l" rtl="0">
              <a:buNone/>
            </a:pPr>
            <a:endParaRPr lang="nl-NL" sz="2000" dirty="0"/>
          </a:p>
          <a:p>
            <a:endParaRPr lang="he-IL" sz="20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D9DED-E7DC-4916-885B-D9ACBFD10C19}" type="slidenum">
              <a:rPr lang="ar-SA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73859" y="2060848"/>
            <a:ext cx="1892121" cy="4093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1">
            <a:spAutoFit/>
          </a:bodyPr>
          <a:lstStyle/>
          <a:p>
            <a:pPr marL="0" indent="0" algn="l" rtl="0">
              <a:buNone/>
            </a:pPr>
            <a:r>
              <a:rPr lang="nl-NL" sz="2000" dirty="0"/>
              <a:t> IN AL,70h</a:t>
            </a:r>
          </a:p>
          <a:p>
            <a:pPr marL="0" indent="0" algn="l" rtl="0">
              <a:buNone/>
            </a:pPr>
            <a:r>
              <a:rPr lang="nl-NL" sz="2000" dirty="0"/>
              <a:t>   MOV AL,0Dh</a:t>
            </a:r>
          </a:p>
          <a:p>
            <a:pPr marL="0" indent="0" algn="l" rtl="0">
              <a:buNone/>
            </a:pPr>
            <a:r>
              <a:rPr lang="nl-NL" sz="2000" dirty="0"/>
              <a:t>   OUT 70h,AL</a:t>
            </a:r>
          </a:p>
          <a:p>
            <a:pPr marL="0" indent="0" algn="l" rtl="0">
              <a:buNone/>
            </a:pPr>
            <a:r>
              <a:rPr lang="nl-NL" sz="2000" dirty="0"/>
              <a:t>   IN AL,70h</a:t>
            </a:r>
          </a:p>
          <a:p>
            <a:pPr marL="0" indent="0" algn="l" rtl="0">
              <a:buNone/>
            </a:pPr>
            <a:r>
              <a:rPr lang="nl-NL" sz="2000" dirty="0"/>
              <a:t>   MOV AL,8Dh</a:t>
            </a:r>
          </a:p>
          <a:p>
            <a:pPr marL="0" indent="0" algn="l" rtl="0">
              <a:buNone/>
            </a:pPr>
            <a:r>
              <a:rPr lang="nl-NL" sz="2000" dirty="0"/>
              <a:t>   OUT 70h,AL</a:t>
            </a:r>
          </a:p>
          <a:p>
            <a:pPr marL="0" indent="0" algn="l" rtl="0">
              <a:buNone/>
            </a:pPr>
            <a:r>
              <a:rPr lang="nl-NL" sz="2000" dirty="0"/>
              <a:t>   IN </a:t>
            </a:r>
            <a:r>
              <a:rPr lang="nl-NL" sz="2000" dirty="0" smtClean="0"/>
              <a:t>AL,71h</a:t>
            </a:r>
          </a:p>
          <a:p>
            <a:pPr marL="0" indent="0" algn="l" rtl="0">
              <a:buNone/>
            </a:pPr>
            <a:endParaRPr lang="nl-NL" sz="2000" dirty="0"/>
          </a:p>
          <a:p>
            <a:pPr marL="0" indent="0" algn="l" rtl="0">
              <a:buNone/>
            </a:pPr>
            <a:r>
              <a:rPr lang="en-US" sz="2000" dirty="0" smtClean="0"/>
              <a:t>   STI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   POP AX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  } // </a:t>
            </a:r>
            <a:r>
              <a:rPr lang="en-US" sz="2000" dirty="0" err="1"/>
              <a:t>asm</a:t>
            </a:r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03895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600" dirty="0" smtClean="0"/>
              <a:t>לש</a:t>
            </a:r>
            <a:r>
              <a:rPr lang="he-IL" sz="2600" dirty="0" smtClean="0"/>
              <a:t>תי</a:t>
            </a:r>
            <a:r>
              <a:rPr lang="he-IL" sz="2600" dirty="0" smtClean="0"/>
              <a:t> </a:t>
            </a:r>
            <a:r>
              <a:rPr lang="he-IL" sz="2600" dirty="0"/>
              <a:t>קבוצות ה-</a:t>
            </a:r>
            <a:r>
              <a:rPr lang="en-US" sz="2600" dirty="0"/>
              <a:t>IRQ</a:t>
            </a:r>
            <a:r>
              <a:rPr lang="he-IL" sz="2600" dirty="0"/>
              <a:t>-ים  יש </a:t>
            </a:r>
            <a:r>
              <a:rPr lang="he-IL" sz="2600" b="1" dirty="0"/>
              <a:t>בקר</a:t>
            </a:r>
            <a:r>
              <a:rPr lang="he-IL" sz="2600" dirty="0"/>
              <a:t> נפרד משלו  </a:t>
            </a:r>
            <a:r>
              <a:rPr lang="he-IL" sz="2600" dirty="0" smtClean="0"/>
              <a:t>הנקרא</a:t>
            </a:r>
            <a:endParaRPr lang="he-IL" sz="2600" dirty="0"/>
          </a:p>
          <a:p>
            <a:pPr marL="457200" lvl="1" indent="0" algn="l" rtl="0">
              <a:buNone/>
            </a:pPr>
            <a:r>
              <a:rPr lang="en-US" sz="2600" b="1" dirty="0" smtClean="0"/>
              <a:t>PIC </a:t>
            </a:r>
            <a:r>
              <a:rPr lang="en-US" sz="2600" b="1" dirty="0"/>
              <a:t>– </a:t>
            </a:r>
            <a:r>
              <a:rPr lang="en-US" sz="2600" b="1" dirty="0" smtClean="0"/>
              <a:t>Programmable Interrupt </a:t>
            </a:r>
            <a:r>
              <a:rPr lang="en-US" sz="2600" b="1" dirty="0" err="1" smtClean="0"/>
              <a:t>Controler</a:t>
            </a:r>
            <a:r>
              <a:rPr lang="he-IL" sz="2600" dirty="0" smtClean="0"/>
              <a:t>, </a:t>
            </a:r>
            <a:endParaRPr lang="en-US" sz="2600" dirty="0" smtClean="0"/>
          </a:p>
          <a:p>
            <a:pPr lvl="1"/>
            <a:r>
              <a:rPr lang="he-IL" sz="2600" dirty="0" smtClean="0"/>
              <a:t>כאשר </a:t>
            </a:r>
            <a:r>
              <a:rPr lang="he-IL" sz="2600" dirty="0"/>
              <a:t>אחד נקרא הראשי (</a:t>
            </a:r>
            <a:r>
              <a:rPr lang="en-US" sz="2600" dirty="0"/>
              <a:t>master</a:t>
            </a:r>
            <a:r>
              <a:rPr lang="he-IL" sz="2600" dirty="0"/>
              <a:t>) והמשני (</a:t>
            </a:r>
            <a:r>
              <a:rPr lang="en-US" sz="2600" dirty="0"/>
              <a:t>slave</a:t>
            </a:r>
            <a:r>
              <a:rPr lang="he-IL" sz="2600" dirty="0"/>
              <a:t>).  </a:t>
            </a:r>
            <a:endParaRPr lang="he-IL" sz="2600" dirty="0" smtClean="0"/>
          </a:p>
          <a:p>
            <a:pPr marL="393192" lvl="1" indent="0">
              <a:buNone/>
            </a:pPr>
            <a:endParaRPr lang="he-IL" sz="2600" dirty="0"/>
          </a:p>
          <a:p>
            <a:r>
              <a:rPr lang="he-IL" sz="2600" dirty="0"/>
              <a:t>הבקר הזה מאפשר לתוכנה להשבית או להפעיל </a:t>
            </a:r>
            <a:r>
              <a:rPr lang="he-IL" sz="2600" dirty="0" smtClean="0"/>
              <a:t> </a:t>
            </a:r>
            <a:r>
              <a:rPr lang="he-IL" sz="2600" dirty="0"/>
              <a:t>כל </a:t>
            </a:r>
            <a:r>
              <a:rPr lang="he-IL" sz="2600" dirty="0" smtClean="0"/>
              <a:t>אחת </a:t>
            </a:r>
            <a:r>
              <a:rPr lang="he-IL" sz="2600" dirty="0"/>
              <a:t>מהפסיקות ומממש את העדיפויות ביניהם. </a:t>
            </a:r>
            <a:endParaRPr lang="he-IL" sz="2600" dirty="0" smtClean="0"/>
          </a:p>
          <a:p>
            <a:pPr marL="109728" indent="0">
              <a:buNone/>
            </a:pPr>
            <a:endParaRPr lang="he-IL" sz="2600" dirty="0" smtClean="0"/>
          </a:p>
          <a:p>
            <a:r>
              <a:rPr lang="he-IL" sz="2600" dirty="0" smtClean="0"/>
              <a:t> </a:t>
            </a:r>
            <a:r>
              <a:rPr lang="he-IL" sz="2600" dirty="0"/>
              <a:t>הבקר הראשי יכול להשבית את כל הפסיקות של המשני. </a:t>
            </a:r>
            <a:endParaRPr lang="en-US" sz="2600" dirty="0"/>
          </a:p>
          <a:p>
            <a:pPr marL="0" indent="0">
              <a:buNone/>
            </a:pPr>
            <a:endParaRPr lang="he-IL" sz="2600" dirty="0"/>
          </a:p>
          <a:p>
            <a:endParaRPr lang="he-IL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מנגנון פסיקות חומרה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/>
              <a:t>Interrupt-Controllers-PIC</a:t>
            </a:r>
            <a:endParaRPr lang="he-I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40991" y="1774162"/>
            <a:ext cx="1143000" cy="3429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sz="2800"/>
              <a:t> x86</a:t>
            </a:r>
          </a:p>
          <a:p>
            <a:pPr algn="ctr"/>
            <a:r>
              <a:rPr lang="en-US" altLang="he-IL" sz="2800"/>
              <a:t>CPU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97891" y="2917162"/>
            <a:ext cx="108585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sz="2400" b="1" dirty="0"/>
              <a:t>Master</a:t>
            </a:r>
          </a:p>
          <a:p>
            <a:pPr algn="ctr"/>
            <a:r>
              <a:rPr lang="en-US" altLang="he-IL" sz="2400" b="1" dirty="0"/>
              <a:t>PIC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54791" y="3221962"/>
            <a:ext cx="108585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sz="2000" b="1"/>
              <a:t>Slave</a:t>
            </a:r>
          </a:p>
          <a:p>
            <a:pPr algn="ctr"/>
            <a:r>
              <a:rPr lang="en-US" altLang="he-IL" sz="2000" b="1"/>
              <a:t>PIC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68991" y="34505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668991" y="36791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668991" y="39077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668991" y="41363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668991" y="43649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8991" y="45935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68991" y="48221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668991" y="50507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2783541" y="3145762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2783541" y="3374362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2783541" y="3602962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783541" y="3831562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783541" y="4060162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440641" y="4288762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2783541" y="4517362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3069291" y="474596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4383741" y="3983962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369394" y="3639475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INTR</a:t>
            </a: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3012140" y="5660362"/>
            <a:ext cx="3371851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/>
              <a:t>Programmable Interval-Timer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3069291" y="474596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67544" y="5660362"/>
            <a:ext cx="2401722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/>
              <a:t>Keyboard controller</a:t>
            </a: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2783541" y="451736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rina\Downloads\FullSizeRe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48883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DDAC36-284F-4889-825A-FB0450EF5E2D}" type="slidenum">
              <a:rPr lang="ar-SA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 יש רגיסטר למיסוך</a:t>
            </a:r>
            <a:r>
              <a:rPr lang="en-US" dirty="0" smtClean="0"/>
              <a:t>PIC</a:t>
            </a:r>
            <a:r>
              <a:rPr lang="he-IL" dirty="0" smtClean="0"/>
              <a:t>  </a:t>
            </a:r>
            <a:r>
              <a:rPr lang="he-IL" dirty="0"/>
              <a:t>לכל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666523"/>
          </a:xfrm>
        </p:spPr>
        <p:txBody>
          <a:bodyPr>
            <a:normAutofit/>
          </a:bodyPr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7004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7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77009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6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17014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5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57019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4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7024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3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37029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2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77034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170394" y="21605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0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582" y="2236789"/>
            <a:ext cx="21515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 dirty="0"/>
              <a:t>   Master PIC</a:t>
            </a:r>
          </a:p>
          <a:p>
            <a:r>
              <a:rPr lang="en-US" altLang="he-IL" sz="2000" b="1" dirty="0"/>
              <a:t>Interrupt-mask</a:t>
            </a:r>
          </a:p>
          <a:p>
            <a:r>
              <a:rPr lang="en-US" altLang="he-IL" sz="2000" b="1" dirty="0"/>
              <a:t>(I/O-port </a:t>
            </a:r>
            <a:r>
              <a:rPr lang="en-US" altLang="he-IL" sz="2000" b="1" dirty="0" smtClean="0"/>
              <a:t>0x21,</a:t>
            </a:r>
          </a:p>
          <a:p>
            <a:r>
              <a:rPr lang="en-US" altLang="he-IL" sz="2000" b="1" dirty="0" smtClean="0"/>
              <a:t>0x20</a:t>
            </a:r>
            <a:r>
              <a:rPr lang="en-US" altLang="he-IL" dirty="0" smtClean="0"/>
              <a:t>)</a:t>
            </a:r>
            <a:endParaRPr lang="en-US" altLang="he-IL" dirty="0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37004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15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77009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14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317014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13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357019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12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97024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11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437029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10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477034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9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170394" y="4141789"/>
            <a:ext cx="4000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IRQ</a:t>
            </a:r>
          </a:p>
          <a:p>
            <a:pPr algn="ctr"/>
            <a:r>
              <a:rPr lang="en-US" altLang="he-IL"/>
              <a:t>8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31737" y="4217989"/>
            <a:ext cx="20954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b="1" dirty="0"/>
              <a:t>    Slave PIC</a:t>
            </a:r>
          </a:p>
          <a:p>
            <a:r>
              <a:rPr lang="en-US" altLang="he-IL" sz="2000" b="1" dirty="0"/>
              <a:t>Interrupt-mask</a:t>
            </a:r>
          </a:p>
          <a:p>
            <a:r>
              <a:rPr lang="en-US" altLang="he-IL" sz="2000" b="1" dirty="0"/>
              <a:t>(I/O-port </a:t>
            </a:r>
            <a:r>
              <a:rPr lang="en-US" altLang="he-IL" sz="2000" b="1" dirty="0" smtClean="0"/>
              <a:t>0xA1</a:t>
            </a:r>
          </a:p>
          <a:p>
            <a:r>
              <a:rPr lang="en-US" altLang="he-IL" sz="2000" b="1" dirty="0" smtClean="0"/>
              <a:t>0XA0</a:t>
            </a:r>
            <a:r>
              <a:rPr lang="en-US" altLang="he-IL" dirty="0" smtClean="0"/>
              <a:t>)</a:t>
            </a:r>
            <a:endParaRPr lang="en-US" alt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1590458"/>
            <a:ext cx="29229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אם הביט שווה ל  1 : אז ה </a:t>
            </a:r>
            <a:r>
              <a:rPr lang="en-US" altLang="he-IL" dirty="0" smtClean="0"/>
              <a:t>device-interrupts</a:t>
            </a:r>
            <a:r>
              <a:rPr lang="he-IL" altLang="he-IL" dirty="0" smtClean="0"/>
              <a:t> המתאימים </a:t>
            </a:r>
            <a:r>
              <a:rPr lang="he-IL" dirty="0" smtClean="0"/>
              <a:t>ממוסכים, אחרת לא</a:t>
            </a:r>
          </a:p>
          <a:p>
            <a:r>
              <a:rPr lang="he-IL" dirty="0" smtClean="0"/>
              <a:t>1-לא מופעל </a:t>
            </a:r>
          </a:p>
          <a:p>
            <a:r>
              <a:rPr lang="he-IL" dirty="0" smtClean="0"/>
              <a:t>0-מופעל  </a:t>
            </a:r>
          </a:p>
          <a:p>
            <a:endParaRPr lang="he-IL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7164288" y="4879708"/>
            <a:ext cx="1850504" cy="6617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IRQ8=</a:t>
            </a:r>
            <a:r>
              <a:rPr lang="en-US" dirty="0" smtClean="0"/>
              <a:t>70H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5" name="מחבר חץ ישר 24"/>
          <p:cNvCxnSpPr>
            <a:stCxn id="23" idx="2"/>
          </p:cNvCxnSpPr>
          <p:nvPr/>
        </p:nvCxnSpPr>
        <p:spPr bwMode="auto">
          <a:xfrm flipH="1" flipV="1">
            <a:off x="5724128" y="4879708"/>
            <a:ext cx="1440160" cy="330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מציין מיקום של מספר שקופית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"</a:t>
            </a:r>
            <a:r>
              <a:rPr lang="he-IL" dirty="0" err="1" smtClean="0"/>
              <a:t>המסיכה</a:t>
            </a:r>
            <a:r>
              <a:rPr lang="he-IL" dirty="0" smtClean="0"/>
              <a:t> " של ה </a:t>
            </a:r>
            <a:r>
              <a:rPr lang="en-US" dirty="0" smtClean="0"/>
              <a:t>PIC</a:t>
            </a:r>
            <a:r>
              <a:rPr lang="he-IL" dirty="0" smtClean="0"/>
              <a:t> שולטת על אילו פסיקות יופעלו ואילו לא. </a:t>
            </a:r>
          </a:p>
          <a:p>
            <a:r>
              <a:rPr lang="he-IL" dirty="0" smtClean="0"/>
              <a:t>0=מופעל , 1= לא מופעל </a:t>
            </a:r>
          </a:p>
          <a:p>
            <a:r>
              <a:rPr lang="he-IL" dirty="0" smtClean="0"/>
              <a:t>באמצעות </a:t>
            </a:r>
            <a:r>
              <a:rPr lang="en-US" dirty="0" smtClean="0"/>
              <a:t>IRQ2 </a:t>
            </a:r>
            <a:r>
              <a:rPr lang="he-IL" dirty="0" smtClean="0"/>
              <a:t> =</a:t>
            </a:r>
            <a:r>
              <a:rPr lang="en-US" dirty="0" smtClean="0"/>
              <a:t>INT 10</a:t>
            </a:r>
            <a:r>
              <a:rPr lang="he-IL" dirty="0" smtClean="0"/>
              <a:t> ניתן (בין השאר) לשלוט על פסיקות של ה </a:t>
            </a:r>
            <a:r>
              <a:rPr lang="en-US" dirty="0"/>
              <a:t> </a:t>
            </a:r>
            <a:r>
              <a:rPr lang="en-US" dirty="0" smtClean="0"/>
              <a:t>PIC SLAVE </a:t>
            </a:r>
            <a:endParaRPr lang="he-IL" dirty="0" smtClean="0"/>
          </a:p>
          <a:p>
            <a:r>
              <a:rPr lang="he-IL" dirty="0" smtClean="0"/>
              <a:t>ניתן לתקשר עם ה –</a:t>
            </a:r>
            <a:r>
              <a:rPr lang="en-US" dirty="0" smtClean="0"/>
              <a:t>PIC MASTER</a:t>
            </a:r>
            <a:r>
              <a:rPr lang="he-IL" dirty="0" smtClean="0"/>
              <a:t> דרך פורטים </a:t>
            </a:r>
            <a:r>
              <a:rPr lang="en-US" dirty="0" smtClean="0"/>
              <a:t>20h</a:t>
            </a:r>
            <a:r>
              <a:rPr lang="he-IL" dirty="0" smtClean="0"/>
              <a:t> ו- </a:t>
            </a:r>
            <a:r>
              <a:rPr lang="en-US" dirty="0" smtClean="0"/>
              <a:t>21h</a:t>
            </a:r>
            <a:r>
              <a:rPr lang="he-IL" dirty="0" smtClean="0"/>
              <a:t>. </a:t>
            </a:r>
            <a:endParaRPr lang="he-IL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תכנות </a:t>
            </a:r>
            <a:r>
              <a:rPr lang="en-US" dirty="0" smtClean="0"/>
              <a:t>master -pic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9DC-FA28-409F-9FA5-5B25A29A914D}" type="slidenum">
              <a:rPr lang="ar-SA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9544</TotalTime>
  <Words>1518</Words>
  <Application>Microsoft Office PowerPoint</Application>
  <PresentationFormat>‫הצגה על המסך (4:3)</PresentationFormat>
  <Paragraphs>351</Paragraphs>
  <Slides>41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42" baseType="lpstr">
      <vt:lpstr>Pixel</vt:lpstr>
      <vt:lpstr>מבנה מערכות הפעלה וזמן אמת</vt:lpstr>
      <vt:lpstr>  מה לומדים היום?</vt:lpstr>
      <vt:lpstr>בקר פסיקות-PIC</vt:lpstr>
      <vt:lpstr>מנגנון פסיקות החומרה במחשב האישי </vt:lpstr>
      <vt:lpstr>מנגנון פסיקות חומרה</vt:lpstr>
      <vt:lpstr>Interrupt-Controllers-PIC</vt:lpstr>
      <vt:lpstr>מצגת של PowerPoint</vt:lpstr>
      <vt:lpstr> יש רגיסטר למיסוךPIC  לכל </vt:lpstr>
      <vt:lpstr>תכנות master -pic</vt:lpstr>
      <vt:lpstr>דוגמא לתכנות מסכת ה-Master PIC</vt:lpstr>
      <vt:lpstr>ה RTC</vt:lpstr>
      <vt:lpstr>פסיקות ה RTC</vt:lpstr>
      <vt:lpstr>תכנות RTC</vt:lpstr>
      <vt:lpstr>תכנות RTC</vt:lpstr>
      <vt:lpstr>תכנות ה RTC</vt:lpstr>
      <vt:lpstr>מצגת של PowerPoint</vt:lpstr>
      <vt:lpstr>מספרי הניתוב 0-13</vt:lpstr>
      <vt:lpstr>אוגר סטטוס A</vt:lpstr>
      <vt:lpstr>אוגר סטטוס B</vt:lpstr>
      <vt:lpstr>אוגר סטטוס B</vt:lpstr>
      <vt:lpstr>אוגר סטטוס C</vt:lpstr>
      <vt:lpstr>אוגר סטטוס D</vt:lpstr>
      <vt:lpstr>לדוגמא:</vt:lpstr>
      <vt:lpstr>כתיבה לשדה השעה</vt:lpstr>
      <vt:lpstr>מצגת של PowerPoint</vt:lpstr>
      <vt:lpstr>מצגת של PowerPoint</vt:lpstr>
      <vt:lpstr>מצגת של PowerPoint</vt:lpstr>
      <vt:lpstr>שינוי אוגרים A  ו-B</vt:lpstr>
      <vt:lpstr>תכנות פסיקה 70h</vt:lpstr>
      <vt:lpstr>תכנות פסיקה 70h</vt:lpstr>
      <vt:lpstr>תכנות פסיקה 70h</vt:lpstr>
      <vt:lpstr>תכנות פסיקה 70h</vt:lpstr>
      <vt:lpstr>תכנות פסיקה 70h</vt:lpstr>
      <vt:lpstr>בסיום טיפול בפסיקה 70h</vt:lpstr>
      <vt:lpstr>מצגת של PowerPoint</vt:lpstr>
      <vt:lpstr>תרגיל</vt:lpstr>
      <vt:lpstr>New ISR 70H</vt:lpstr>
      <vt:lpstr>main</vt:lpstr>
      <vt:lpstr>main</vt:lpstr>
      <vt:lpstr>main</vt:lpstr>
      <vt:lpstr>main</vt:lpstr>
    </vt:vector>
  </TitlesOfParts>
  <Company>Technion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מערכות הפעלה</dc:title>
  <dc:creator>Erez Hadad</dc:creator>
  <cp:lastModifiedBy>Marina</cp:lastModifiedBy>
  <cp:revision>370</cp:revision>
  <dcterms:created xsi:type="dcterms:W3CDTF">2003-02-23T15:12:14Z</dcterms:created>
  <dcterms:modified xsi:type="dcterms:W3CDTF">2017-11-15T20:17:41Z</dcterms:modified>
</cp:coreProperties>
</file>