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5" d="100"/>
          <a:sy n="65" d="100"/>
        </p:scale>
        <p:origin x="3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30-D98A-4A1E-BC61-38660E5B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20545" r="1828" b="2847"/>
          <a:stretch/>
        </p:blipFill>
        <p:spPr>
          <a:xfrm>
            <a:off x="0" y="-3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7C72F-132B-42C1-B4AB-0E255FDA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0" y="0"/>
            <a:ext cx="6011593" cy="3474720"/>
          </a:xfrm>
        </p:spPr>
        <p:txBody>
          <a:bodyPr anchor="b">
            <a:normAutofit/>
          </a:bodyPr>
          <a:lstStyle/>
          <a:p>
            <a:r>
              <a:rPr lang="ru-RU" sz="4900" dirty="0"/>
              <a:t>Исследование поведения пользователей на маркетплейсе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BCDBD-F477-479D-81A6-15BD636F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718" y="5826277"/>
            <a:ext cx="6686558" cy="871703"/>
          </a:xfrm>
        </p:spPr>
        <p:txBody>
          <a:bodyPr anchor="t">
            <a:normAutofit/>
          </a:bodyPr>
          <a:lstStyle/>
          <a:p>
            <a:pPr algn="l"/>
            <a:r>
              <a:rPr lang="ru-RU" b="1" dirty="0">
                <a:solidFill>
                  <a:schemeClr val="bg1"/>
                </a:solidFill>
              </a:rPr>
              <a:t>Исследование выполнил Владислав Князев в рамках курса «Аналитик данных с помощью </a:t>
            </a:r>
            <a:r>
              <a:rPr lang="en-US" b="1" dirty="0" err="1">
                <a:solidFill>
                  <a:schemeClr val="bg1"/>
                </a:solidFill>
              </a:rPr>
              <a:t>ChatGPT</a:t>
            </a:r>
            <a:r>
              <a:rPr lang="ru-RU" b="1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65487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FC68DF-C53A-4977-9696-4E8390341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535" r="1" b="21043"/>
          <a:stretch/>
        </p:blipFill>
        <p:spPr>
          <a:xfrm>
            <a:off x="20" y="-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84587-2F02-44DD-8781-EB04AAF2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53" y="-94004"/>
            <a:ext cx="9704655" cy="1524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400" dirty="0"/>
              <a:t>Общее количество</a:t>
            </a:r>
            <a:br>
              <a:rPr lang="ru-RU" sz="4400" dirty="0"/>
            </a:br>
            <a:r>
              <a:rPr lang="ru-RU" sz="4400" dirty="0"/>
              <a:t>3 102 735 пользователей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6572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A59E4-6FD9-49D0-8418-F49D72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294640"/>
            <a:ext cx="10653578" cy="611945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Пользовательское поведение до эксперимента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92A4DD-5BC7-4FD2-89D9-066F71CE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6585"/>
            <a:ext cx="12192000" cy="3423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400F2-7C0F-49D4-93ED-87BA38F87B34}"/>
              </a:ext>
            </a:extLst>
          </p:cNvPr>
          <p:cNvSpPr txBox="1"/>
          <p:nvPr/>
        </p:nvSpPr>
        <p:spPr>
          <a:xfrm>
            <a:off x="0" y="443970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Средний чек корзины:</a:t>
            </a:r>
            <a:br>
              <a:rPr lang="ru-RU" sz="1200" b="1" dirty="0"/>
            </a:br>
            <a:r>
              <a:rPr lang="ru-RU" sz="1200" b="1" dirty="0"/>
              <a:t>График показывает отношение добавлений в корзину к кликам пользователей. Низкие значения могут указывать на то, что пользователи добавляют товары в корзину с большим числом кликов.</a:t>
            </a:r>
          </a:p>
          <a:p>
            <a:br>
              <a:rPr lang="ru-RU" sz="1200" b="1" dirty="0"/>
            </a:br>
            <a:r>
              <a:rPr lang="ru-RU" sz="1200" b="1" dirty="0"/>
              <a:t>Частота кликов:</a:t>
            </a:r>
            <a:br>
              <a:rPr lang="ru-RU" sz="1200" b="1" dirty="0"/>
            </a:br>
            <a:r>
              <a:rPr lang="ru-RU" sz="1200" b="1" dirty="0"/>
              <a:t>График показывает, как часто пользователи кликают на рекламу относительно количества просмотров. Высокая частота кликов может указывать на эффективность рекламы. У нас низкая частота.</a:t>
            </a:r>
          </a:p>
          <a:p>
            <a:br>
              <a:rPr lang="ru-RU" sz="1200" b="1" dirty="0"/>
            </a:br>
            <a:r>
              <a:rPr lang="ru-RU" sz="1200" b="1" dirty="0"/>
              <a:t>Конверсия в добавления:</a:t>
            </a:r>
            <a:br>
              <a:rPr lang="ru-RU" sz="1200" b="1" dirty="0"/>
            </a:br>
            <a:r>
              <a:rPr lang="ru-RU" sz="1200" b="1" dirty="0"/>
              <a:t>График показывает, как часто клики приводят к добавлению товаров в корзину. Высокая конверсия может указывать на то, что пользователи находят рекламируемые товары привлекательными. Конверсия у нас невысокая, пользователи чаще игнорируют рекламные товары.</a:t>
            </a:r>
          </a:p>
        </p:txBody>
      </p:sp>
    </p:spTree>
    <p:extLst>
      <p:ext uri="{BB962C8B-B14F-4D97-AF65-F5344CB8AC3E}">
        <p14:creationId xmlns:p14="http://schemas.microsoft.com/office/powerpoint/2010/main" val="379656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DF7CA-175A-402B-B7AA-6C0BD22B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" y="146987"/>
            <a:ext cx="10653578" cy="647114"/>
          </a:xfrm>
        </p:spPr>
        <p:txBody>
          <a:bodyPr/>
          <a:lstStyle/>
          <a:p>
            <a:pPr algn="ctr"/>
            <a:r>
              <a:rPr lang="ru-RU" dirty="0"/>
              <a:t>Распределение по дате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070CFC-3ABD-441A-B297-FE7F2F7AE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76" y="794101"/>
            <a:ext cx="10992541" cy="5324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DB98C-7ED0-4F8F-9651-7C73BD2EAB2E}"/>
              </a:ext>
            </a:extLst>
          </p:cNvPr>
          <p:cNvSpPr txBox="1"/>
          <p:nvPr/>
        </p:nvSpPr>
        <p:spPr>
          <a:xfrm>
            <a:off x="655376" y="6211669"/>
            <a:ext cx="1117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всплеск активности пользователей пришелся на 19 июня 2024 г.</a:t>
            </a:r>
          </a:p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7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3181A-4175-4A1A-B838-6F6818FD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47771"/>
          </a:xfrm>
        </p:spPr>
        <p:txBody>
          <a:bodyPr/>
          <a:lstStyle/>
          <a:p>
            <a:pPr algn="ctr"/>
            <a:r>
              <a:rPr lang="ru-RU" dirty="0"/>
              <a:t>Итоговое решение для запуска АБ-теста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06B53-270D-4413-A8FF-E9B8A4BE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857" y="1296788"/>
            <a:ext cx="9881589" cy="5138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Ключевая метрика — конверсия в добавление товаров в корзину от клика по рекламе (CR = </a:t>
            </a:r>
            <a:r>
              <a:rPr lang="ru-RU" sz="2400" b="1" dirty="0" err="1"/>
              <a:t>adds</a:t>
            </a:r>
            <a:r>
              <a:rPr lang="ru-RU" sz="2400" b="1" dirty="0"/>
              <a:t> / </a:t>
            </a:r>
            <a:r>
              <a:rPr lang="ru-RU" sz="2400" b="1" dirty="0" err="1"/>
              <a:t>clicks</a:t>
            </a:r>
            <a:r>
              <a:rPr lang="ru-RU" sz="2400" b="1" dirty="0"/>
              <a:t>)</a:t>
            </a:r>
          </a:p>
          <a:p>
            <a:pPr marL="0" indent="0">
              <a:buNone/>
            </a:pPr>
            <a:br>
              <a:rPr lang="ru-RU" sz="2400" b="1" dirty="0"/>
            </a:br>
            <a:r>
              <a:rPr lang="ru-RU" sz="2400" b="1" dirty="0"/>
              <a:t>MDE (минимальный детектируемый эффект) = 2.5%</a:t>
            </a:r>
          </a:p>
          <a:p>
            <a:pPr marL="0" indent="0">
              <a:buNone/>
            </a:pPr>
            <a:br>
              <a:rPr lang="ru-RU" sz="2400" b="1" dirty="0"/>
            </a:br>
            <a:r>
              <a:rPr lang="ru-RU" sz="2400" b="1" dirty="0"/>
              <a:t>Размер выборки на группу = 59 293 пользователей</a:t>
            </a:r>
          </a:p>
          <a:p>
            <a:pPr marL="0" indent="0">
              <a:buNone/>
            </a:pPr>
            <a:br>
              <a:rPr lang="ru-RU" sz="2400" b="1" dirty="0"/>
            </a:br>
            <a:r>
              <a:rPr lang="ru-RU" sz="2400" b="1" dirty="0"/>
              <a:t>Продолжительность теста — 1 неделя</a:t>
            </a:r>
          </a:p>
          <a:p>
            <a:pPr marL="0" indent="0">
              <a:buNone/>
            </a:pPr>
            <a:br>
              <a:rPr lang="ru-RU" sz="2400" b="1" dirty="0"/>
            </a:br>
            <a:r>
              <a:rPr lang="ru-RU" sz="2400" b="1" dirty="0"/>
              <a:t>Ограничение: не более 20% пользователей задействуем в тесте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6193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DCE6FD-C91F-4B58-9FB7-E2D0931F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2" r="3534"/>
          <a:stretch/>
        </p:blipFill>
        <p:spPr>
          <a:xfrm>
            <a:off x="1" y="10"/>
            <a:ext cx="6588806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BCCC3-D7E4-42C8-938B-8F063AAA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031" y="105508"/>
            <a:ext cx="5509846" cy="1261819"/>
          </a:xfrm>
        </p:spPr>
        <p:txBody>
          <a:bodyPr anchor="b">
            <a:normAutofit/>
          </a:bodyPr>
          <a:lstStyle/>
          <a:p>
            <a:pPr algn="ctr"/>
            <a:r>
              <a:rPr lang="ru-RU" sz="2800" dirty="0"/>
              <a:t>Ключевые метрики по тестовой и контрольной группе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0957C3-2B0C-4AF4-167A-E3D955B3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807" y="1196411"/>
            <a:ext cx="5439070" cy="5084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Сравнение метрик по группам:</a:t>
            </a:r>
          </a:p>
          <a:p>
            <a:pPr marL="0" indent="0">
              <a:buNone/>
            </a:pPr>
            <a:r>
              <a:rPr lang="ru-RU" sz="1800" dirty="0" err="1"/>
              <a:t>ab_group</a:t>
            </a:r>
            <a:r>
              <a:rPr lang="ru-RU" sz="1800" dirty="0"/>
              <a:t>                                  </a:t>
            </a:r>
            <a:r>
              <a:rPr lang="ru-RU" sz="1800" b="1" dirty="0" err="1">
                <a:solidFill>
                  <a:srgbClr val="002060"/>
                </a:solidFill>
              </a:rPr>
              <a:t>control</a:t>
            </a:r>
            <a:r>
              <a:rPr lang="ru-RU" sz="1800" b="1" dirty="0">
                <a:solidFill>
                  <a:srgbClr val="002060"/>
                </a:solidFill>
              </a:rPr>
              <a:t> </a:t>
            </a:r>
            <a:r>
              <a:rPr lang="ru-RU" sz="1800" dirty="0"/>
              <a:t>       </a:t>
            </a:r>
            <a:r>
              <a:rPr lang="ru-RU" sz="1800" b="1" dirty="0" err="1">
                <a:solidFill>
                  <a:srgbClr val="00B050"/>
                </a:solidFill>
              </a:rPr>
              <a:t>test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 err="1"/>
              <a:t>Кликабельность</a:t>
            </a:r>
            <a:r>
              <a:rPr lang="ru-RU" sz="1800" dirty="0"/>
              <a:t> рекламы    </a:t>
            </a:r>
            <a:r>
              <a:rPr lang="ru-RU" sz="1800" b="1" dirty="0">
                <a:solidFill>
                  <a:srgbClr val="002060"/>
                </a:solidFill>
              </a:rPr>
              <a:t>0.584071</a:t>
            </a:r>
            <a:r>
              <a:rPr lang="ru-RU" sz="1800" dirty="0"/>
              <a:t>    </a:t>
            </a:r>
            <a:r>
              <a:rPr lang="ru-RU" sz="1800" b="1" dirty="0">
                <a:solidFill>
                  <a:srgbClr val="00B050"/>
                </a:solidFill>
              </a:rPr>
              <a:t>0.590161</a:t>
            </a:r>
          </a:p>
          <a:p>
            <a:pPr marL="0" indent="0">
              <a:buNone/>
            </a:pPr>
            <a:r>
              <a:rPr lang="ru-RU" sz="1800" dirty="0"/>
              <a:t>Конверсия в добавление </a:t>
            </a:r>
          </a:p>
          <a:p>
            <a:pPr marL="0" indent="0">
              <a:buNone/>
            </a:pPr>
            <a:r>
              <a:rPr lang="ru-RU" sz="1800" dirty="0"/>
              <a:t>в корзину (CR)                     </a:t>
            </a:r>
            <a:r>
              <a:rPr lang="ru-RU" sz="1800" b="1" dirty="0">
                <a:solidFill>
                  <a:srgbClr val="002060"/>
                </a:solidFill>
              </a:rPr>
              <a:t>0.162415</a:t>
            </a:r>
            <a:r>
              <a:rPr lang="ru-RU" sz="1800" dirty="0"/>
              <a:t>    </a:t>
            </a:r>
            <a:r>
              <a:rPr lang="ru-RU" sz="1800" b="1" dirty="0">
                <a:solidFill>
                  <a:srgbClr val="00B050"/>
                </a:solidFill>
              </a:rPr>
              <a:t>0.161740</a:t>
            </a:r>
          </a:p>
          <a:p>
            <a:pPr marL="0" indent="0">
              <a:buNone/>
            </a:pPr>
            <a:r>
              <a:rPr lang="ru-RU" sz="1800" dirty="0"/>
              <a:t>Конверсия в заказы              </a:t>
            </a:r>
            <a:r>
              <a:rPr lang="ru-RU" sz="1800" b="1" dirty="0">
                <a:solidFill>
                  <a:srgbClr val="002060"/>
                </a:solidFill>
              </a:rPr>
              <a:t>0.384771</a:t>
            </a:r>
            <a:r>
              <a:rPr lang="ru-RU" sz="1800" dirty="0"/>
              <a:t>    </a:t>
            </a:r>
            <a:r>
              <a:rPr lang="ru-RU" sz="1800" b="1" dirty="0">
                <a:solidFill>
                  <a:srgbClr val="00B050"/>
                </a:solidFill>
              </a:rPr>
              <a:t>0.377732</a:t>
            </a:r>
          </a:p>
          <a:p>
            <a:pPr marL="0" indent="0">
              <a:buNone/>
            </a:pPr>
            <a:r>
              <a:rPr lang="ru-RU" sz="1800" dirty="0"/>
              <a:t>Средний чек                   </a:t>
            </a:r>
            <a:r>
              <a:rPr lang="ru-RU" sz="1800" b="1" dirty="0">
                <a:solidFill>
                  <a:srgbClr val="002060"/>
                </a:solidFill>
              </a:rPr>
              <a:t>284.979208</a:t>
            </a:r>
            <a:r>
              <a:rPr lang="ru-RU" sz="1800" dirty="0"/>
              <a:t>  </a:t>
            </a:r>
            <a:r>
              <a:rPr lang="ru-RU" sz="1800" b="1" dirty="0">
                <a:solidFill>
                  <a:srgbClr val="00B050"/>
                </a:solidFill>
              </a:rPr>
              <a:t>287.008162</a:t>
            </a:r>
          </a:p>
          <a:p>
            <a:pPr marL="0" indent="0">
              <a:buNone/>
            </a:pPr>
            <a:r>
              <a:rPr lang="ru-RU" sz="1800" dirty="0"/>
              <a:t>Выручка на пользователя</a:t>
            </a:r>
          </a:p>
          <a:p>
            <a:pPr marL="0" indent="0">
              <a:buNone/>
            </a:pPr>
            <a:r>
              <a:rPr lang="ru-RU" sz="1800" dirty="0"/>
              <a:t> (ARPU)                                </a:t>
            </a:r>
            <a:r>
              <a:rPr lang="ru-RU" sz="1800" b="1" dirty="0">
                <a:solidFill>
                  <a:srgbClr val="002060"/>
                </a:solidFill>
              </a:rPr>
              <a:t>7.918376 </a:t>
            </a:r>
            <a:r>
              <a:rPr lang="ru-RU" sz="1800" dirty="0"/>
              <a:t>   </a:t>
            </a:r>
            <a:r>
              <a:rPr lang="ru-RU" sz="1800" b="1" dirty="0">
                <a:solidFill>
                  <a:srgbClr val="00B050"/>
                </a:solidFill>
              </a:rPr>
              <a:t>8.419521</a:t>
            </a:r>
          </a:p>
          <a:p>
            <a:pPr marL="0" indent="0">
              <a:buNone/>
            </a:pPr>
            <a:r>
              <a:rPr lang="ru-RU" sz="1800" dirty="0"/>
              <a:t>Выручка на покупателя </a:t>
            </a:r>
          </a:p>
          <a:p>
            <a:pPr marL="0" indent="0">
              <a:buNone/>
            </a:pPr>
            <a:r>
              <a:rPr lang="ru-RU" sz="1800" dirty="0"/>
              <a:t>(ARPPU)                         </a:t>
            </a:r>
            <a:r>
              <a:rPr lang="ru-RU" sz="1800" b="1" dirty="0">
                <a:solidFill>
                  <a:srgbClr val="002060"/>
                </a:solidFill>
              </a:rPr>
              <a:t>261.539562</a:t>
            </a:r>
            <a:r>
              <a:rPr lang="ru-RU" sz="1800" dirty="0"/>
              <a:t>  </a:t>
            </a:r>
            <a:r>
              <a:rPr lang="ru-RU" sz="1800" b="1" dirty="0">
                <a:solidFill>
                  <a:srgbClr val="00B050"/>
                </a:solidFill>
              </a:rPr>
              <a:t>273.520499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5F22-9E84-4BA6-ADA4-3F980B8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" y="104258"/>
            <a:ext cx="4737867" cy="406105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C493A-961E-43AE-846A-EBEBB083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5" y="510362"/>
            <a:ext cx="12064197" cy="6243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b="1" dirty="0"/>
              <a:t>1. </a:t>
            </a:r>
            <a:r>
              <a:rPr lang="ru-RU" sz="1200" b="1" dirty="0" err="1"/>
              <a:t>Кликабельность</a:t>
            </a:r>
            <a:r>
              <a:rPr lang="ru-RU" sz="1200" b="1" dirty="0"/>
              <a:t> рекламы </a:t>
            </a:r>
            <a:br>
              <a:rPr lang="ru-RU" sz="1200" b="1" dirty="0"/>
            </a:br>
            <a:r>
              <a:rPr lang="ru-RU" sz="1200" b="1" dirty="0"/>
              <a:t>Контрольная группа: 0.584071 (58.41%)	Тестовая группа: 0.590161 (59.02%)</a:t>
            </a:r>
            <a:br>
              <a:rPr lang="ru-RU" sz="1200" b="1" dirty="0"/>
            </a:br>
            <a:r>
              <a:rPr lang="ru-RU" sz="1200" b="1" dirty="0"/>
              <a:t>Статистическая значимость: t-</a:t>
            </a:r>
            <a:r>
              <a:rPr lang="ru-RU" sz="1200" b="1" dirty="0" err="1"/>
              <a:t>stat</a:t>
            </a:r>
            <a:r>
              <a:rPr lang="ru-RU" sz="1200" b="1" dirty="0"/>
              <a:t> = 1.86207, p-</a:t>
            </a:r>
            <a:r>
              <a:rPr lang="ru-RU" sz="1200" b="1" dirty="0" err="1"/>
              <a:t>value</a:t>
            </a:r>
            <a:r>
              <a:rPr lang="ru-RU" sz="1200" b="1" dirty="0"/>
              <a:t> = 0.062594 (не значимо)	Вывод: </a:t>
            </a:r>
            <a:r>
              <a:rPr lang="ru-RU" sz="1200" b="1" dirty="0" err="1"/>
              <a:t>Кликабельность</a:t>
            </a:r>
            <a:r>
              <a:rPr lang="ru-RU" sz="1200" b="1" dirty="0"/>
              <a:t> рекламы в тестовой группе немного выше, чем в контрольной группе, но разница не является статистически значимой. Это указывает на то, что изменения не оказали значительного влияния на привлечение внимания пользователей к рекламе.</a:t>
            </a:r>
          </a:p>
          <a:p>
            <a:pPr marL="0" indent="0">
              <a:buNone/>
            </a:pPr>
            <a:r>
              <a:rPr lang="ru-RU" sz="1200" b="1" dirty="0"/>
              <a:t>2. Конверсия в добавление в корзину (CR)</a:t>
            </a:r>
            <a:br>
              <a:rPr lang="ru-RU" sz="1200" b="1" dirty="0"/>
            </a:br>
            <a:r>
              <a:rPr lang="ru-RU" sz="1200" b="1" dirty="0"/>
              <a:t>Контрольная группа: 0.162415 (16.24%)	Тестовая группа: 0.161740 (16.17%)</a:t>
            </a:r>
          </a:p>
          <a:p>
            <a:pPr marL="0" indent="0">
              <a:buNone/>
            </a:pPr>
            <a:r>
              <a:rPr lang="ru-RU" sz="1200" b="1" dirty="0"/>
              <a:t>Статистическая значимость: t-</a:t>
            </a:r>
            <a:r>
              <a:rPr lang="ru-RU" sz="1200" b="1" dirty="0" err="1"/>
              <a:t>stat</a:t>
            </a:r>
            <a:r>
              <a:rPr lang="ru-RU" sz="1200" b="1" dirty="0"/>
              <a:t> = -0.170931, p-</a:t>
            </a:r>
            <a:r>
              <a:rPr lang="ru-RU" sz="1200" b="1" dirty="0" err="1"/>
              <a:t>value</a:t>
            </a:r>
            <a:r>
              <a:rPr lang="ru-RU" sz="1200" b="1" dirty="0"/>
              <a:t> = 0.864278 (не значимо)	Вывод: Конверсия в добавление в корзину практически одинаковая в обеих группах, и разница не является статистически значимой. Это указывает на то, что изменения не оказали значительного влияния на этот показатель.</a:t>
            </a:r>
          </a:p>
          <a:p>
            <a:pPr marL="0" indent="0">
              <a:buNone/>
            </a:pPr>
            <a:r>
              <a:rPr lang="ru-RU" sz="1200" b="1" dirty="0"/>
              <a:t>3. Конверсия в заказы</a:t>
            </a:r>
            <a:br>
              <a:rPr lang="ru-RU" sz="1200" b="1" dirty="0"/>
            </a:br>
            <a:r>
              <a:rPr lang="ru-RU" sz="1200" b="1" dirty="0"/>
              <a:t>Контрольная группа: 0.384771 (38.48%)	Тестовая группа: 0.377732 (37.77%)</a:t>
            </a:r>
            <a:br>
              <a:rPr lang="ru-RU" sz="1200" b="1" dirty="0"/>
            </a:br>
            <a:r>
              <a:rPr lang="ru-RU" sz="1200" b="1" dirty="0"/>
              <a:t>Статистическая значимость: t-</a:t>
            </a:r>
            <a:r>
              <a:rPr lang="ru-RU" sz="1200" b="1" dirty="0" err="1"/>
              <a:t>stat</a:t>
            </a:r>
            <a:r>
              <a:rPr lang="ru-RU" sz="1200" b="1" dirty="0"/>
              <a:t> = -0.182772, p-</a:t>
            </a:r>
            <a:r>
              <a:rPr lang="ru-RU" sz="1200" b="1" dirty="0" err="1"/>
              <a:t>value</a:t>
            </a:r>
            <a:r>
              <a:rPr lang="ru-RU" sz="1200" b="1" dirty="0"/>
              <a:t> = 0.854977 (не значимо)	Вывод: Конверсия в заказы в контрольной группе немного выше, чем в тестовой группе, но разница не является статистически значимой. Это указывает на то, что изменения не оказали значительного влияния на конверсию в заказы.</a:t>
            </a:r>
          </a:p>
          <a:p>
            <a:pPr marL="0" indent="0">
              <a:buNone/>
            </a:pPr>
            <a:r>
              <a:rPr lang="ru-RU" sz="1200" b="1" dirty="0"/>
              <a:t>4. Средний чек</a:t>
            </a:r>
            <a:br>
              <a:rPr lang="ru-RU" sz="1200" b="1" dirty="0"/>
            </a:br>
            <a:r>
              <a:rPr lang="ru-RU" sz="1200" b="1" dirty="0"/>
              <a:t>Контрольная группа: 284.979208	Тестовая группа: 287.008162</a:t>
            </a:r>
            <a:br>
              <a:rPr lang="ru-RU" sz="1200" b="1" dirty="0"/>
            </a:br>
            <a:r>
              <a:rPr lang="ru-RU" sz="1200" b="1" dirty="0"/>
              <a:t>Статистическая значимость: t-</a:t>
            </a:r>
            <a:r>
              <a:rPr lang="ru-RU" sz="1200" b="1" dirty="0" err="1"/>
              <a:t>stat</a:t>
            </a:r>
            <a:r>
              <a:rPr lang="ru-RU" sz="1200" b="1" dirty="0"/>
              <a:t> = 1.060836, p-</a:t>
            </a:r>
            <a:r>
              <a:rPr lang="ru-RU" sz="1200" b="1" dirty="0" err="1"/>
              <a:t>value</a:t>
            </a:r>
            <a:r>
              <a:rPr lang="ru-RU" sz="1200" b="1" dirty="0"/>
              <a:t> = 0.288765 (не значимо)	Вывод: Средний чек в тестовой группе немного выше, чем в контрольной группе, но разница не является статистически значимой. Это указывает на то, что изменения не оказали значительного влияния на размер покупок.</a:t>
            </a:r>
          </a:p>
          <a:p>
            <a:pPr marL="0" indent="0">
              <a:buNone/>
            </a:pPr>
            <a:r>
              <a:rPr lang="ru-RU" sz="1200" b="1" dirty="0"/>
              <a:t>5. Выручка на пользователя (ARPU)</a:t>
            </a:r>
            <a:br>
              <a:rPr lang="ru-RU" sz="1200" b="1" dirty="0"/>
            </a:br>
            <a:r>
              <a:rPr lang="ru-RU" sz="1200" b="1" dirty="0"/>
              <a:t>Контрольная группа: 7.918376		Тестовая группа: 8.419521</a:t>
            </a:r>
            <a:br>
              <a:rPr lang="ru-RU" sz="1200" b="1" dirty="0"/>
            </a:br>
            <a:r>
              <a:rPr lang="ru-RU" sz="1200" b="1" dirty="0"/>
              <a:t>Статистическая значимость: t-</a:t>
            </a:r>
            <a:r>
              <a:rPr lang="ru-RU" sz="1200" b="1" dirty="0" err="1"/>
              <a:t>stat</a:t>
            </a:r>
            <a:r>
              <a:rPr lang="ru-RU" sz="1200" b="1" dirty="0"/>
              <a:t> = 2.113672, p-</a:t>
            </a:r>
            <a:r>
              <a:rPr lang="ru-RU" sz="1200" b="1" dirty="0" err="1"/>
              <a:t>value</a:t>
            </a:r>
            <a:r>
              <a:rPr lang="ru-RU" sz="1200" b="1" dirty="0"/>
              <a:t> = 0.034544 (значимо)	Вывод: Выручка на пользователя в тестовой группе значительно выше, чем в контрольной группе. Это указывает на то, что изменения положительно влияют на доходы от пользователей.</a:t>
            </a:r>
          </a:p>
          <a:p>
            <a:pPr marL="0" indent="0">
              <a:buNone/>
            </a:pPr>
            <a:r>
              <a:rPr lang="ru-RU" sz="1200" b="1" dirty="0"/>
              <a:t>6. Выручка на покупателя (ARPPU)</a:t>
            </a:r>
            <a:br>
              <a:rPr lang="ru-RU" sz="1200" b="1" dirty="0"/>
            </a:br>
            <a:r>
              <a:rPr lang="ru-RU" sz="1200" b="1" dirty="0"/>
              <a:t>Контрольная группа: 261.539562		Тестовая группа: 273.520499</a:t>
            </a:r>
            <a:br>
              <a:rPr lang="ru-RU" sz="1200" b="1" dirty="0"/>
            </a:br>
            <a:r>
              <a:rPr lang="ru-RU" sz="1200" b="1" dirty="0"/>
              <a:t>Статистическая значимость: t-</a:t>
            </a:r>
            <a:r>
              <a:rPr lang="ru-RU" sz="1200" b="1" dirty="0" err="1"/>
              <a:t>stat</a:t>
            </a:r>
            <a:r>
              <a:rPr lang="ru-RU" sz="1200" b="1" dirty="0"/>
              <a:t> = 2.025911, p-</a:t>
            </a:r>
            <a:r>
              <a:rPr lang="ru-RU" sz="1200" b="1" dirty="0" err="1"/>
              <a:t>value</a:t>
            </a:r>
            <a:r>
              <a:rPr lang="ru-RU" sz="1200" b="1" dirty="0"/>
              <a:t> = 0.042774 (значимо)	Вывод: Выручка на покупателя в тестовой группе значительно выше, чем в контрольной группе. Это указывает на то, что изменения положительно влияют на доходы от покупателей.</a:t>
            </a:r>
          </a:p>
          <a:p>
            <a:pPr marL="0" indent="0">
              <a:buNone/>
            </a:pPr>
            <a:br>
              <a:rPr lang="ru-RU" sz="1000" dirty="0"/>
            </a:br>
            <a:endParaRPr lang="ru-RU" sz="1000" dirty="0"/>
          </a:p>
          <a:p>
            <a:pPr marL="0" indent="0">
              <a:buNone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26532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6717C-E01D-45D8-AE7C-DEC16661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71" y="129191"/>
            <a:ext cx="10653578" cy="650986"/>
          </a:xfrm>
        </p:spPr>
        <p:txBody>
          <a:bodyPr/>
          <a:lstStyle/>
          <a:p>
            <a:pPr algn="ctr"/>
            <a:r>
              <a:rPr lang="ru-RU" dirty="0"/>
              <a:t>Общий итог АБ-теста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22FDC-3C1A-443C-8275-9B273220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88" y="780177"/>
            <a:ext cx="11626891" cy="594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b="1" dirty="0"/>
              <a:t>Общие выводы:</a:t>
            </a:r>
          </a:p>
          <a:p>
            <a:pPr marL="0" indent="0">
              <a:buNone/>
            </a:pPr>
            <a:r>
              <a:rPr lang="ru-RU" dirty="0" err="1"/>
              <a:t>Кликабельность</a:t>
            </a:r>
            <a:r>
              <a:rPr lang="ru-RU" dirty="0"/>
              <a:t> рекламы, конверсия в добавление в корзину, конверсия в заказы и средний чек </a:t>
            </a:r>
          </a:p>
          <a:p>
            <a:pPr marL="0" indent="0">
              <a:buNone/>
            </a:pPr>
            <a:r>
              <a:rPr lang="ru-RU" dirty="0"/>
              <a:t>не показали статистически значимых различий между группами. Это указывает на то, что </a:t>
            </a:r>
          </a:p>
          <a:p>
            <a:pPr marL="0" indent="0">
              <a:buNone/>
            </a:pPr>
            <a:r>
              <a:rPr lang="ru-RU" dirty="0"/>
              <a:t>изменения не оказали значительного влияния на эти метрики.</a:t>
            </a:r>
          </a:p>
          <a:p>
            <a:pPr marL="0" indent="0">
              <a:buNone/>
            </a:pPr>
            <a:r>
              <a:rPr lang="ru-RU" dirty="0"/>
              <a:t>Выручка на пользователя (ARPU) и выручка на покупателя (ARPPU) в тестовой группе значительно</a:t>
            </a:r>
          </a:p>
          <a:p>
            <a:pPr marL="0" indent="0">
              <a:buNone/>
            </a:pPr>
            <a:r>
              <a:rPr lang="ru-RU" dirty="0"/>
              <a:t>выше, чем в контрольной группе. Это указывает на положительное влияние изменений на доходы </a:t>
            </a:r>
          </a:p>
          <a:p>
            <a:pPr marL="0" indent="0">
              <a:buNone/>
            </a:pPr>
            <a:r>
              <a:rPr lang="ru-RU" dirty="0"/>
              <a:t>от пользователей и покупателей. </a:t>
            </a:r>
          </a:p>
          <a:p>
            <a:pPr marL="0" indent="0">
              <a:buNone/>
            </a:pPr>
            <a:r>
              <a:rPr lang="ru-RU" sz="2600" b="1" dirty="0"/>
              <a:t>Рекомендации:</a:t>
            </a:r>
          </a:p>
          <a:p>
            <a:pPr marL="0" indent="0">
              <a:buNone/>
            </a:pPr>
            <a:r>
              <a:rPr lang="ru-RU" dirty="0"/>
              <a:t>Масштабирование изменений: Поскольку ARPU и ARPPU показали статистически значимые улучшения, можно рассмотреть масштабирование изменений на всю аудиторию.</a:t>
            </a:r>
          </a:p>
          <a:p>
            <a:pPr marL="0" indent="0">
              <a:buNone/>
            </a:pPr>
            <a:r>
              <a:rPr lang="ru-RU" dirty="0"/>
              <a:t>Дополнительный анализ: Провести дополнительный анализ для понимания причин, почему конверсия в заказы и средний чек не показали значительных улучшений. Возможно, потребуется оптимизация этих метрик.</a:t>
            </a:r>
          </a:p>
          <a:p>
            <a:pPr marL="0" indent="0">
              <a:buNone/>
            </a:pPr>
            <a:r>
              <a:rPr lang="ru-RU" dirty="0"/>
              <a:t>Сегментация пользователей: Провести анализ сегментов пользователей, чтобы понять, какие группы наиболее восприимчивы к изменениям и как можно улучшить результаты для других сегментов.</a:t>
            </a:r>
          </a:p>
          <a:p>
            <a:pPr marL="0" indent="0">
              <a:buNone/>
            </a:pPr>
            <a:r>
              <a:rPr lang="ru-RU" dirty="0"/>
              <a:t>Мониторинг метрик: Продолжать мониторинг ключевых метрик после масштабирования изменений, чтобы убедиться в их устойчивом положительном эффекте.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27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0F730-D98A-4A1E-BC61-38660E5B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20545" r="1828" b="2847"/>
          <a:stretch/>
        </p:blipFill>
        <p:spPr>
          <a:xfrm>
            <a:off x="0" y="-3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7C72F-132B-42C1-B4AB-0E255FDA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181" y="0"/>
            <a:ext cx="8885819" cy="1042587"/>
          </a:xfrm>
        </p:spPr>
        <p:txBody>
          <a:bodyPr anchor="b">
            <a:normAutofit/>
          </a:bodyPr>
          <a:lstStyle/>
          <a:p>
            <a:r>
              <a:rPr lang="ru-RU" sz="6000" dirty="0">
                <a:solidFill>
                  <a:schemeClr val="bg2"/>
                </a:solidFill>
              </a:rPr>
              <a:t>Спасибо за внимание 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BCDBD-F477-479D-81A6-15BD636F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424" y="6178609"/>
            <a:ext cx="3699852" cy="519371"/>
          </a:xfrm>
        </p:spPr>
        <p:txBody>
          <a:bodyPr anchor="t">
            <a:normAutofit/>
          </a:bodyPr>
          <a:lstStyle/>
          <a:p>
            <a:pPr algn="r"/>
            <a:r>
              <a:rPr lang="ru-RU" b="1" dirty="0"/>
              <a:t>Владислав Владимирович Князев</a:t>
            </a:r>
          </a:p>
        </p:txBody>
      </p:sp>
    </p:spTree>
    <p:extLst>
      <p:ext uri="{BB962C8B-B14F-4D97-AF65-F5344CB8AC3E}">
        <p14:creationId xmlns:p14="http://schemas.microsoft.com/office/powerpoint/2010/main" val="249186499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Исследование поведения пользователей на маркетплейсе</vt:lpstr>
      <vt:lpstr>Общее количество 3 102 735 пользователей</vt:lpstr>
      <vt:lpstr>Пользовательское поведение до эксперимента </vt:lpstr>
      <vt:lpstr>Распределение по дате</vt:lpstr>
      <vt:lpstr>Итоговое решение для запуска АБ-теста</vt:lpstr>
      <vt:lpstr>Ключевые метрики по тестовой и контрольной группе </vt:lpstr>
      <vt:lpstr>Выводы:</vt:lpstr>
      <vt:lpstr>Общий итог АБ-теста и рекомендации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поведения пользователей на маркетплейсе</dc:title>
  <dc:creator>Владислав Князев</dc:creator>
  <cp:lastModifiedBy>Владислав Князев</cp:lastModifiedBy>
  <cp:revision>1</cp:revision>
  <dcterms:created xsi:type="dcterms:W3CDTF">2025-02-19T17:06:33Z</dcterms:created>
  <dcterms:modified xsi:type="dcterms:W3CDTF">2025-02-19T17:41:44Z</dcterms:modified>
</cp:coreProperties>
</file>