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4497-A896-4F66-B650-8861CCCDA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F544D-32C9-4425-860B-3BF24246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A9A4E-5A9E-4342-94BE-66E51033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15FCA-9468-4F4D-8727-591E71E7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38202-9418-4B11-996B-F1EB4809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C6851-474D-40AA-B068-25C47BCC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2FB7BE-62C4-4831-A9EC-17F054F2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EB03C-DD92-4A86-97FD-6879E670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CED4C-5A57-4246-A99D-6A701636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21A20-8DEC-4D1F-B2DE-D34EA599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07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38835E-2D0F-4BD4-B4A5-7A6E677E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BC95AB-9D81-464C-B006-A77A1F57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F5D65-A37A-4047-B9A3-EA955696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13A375-3D46-4808-8945-D9071D62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1EED9-F4F2-41BC-8CDA-16F32BFA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40B99-EC7A-477B-9512-9F4A8FB5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6C6A4-D63F-4067-8DD8-53B917CD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EDDEC-174B-4E9F-BBB0-A45EF809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ED98D-03EC-4479-AE90-9F70551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929F3-9995-435C-B04B-8C5B3AEA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4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C3446-56D8-4668-BC70-96D9566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3D6C4-E913-45F5-A12C-1E6C8DB6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01981-A4BA-457D-A8BD-E9BCA932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FB6872-58BC-44E3-8E68-641DAB15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ADA319-CAE7-44F8-9E47-E17D0B48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6586F-F58B-4A17-8EED-8DFA9293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F2719-37FD-448E-BEB3-B9DC4F0DD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BC55C-9221-41D3-8DBF-C5DB93E7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5DFCF-555C-48E0-9DE3-4F6318FB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BE1BF-AE3F-4310-A92A-9030F452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ADF41-0B83-4EE5-8DA9-C16C071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5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E9186-E6F2-44A0-9EB9-10E45460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AFA3A-EBBD-48F0-B293-C32FE164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11B8F7-EEA5-4C72-BE31-0EA94D24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8A4709-53F1-4FC2-96E6-4CD61AF9A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B73CA5-7B2E-4140-8E00-29B038D68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FE3B2A-EC05-4C8A-BFAC-F5A9E4E7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ABF2DF-2190-489C-99DF-FBAE512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607BE-887D-45B9-ABCC-B1E5A877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DF180-5E41-4167-91D7-0159E74D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A8983A-77AD-45A3-B102-8956CA0C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A6503A-11F8-4811-83AF-23E5AA90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DA955D-C2CD-4883-8575-DB94DC39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5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5B2D9-2FE0-4B23-A6BD-F65CC485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299F46-09C6-4842-9276-723FD24A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0A3E9D-43FF-439E-BE89-E141EC58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57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C445-8FB1-45FE-9259-FF2A74B4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ED819-9BDA-4631-84D9-565A5D39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557391-9F1B-4B86-BCF1-AE5943522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6A489-665D-48D6-A444-033820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C2BA2D-D3A9-4C7B-BAB0-667E2EF7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B36B7-D85C-41D0-BF22-A5F300D2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EB13-A384-43DC-89CE-2C75E337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C4E900-89A5-4A01-9B70-312841841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1A43E-1499-4E27-A5D7-A07DBCD1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2612E6-A53A-432B-9937-E6CA6591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A5220-1DAC-4381-AFDD-050ABC8C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56D5-F163-4BB0-A9A0-7965082B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8D94-CC5B-4568-BA50-3F42EB47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3103F-5145-4137-8344-B8B820C7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82628-5AB9-4A8A-859D-30AF7B1B1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85D1-485F-4AFB-AE1F-8DF42BC99BCC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DE0234-1175-431A-99F0-9F1835BA7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B4A15-B53E-4A76-A843-0BB9A2D8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FE68-5475-46B3-884F-FCA19389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9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Всемирный банк поддержит Узбекистан в работе по ускорению перехода к  рыночной экономике - TurkicWorld">
            <a:extLst>
              <a:ext uri="{FF2B5EF4-FFF2-40B4-BE49-F238E27FC236}">
                <a16:creationId xmlns:a16="http://schemas.microsoft.com/office/drawing/2014/main" id="{3B378A19-D379-4FA9-A77E-969B417A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66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D1F1-CF6B-4A23-A66C-8338FDCE731F}"/>
              </a:ext>
            </a:extLst>
          </p:cNvPr>
          <p:cNvSpPr txBox="1"/>
          <p:nvPr/>
        </p:nvSpPr>
        <p:spPr>
          <a:xfrm>
            <a:off x="1958710" y="-141340"/>
            <a:ext cx="11314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Исследовательский анализ клиентов банка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2D926-5D56-49DA-9364-769143582DD0}"/>
              </a:ext>
            </a:extLst>
          </p:cNvPr>
          <p:cNvSpPr txBox="1"/>
          <p:nvPr/>
        </p:nvSpPr>
        <p:spPr>
          <a:xfrm>
            <a:off x="0" y="6042537"/>
            <a:ext cx="49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Исследование выполнил Владислав Князев в рамках курса «Аналитика данных с </a:t>
            </a:r>
            <a:r>
              <a:rPr lang="en-US" sz="2000" dirty="0">
                <a:solidFill>
                  <a:schemeClr val="bg1"/>
                </a:solidFill>
              </a:rPr>
              <a:t>GPT</a:t>
            </a:r>
            <a:r>
              <a:rPr lang="az-Cyrl-AZ" sz="2000" dirty="0">
                <a:solidFill>
                  <a:schemeClr val="bg1"/>
                </a:solidFill>
              </a:rPr>
              <a:t>»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0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5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9E2D-9F6C-4383-9ECD-92B86390FB2B}"/>
              </a:ext>
            </a:extLst>
          </p:cNvPr>
          <p:cNvSpPr txBox="1"/>
          <p:nvPr/>
        </p:nvSpPr>
        <p:spPr>
          <a:xfrm>
            <a:off x="793159" y="1377146"/>
            <a:ext cx="4076460" cy="3626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Общее количество клиентов: 1041614 Количество уникальных клиентов: 879358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A0F8C-EF83-44B7-A146-5B6465C0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544" y="348351"/>
            <a:ext cx="7186578" cy="56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06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1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2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1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2AFE58-0804-434A-8276-995BAF26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0143" y="97971"/>
            <a:ext cx="6270171" cy="62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EFA030-A9F8-4FF9-96DE-B5181E27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8" b="1"/>
          <a:stretch/>
        </p:blipFill>
        <p:spPr bwMode="auto">
          <a:xfrm>
            <a:off x="119743" y="108858"/>
            <a:ext cx="11952514" cy="660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3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79AEF77-9D96-4FCD-A0D4-F03603C2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4" y="108857"/>
            <a:ext cx="11985170" cy="65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4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D0D9112-1849-4CD8-986C-D5484354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0" y="195943"/>
            <a:ext cx="11985173" cy="625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B98BFFB-F624-442F-BDB5-E5EE30A0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130629"/>
            <a:ext cx="11930741" cy="6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2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46432F-64C9-4958-BC78-231FBA0D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219015"/>
            <a:ext cx="11912837" cy="637833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ВЫВОДЫ</a:t>
            </a:r>
            <a:endParaRPr lang="ru-RU" dirty="0"/>
          </a:p>
          <a:p>
            <a:r>
              <a:rPr lang="ru-RU" dirty="0"/>
              <a:t>Общее количество клиентов: 1041614 Количество уникальных клиентов: 879358</a:t>
            </a:r>
          </a:p>
          <a:p>
            <a:r>
              <a:rPr lang="ru-RU" dirty="0"/>
              <a:t>Общее количество транзакций: 1041614</a:t>
            </a:r>
          </a:p>
          <a:p>
            <a:r>
              <a:rPr lang="ru-RU" dirty="0"/>
              <a:t>Среднее количество транзакций на клиента: 1.18</a:t>
            </a:r>
          </a:p>
          <a:p>
            <a:r>
              <a:rPr lang="ru-RU" dirty="0"/>
              <a:t>Чем меньше баланс клиента, тем он чаще обращается в банк за услугами Чем меньше сумма транзакции, тем большее их количество обрабатывается банком</a:t>
            </a:r>
          </a:p>
          <a:p>
            <a:r>
              <a:rPr lang="ru-RU" dirty="0"/>
              <a:t>Основные клиенты банка находятся в возрасте от 25 до 50 лет (наибольшее количество в возрастной категории 35-44 лет)</a:t>
            </a:r>
          </a:p>
          <a:p>
            <a:r>
              <a:rPr lang="ru-RU" dirty="0"/>
              <a:t>Доля клиентов мужчин 73.1 %, а женщин 26.9 %</a:t>
            </a:r>
          </a:p>
          <a:p>
            <a:r>
              <a:rPr lang="ru-RU" dirty="0"/>
              <a:t>Наибольшее количество транзакций было зафиксировано в период с августа по октябрь (пик приходится на сентябрь месяц)</a:t>
            </a:r>
          </a:p>
          <a:p>
            <a:r>
              <a:rPr lang="ru-RU" dirty="0"/>
              <a:t>Динамика суммы продаж по месяцам достаточно ровная, за исключение пика суммы продаж, которые приходятся на август-октябрь месяц. Возможно это связано с сезоном (конец летних отпусков, каникул и т.п.)</a:t>
            </a:r>
          </a:p>
          <a:p>
            <a:r>
              <a:rPr lang="ru-RU" dirty="0"/>
              <a:t>Средний баланс и средняя сумма транзакций по возрастным группам распределяются следующим образом: Возрастная группа с максимально средним балансом 60-74 года (среднее значение 445634.07) Возрастная группа с максимально средней суммой транзакций 75-89 лет (среднее значение 3554.06)</a:t>
            </a:r>
          </a:p>
          <a:p>
            <a:r>
              <a:rPr lang="ru-RU" dirty="0"/>
              <a:t>Более всего транзакций приходится на города, где больше всего уникальных клиентов, а именно в городах: </a:t>
            </a:r>
            <a:r>
              <a:rPr lang="ru-RU" dirty="0" err="1"/>
              <a:t>Mumbai</a:t>
            </a:r>
            <a:r>
              <a:rPr lang="ru-RU" dirty="0"/>
              <a:t> (максимальный показатель),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Delhi</a:t>
            </a:r>
            <a:r>
              <a:rPr lang="ru-RU" dirty="0"/>
              <a:t>, </a:t>
            </a:r>
            <a:r>
              <a:rPr lang="ru-RU" dirty="0" err="1"/>
              <a:t>Bangalore</a:t>
            </a:r>
            <a:r>
              <a:rPr lang="ru-RU" dirty="0"/>
              <a:t>, </a:t>
            </a:r>
            <a:r>
              <a:rPr lang="ru-RU" dirty="0" err="1"/>
              <a:t>Gurgaon</a:t>
            </a:r>
            <a:r>
              <a:rPr lang="ru-RU" dirty="0"/>
              <a:t>, </a:t>
            </a:r>
            <a:r>
              <a:rPr lang="ru-RU" dirty="0" err="1"/>
              <a:t>Delhi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31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Всемирный банк поддержит Узбекистан в работе по ускорению перехода к  рыночной экономике - TurkicWorld">
            <a:extLst>
              <a:ext uri="{FF2B5EF4-FFF2-40B4-BE49-F238E27FC236}">
                <a16:creationId xmlns:a16="http://schemas.microsoft.com/office/drawing/2014/main" id="{16475AA8-7EE2-4651-BED7-9912D755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6374"/>
            <a:ext cx="12266698" cy="725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BDB1D3-C562-4B22-9EE9-8C512F180ED9}"/>
              </a:ext>
            </a:extLst>
          </p:cNvPr>
          <p:cNvSpPr txBox="1">
            <a:spLocks/>
          </p:cNvSpPr>
          <p:nvPr/>
        </p:nvSpPr>
        <p:spPr>
          <a:xfrm>
            <a:off x="5131302" y="463201"/>
            <a:ext cx="6966856" cy="1402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i="1" dirty="0">
                <a:solidFill>
                  <a:schemeClr val="accent2">
                    <a:lumMod val="75000"/>
                  </a:schemeClr>
                </a:solidFill>
              </a:rPr>
              <a:t>Спасибо за внимание!</a:t>
            </a:r>
            <a:endParaRPr lang="en-US" sz="5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36EBC-820A-4252-A61E-96B1F9CD1B50}"/>
              </a:ext>
            </a:extLst>
          </p:cNvPr>
          <p:cNvSpPr txBox="1"/>
          <p:nvPr/>
        </p:nvSpPr>
        <p:spPr>
          <a:xfrm>
            <a:off x="-639323" y="5774742"/>
            <a:ext cx="4561369" cy="626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Владислав</a:t>
            </a:r>
            <a:r>
              <a:rPr lang="ru-RU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Князев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bg1"/>
                </a:solidFill>
              </a:rPr>
              <a:t>E-mail: vladiknyaz28@xmail.ru</a:t>
            </a:r>
            <a:endParaRPr lang="en-US" sz="16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271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243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Князев</dc:creator>
  <cp:lastModifiedBy>Владислав Князев</cp:lastModifiedBy>
  <cp:revision>1</cp:revision>
  <dcterms:created xsi:type="dcterms:W3CDTF">2024-11-27T16:19:25Z</dcterms:created>
  <dcterms:modified xsi:type="dcterms:W3CDTF">2024-11-27T16:33:54Z</dcterms:modified>
</cp:coreProperties>
</file>