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91E9C4-50AB-4726-9F47-25A8198FDA34}" type="datetimeFigureOut">
              <a:rPr lang="he-IL" smtClean="0"/>
              <a:t>ט"ו/סיון/תשפ"ג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094884-FADD-4F28-B69F-3A35825CC4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74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30CB9-47D1-5511-6047-F7B5AF7F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6AAD85F-85F1-BF4D-A6E8-8387F9B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4DE2B4-25A9-F805-9F1F-A7501A1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E5D11D-55AB-8784-4FFC-6C2265A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1D54D4-FEDD-BE1A-309C-D514329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3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A946A7-66AA-E190-0E27-1249DA4F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0905039-F755-7C0D-FBC7-DF1E4ABBD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85C6DB-EE5B-DC37-A286-52999EB7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526E7C-62F2-8D74-FB21-0E08A276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5021B1-2A3D-62E0-6073-BA8E5A32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5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373CE8-3B54-9F56-145A-4B6418D6E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BB01B1-8DE9-B863-E6A5-35F85E57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49C46-438D-7C8D-AC9C-8C91C9F4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892C5C-2A08-904A-F060-9E76290F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C0001-5C55-811A-F864-21AEE26A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03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0A3E9-BB5E-AC8C-0A4D-C8145031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B8351F-D9BD-DCBD-4367-0A7B703F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1DDB3-6617-7462-A7A3-A7922DC7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49D189-6903-F76E-6143-86565D06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E17D7D-40C6-3C5A-B319-508899C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05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1D9625-6260-0842-C62B-768A8164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C2EDC0-0F56-D704-9B65-15A1957F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1999AF-D6C1-51DA-67C9-725E5F9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44EE30-0109-98DB-A0F5-72F9178D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625A26-B1CA-6ACE-44C5-1683E50D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4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42492D-7DEE-719C-478D-AD306346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103DC3-6620-E13C-D531-2F034B41E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4CBC33-539E-714F-DDDE-9E5E4ED3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9393D1-BD5A-BEC1-79E6-77A78C3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22F907-785B-A4C0-1B0F-2705403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F9FB0A-9C72-2E49-B14B-A7E3B26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20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A52148-C6C0-EE55-F454-2AC160BF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82CFB4-948F-F467-6497-26925716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691133-E7E8-04A5-5E9D-C936E99D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436565B-D6FB-6CBE-9833-6478D4C46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3379EF-6CB2-67DD-D837-D7776AF23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1074BA6-8E56-B3E9-DEE4-31362817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1B1EF2-7DA4-A35C-E820-1DC00CB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708A125-F872-1F9D-2B55-81CEADCF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EAA682-E79C-2717-720A-E73C2714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61656CA-359F-480E-9398-E928311D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92B52B-818E-1448-2C91-2F842B66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91430B3-0F55-2B3F-F104-1A733F5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2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6EC89E-3001-539A-54E4-A1FF3D54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DBE4A0E-DF38-125C-C861-C8574649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A1583F-323D-7BEE-7EE4-CDF60691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9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651B4-3586-830C-D3DD-F6A36A54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E16D4E-E36B-302A-B189-71638DD6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C1D7FD-447F-7D77-C89B-4B833BEF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77AA4A-B4B8-56EA-697D-E1D9FB86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1DAF7E-EE41-6ECB-8788-056DA81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1A3AFF-4AA1-E733-2A62-C6EF0EFD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1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AFA27-140C-EF08-7854-AACBB10D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9EE4B1A-8299-7E3C-1CB3-DDDD4620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287A414-E3A6-6DBB-4FCB-8645525F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9EA9DA-41A2-C811-2FE4-C88D2F73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E54717-0829-D2EE-FAD5-EAD585CD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015691-42E2-9976-D031-938E23C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24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6803347-4B0D-FEF9-0D6B-74C37220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6A66D8-FF51-8A60-7266-6E71ECA2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670AF-A16D-62EC-59E2-DDB844696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63EC-0B0D-4A0D-888C-C15A82FDA99A}" type="datetimeFigureOut">
              <a:rPr lang="he-IL" smtClean="0"/>
              <a:t>י'/סיון/תשפ"ג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9C2A0E-3E56-88F7-0698-C43216718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559024-978D-C9E2-A1F2-CCE1555A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65FE-99B7-408B-90F5-913B19E173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8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s.com/las-vegas-n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150A4B-501B-EBAD-BD6A-2CF203A2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e-IL" u="sng" dirty="0"/>
              <a:t>פרויקט:</a:t>
            </a:r>
            <a:r>
              <a:rPr lang="en-US" dirty="0"/>
              <a:t>Forecasting house prices</a:t>
            </a:r>
            <a:r>
              <a:rPr lang="he-IL" dirty="0"/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951ABD-62D7-7BA0-0047-C3831C0E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305" y="4064001"/>
            <a:ext cx="9144000" cy="1655762"/>
          </a:xfrm>
        </p:spPr>
        <p:txBody>
          <a:bodyPr/>
          <a:lstStyle/>
          <a:p>
            <a:r>
              <a:rPr lang="he-IL" dirty="0"/>
              <a:t>שאלת המחקר : האם ניתן לחזות מחיר דירה בהתבסס על מאפיינים מסוימים בדירה באמצעות למידת מכונה ?</a:t>
            </a:r>
          </a:p>
        </p:txBody>
      </p:sp>
    </p:spTree>
    <p:extLst>
      <p:ext uri="{BB962C8B-B14F-4D97-AF65-F5344CB8AC3E}">
        <p14:creationId xmlns:p14="http://schemas.microsoft.com/office/powerpoint/2010/main" val="130952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6DB0D-E21D-62D9-9D06-0CEAF1F7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למידת מכונה – רגרסיה לינארית – המשך: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EE7DA7-7D62-1D1D-2D3E-7D49687E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לאחר שערכנו את המודל שקיבלנו, הבנו שישנה בעיה בחיזוי במחירים הגבוהים יותר(בגלל שרוב המופעים לא מייצגים את הדירות היקרות).</a:t>
            </a:r>
          </a:p>
          <a:p>
            <a:r>
              <a:rPr lang="he-IL" dirty="0"/>
              <a:t>החלטנו להחזיר את כל העמודות במודל השני והמשופר.</a:t>
            </a:r>
          </a:p>
          <a:p>
            <a:r>
              <a:rPr lang="he-IL" dirty="0"/>
              <a:t>הורדנו 32% </a:t>
            </a:r>
            <a:r>
              <a:rPr lang="he-IL" dirty="0" err="1"/>
              <a:t>מהדאטה</a:t>
            </a:r>
            <a:r>
              <a:rPr lang="he-IL" dirty="0"/>
              <a:t> כלומר הערכים שגדולים מהאחוזון ה68.</a:t>
            </a:r>
          </a:p>
          <a:p>
            <a:r>
              <a:rPr lang="he-IL" dirty="0"/>
              <a:t>חילקנו שוב את הדאטה מראש ל80% אימון שיתחלק בהמשך גם ל80% אימון ו20% טסט,ה20% בשביל שבסוף נבדוק גם על דאטה שהמודל לעולם לא פגש.</a:t>
            </a:r>
          </a:p>
          <a:p>
            <a:r>
              <a:rPr lang="he-IL" dirty="0"/>
              <a:t>ביצענו את אימון המודל ובדקנו גם בעזרת מדדים </a:t>
            </a:r>
            <a:r>
              <a:rPr lang="en-US" dirty="0"/>
              <a:t>Cross validation</a:t>
            </a:r>
            <a:r>
              <a:rPr lang="he-IL" dirty="0"/>
              <a:t> ו </a:t>
            </a:r>
            <a:r>
              <a:rPr lang="en-US" dirty="0"/>
              <a:t>R^2</a:t>
            </a:r>
            <a:endParaRPr lang="ru-RU" dirty="0"/>
          </a:p>
          <a:p>
            <a:r>
              <a:rPr lang="he-IL" dirty="0"/>
              <a:t>הצלחנו לשפר את המודל להצלחה של 70.9% .</a:t>
            </a:r>
          </a:p>
          <a:p>
            <a:r>
              <a:rPr lang="he-IL" dirty="0"/>
              <a:t>וראינו שבאמת הפיזור ביחס בין החיזוי למחיר המקורי השתפר.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578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72BE3B-1AED-727F-CA49-F9B66A2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57" y="79512"/>
            <a:ext cx="10522226" cy="1283184"/>
          </a:xfrm>
        </p:spPr>
        <p:txBody>
          <a:bodyPr>
            <a:normAutofit/>
          </a:bodyPr>
          <a:lstStyle/>
          <a:p>
            <a:r>
              <a:rPr lang="he-IL" sz="4000" u="sng" dirty="0"/>
              <a:t>למידת מכונה שניה- שיפור:</a:t>
            </a:r>
          </a:p>
        </p:txBody>
      </p:sp>
      <p:pic>
        <p:nvPicPr>
          <p:cNvPr id="5" name="תמונה 4" descr="תמונה שמכילה צילום מסך, קו&#10;&#10;התיאור נוצר באופן אוטומטי">
            <a:extLst>
              <a:ext uri="{FF2B5EF4-FFF2-40B4-BE49-F238E27FC236}">
                <a16:creationId xmlns:a16="http://schemas.microsoft.com/office/drawing/2014/main" id="{21B57516-748F-FD52-4B9A-10A118F9C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1" y="1773805"/>
            <a:ext cx="5296359" cy="3787468"/>
          </a:xfrm>
          <a:prstGeom prst="rect">
            <a:avLst/>
          </a:prstGeom>
        </p:spPr>
      </p:pic>
      <p:pic>
        <p:nvPicPr>
          <p:cNvPr id="7" name="תמונה 6" descr="תמונה שמכילה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F088281D-3008-26DC-4F2D-E4690CDE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88" y="1629012"/>
            <a:ext cx="5448772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EA57FC-0CB3-6914-DB51-2845EA9F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u="sng" dirty="0"/>
              <a:t>למידת מכונה שניה –המשך:</a:t>
            </a:r>
          </a:p>
        </p:txBody>
      </p:sp>
      <p:pic>
        <p:nvPicPr>
          <p:cNvPr id="5" name="תמונה 4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B3632FE9-19C1-AB54-1EE8-BB70474EC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1365815"/>
            <a:ext cx="10326757" cy="41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32B3E-AAD6-4232-63EF-B2A40FC4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מסקנות על שאלת המחקר: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7E154B-4077-7820-5F79-BFA81D57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6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הגענו למסקנה שבשביל שהמודל יעבוד טוב יותר צריך לצמצם את טווח המחירים או להביא כמות גדולה יותר של מופעים מכל המחירים שיש.</a:t>
            </a:r>
          </a:p>
          <a:p>
            <a:r>
              <a:rPr lang="he-IL" dirty="0"/>
              <a:t>השפעת המאפיינים גדולה יותר בקרב מאפיינים שיש להם טווח גדול של ערכים.</a:t>
            </a:r>
          </a:p>
          <a:p>
            <a:r>
              <a:rPr lang="he-IL" dirty="0"/>
              <a:t>שהמודל הראשון הפחות מדויק טוב יותר למחירים גבוהים.</a:t>
            </a:r>
          </a:p>
          <a:p>
            <a:r>
              <a:rPr lang="he-IL" dirty="0"/>
              <a:t>המודל השני היותר מדויק </a:t>
            </a:r>
            <a:r>
              <a:rPr lang="he-IL" dirty="0" err="1"/>
              <a:t>שצימצמנו</a:t>
            </a:r>
            <a:r>
              <a:rPr lang="he-IL" dirty="0"/>
              <a:t> בו את הטווח טוב יותר לחיזוי דירות בטווח המחירים שבחרנו.</a:t>
            </a:r>
          </a:p>
          <a:p>
            <a:r>
              <a:rPr lang="he-IL" dirty="0"/>
              <a:t>על מנת להגיע לתוצאה טובה של חיזוי צריך לדעת טוב את נושא המחקר ואיך המאפיינים משפיעים על התווית לחיזוי.</a:t>
            </a:r>
          </a:p>
          <a:p>
            <a:r>
              <a:rPr lang="he-IL" dirty="0"/>
              <a:t>אנחנו חושבים שהצלחנו להגיע לתוצאות חיזוי טובות בחלק גדול </a:t>
            </a:r>
            <a:r>
              <a:rPr lang="he-IL" dirty="0" err="1"/>
              <a:t>מהדאטה</a:t>
            </a:r>
            <a:r>
              <a:rPr lang="he-IL" dirty="0"/>
              <a:t> אבל ישנם ערכים שהסטייה בהן גדולה יותר לכן המודל טוב אבל למדויק בכל המקרים.</a:t>
            </a:r>
          </a:p>
          <a:p>
            <a:r>
              <a:rPr lang="he-IL" dirty="0"/>
              <a:t>שאלת המחקר קשה לחיזוי מדויק, אך ניתן להגיע לתוצאה קרובה למצופה.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515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104C34-D843-651F-51CB-34658319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מגישים: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0EBB5C-D4B5-2ECC-7C09-1861AF35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ולדיסלב</a:t>
            </a:r>
            <a:r>
              <a:rPr lang="he-IL" dirty="0"/>
              <a:t> </a:t>
            </a:r>
            <a:r>
              <a:rPr lang="he-IL" dirty="0" err="1"/>
              <a:t>ליאבוק</a:t>
            </a:r>
            <a:r>
              <a:rPr lang="he-IL" dirty="0"/>
              <a:t> - </a:t>
            </a:r>
            <a:r>
              <a:rPr lang="en-US" dirty="0"/>
              <a:t>vladiliabouk@gmail.com</a:t>
            </a:r>
            <a:endParaRPr lang="he-IL" dirty="0"/>
          </a:p>
          <a:p>
            <a:r>
              <a:rPr lang="he-IL" dirty="0"/>
              <a:t>רוני </a:t>
            </a:r>
            <a:r>
              <a:rPr lang="he-IL" dirty="0" err="1"/>
              <a:t>מילמן</a:t>
            </a:r>
            <a:r>
              <a:rPr lang="he-IL" dirty="0"/>
              <a:t> – </a:t>
            </a:r>
            <a:r>
              <a:rPr lang="en-US" dirty="0"/>
              <a:t>ronimil155@gmail.com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54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E4361-F10E-E4A3-0CA2-3BC8828D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בחירת האתר ל- </a:t>
            </a:r>
            <a:r>
              <a:rPr lang="en-US" u="sng" dirty="0"/>
              <a:t>Crawling</a:t>
            </a:r>
            <a:r>
              <a:rPr lang="he-IL" u="sng" dirty="0"/>
              <a:t>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FD16F-88D8-E8AA-9724-2B6E9BC1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באתר </a:t>
            </a:r>
            <a:r>
              <a:rPr lang="en-US" dirty="0">
                <a:hlinkClick r:id="rId2"/>
              </a:rPr>
              <a:t>https://www.homes.com/las-vegas-nv/</a:t>
            </a:r>
            <a:r>
              <a:rPr lang="he-IL" dirty="0"/>
              <a:t> בגלל כמות דירות גדולה, וכמות מידע גדולה על כל דירה שיוכל לעזור בחיזוי שאלת המחקר.</a:t>
            </a:r>
          </a:p>
          <a:p>
            <a:r>
              <a:rPr lang="he-IL" dirty="0"/>
              <a:t>בחרנו למשוך את כל הדירות מהעיר "לאס וגאס" בשביל להתמקד בעיר אחת , על מנת שתהיה השפעה בחיזוי על מחיר הדירה רק בעזרת מאפייני הדירה ולא כתלות במיקום שלה.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46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04F80-B06B-8283-A0B3-D96A6297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תהליך ה-</a:t>
            </a:r>
            <a:r>
              <a:rPr lang="en-US" u="sng" dirty="0"/>
              <a:t>Crawling</a:t>
            </a:r>
            <a:r>
              <a:rPr lang="he-IL" u="sng" dirty="0"/>
              <a:t>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F30DEA-B3C0-B86A-7FD6-379DA9DB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לבצע את תהליך ה</a:t>
            </a:r>
            <a:r>
              <a:rPr lang="en-US" dirty="0"/>
              <a:t>Crawling</a:t>
            </a:r>
            <a:r>
              <a:rPr lang="he-IL" dirty="0"/>
              <a:t> בעזרת </a:t>
            </a:r>
            <a:r>
              <a:rPr lang="en-US" dirty="0"/>
              <a:t>Selenium</a:t>
            </a:r>
            <a:r>
              <a:rPr lang="he-IL" dirty="0"/>
              <a:t> , והוספנו את </a:t>
            </a:r>
            <a:r>
              <a:rPr lang="en-US" dirty="0" err="1"/>
              <a:t>undetected_chromedriver</a:t>
            </a:r>
            <a:r>
              <a:rPr lang="he-IL" dirty="0"/>
              <a:t> שמונע חסימות.</a:t>
            </a:r>
          </a:p>
          <a:p>
            <a:r>
              <a:rPr lang="he-IL" dirty="0"/>
              <a:t>ביצענו לולאה שעוברת על כל העמודים הראשיים ואוספת את הלינקים לכל עמוד של דירה, אחר כך שמרנו את הלינקים במערך.</a:t>
            </a:r>
          </a:p>
          <a:p>
            <a:r>
              <a:rPr lang="he-IL" dirty="0"/>
              <a:t>רצנו על הלינקים ומשכנו את המאפיינים של הדירות, שמרנו אותם בדאטה סט ובקובץ </a:t>
            </a:r>
            <a:r>
              <a:rPr lang="en-US" dirty="0"/>
              <a:t>Csv</a:t>
            </a:r>
            <a:r>
              <a:rPr lang="he-IL" dirty="0"/>
              <a:t> (21 עמודות*2793 מופעים = 58653 נתונים).</a:t>
            </a:r>
          </a:p>
        </p:txBody>
      </p:sp>
    </p:spTree>
    <p:extLst>
      <p:ext uri="{BB962C8B-B14F-4D97-AF65-F5344CB8AC3E}">
        <p14:creationId xmlns:p14="http://schemas.microsoft.com/office/powerpoint/2010/main" val="27141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3919D2-8AED-8BF8-D327-29F3E796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42" y="-134494"/>
            <a:ext cx="10515600" cy="1152590"/>
          </a:xfrm>
        </p:spPr>
        <p:txBody>
          <a:bodyPr/>
          <a:lstStyle/>
          <a:p>
            <a:r>
              <a:rPr lang="he-IL" u="sng" dirty="0"/>
              <a:t>הדאטה סט לאחר </a:t>
            </a:r>
            <a:r>
              <a:rPr lang="en-US" u="sng" dirty="0"/>
              <a:t>:Crawling</a:t>
            </a:r>
            <a:endParaRPr lang="he-IL" u="sng" dirty="0"/>
          </a:p>
        </p:txBody>
      </p:sp>
      <p:pic>
        <p:nvPicPr>
          <p:cNvPr id="5" name="תמונה 4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62E38FD4-5C71-264C-2931-A250DA42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8" y="829785"/>
            <a:ext cx="7180659" cy="4953575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D37A48BB-3067-08F9-BF06-0DFFA6FE2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17" y="722605"/>
            <a:ext cx="3974187" cy="52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6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2F7B6E-719E-11AD-F9AA-991F2893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EDA</a:t>
            </a:r>
            <a:r>
              <a:rPr lang="he-IL" u="sng" dirty="0"/>
              <a:t> וניקוי נתונים: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E56A31-8047-1DF2-C87B-5D48C227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לעשות למידת מכונה "רגרסיה לינארית" ולכן היינו צריכים להפוך את כל העמודות לייצוג נומרי.</a:t>
            </a:r>
          </a:p>
          <a:p>
            <a:r>
              <a:rPr lang="he-IL" dirty="0"/>
              <a:t>מחקנו את כל המופעים שהיה בהם פחות מ10 ערכים, מחקנו את כל העמודות שהיה בהן פחות מ1500 מופעים.</a:t>
            </a:r>
          </a:p>
          <a:p>
            <a:r>
              <a:rPr lang="he-IL" dirty="0"/>
              <a:t>לאחר קורלציה הבנו שאין לנו מה לעשות עם מופעים בלי הערך "מטר מרובע" ולכן מחקנו אותם.</a:t>
            </a:r>
          </a:p>
          <a:p>
            <a:r>
              <a:rPr lang="he-IL" dirty="0"/>
              <a:t>מחיקת שורות כפולות.</a:t>
            </a:r>
          </a:p>
          <a:p>
            <a:r>
              <a:rPr lang="he-IL" dirty="0"/>
              <a:t>מחיקת ערכים "חריגים" – </a:t>
            </a:r>
            <a:r>
              <a:rPr lang="en-US" dirty="0"/>
              <a:t>Outliers</a:t>
            </a:r>
            <a:r>
              <a:rPr lang="he-IL" dirty="0"/>
              <a:t>.</a:t>
            </a:r>
          </a:p>
          <a:p>
            <a:r>
              <a:rPr lang="he-IL" dirty="0"/>
              <a:t>מחיקת עמודות שלא תורמות לחיזוי.</a:t>
            </a:r>
          </a:p>
        </p:txBody>
      </p:sp>
    </p:spTree>
    <p:extLst>
      <p:ext uri="{BB962C8B-B14F-4D97-AF65-F5344CB8AC3E}">
        <p14:creationId xmlns:p14="http://schemas.microsoft.com/office/powerpoint/2010/main" val="401953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מספר, גופן">
            <a:extLst>
              <a:ext uri="{FF2B5EF4-FFF2-40B4-BE49-F238E27FC236}">
                <a16:creationId xmlns:a16="http://schemas.microsoft.com/office/drawing/2014/main" id="{44C131CD-11EB-C30F-B1B4-9913581E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2258841"/>
            <a:ext cx="7832035" cy="3950456"/>
          </a:xfrm>
          <a:prstGeom prst="rect">
            <a:avLst/>
          </a:prstGeom>
        </p:spPr>
      </p:pic>
      <p:sp>
        <p:nvSpPr>
          <p:cNvPr id="6" name="כותרת 5">
            <a:extLst>
              <a:ext uri="{FF2B5EF4-FFF2-40B4-BE49-F238E27FC236}">
                <a16:creationId xmlns:a16="http://schemas.microsoft.com/office/drawing/2014/main" id="{012F83EF-5FC5-8637-69D6-57B25F744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025" y="-1000061"/>
            <a:ext cx="9144000" cy="2387600"/>
          </a:xfrm>
        </p:spPr>
        <p:txBody>
          <a:bodyPr>
            <a:normAutofit/>
          </a:bodyPr>
          <a:lstStyle/>
          <a:p>
            <a:r>
              <a:rPr lang="he-IL" sz="3200" u="sng" dirty="0"/>
              <a:t>הדאטה סט לאחר טיפול בנתונים ומחיקה והקורלציות השונות:</a:t>
            </a:r>
          </a:p>
        </p:txBody>
      </p:sp>
      <p:pic>
        <p:nvPicPr>
          <p:cNvPr id="9" name="תמונה 8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CF032162-B52B-8044-35AA-A7AFC4C3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29" y="3091069"/>
            <a:ext cx="387539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94C070-E62F-DA09-C8AD-51D0207E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/>
              <a:t>למידת מכונה- רגרסיה לינארית: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F34F11-6BF2-7D6B-3784-39CC69BC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לאחר ניקוי הדאטה המשכנו בתהליך הבנת הדאטה הנקי, קורלציות של מאפיינים עם ה</a:t>
            </a:r>
            <a:r>
              <a:rPr lang="en-US" dirty="0"/>
              <a:t>label</a:t>
            </a:r>
            <a:r>
              <a:rPr lang="he-IL" dirty="0"/>
              <a:t> לחיזוי, הבנה של טווח החיזוי ומחיקה של עמודות שלא משפיעות על החיזוי.</a:t>
            </a:r>
          </a:p>
          <a:p>
            <a:r>
              <a:rPr lang="he-IL" dirty="0"/>
              <a:t>השתמשנו בפונקציה שאומרת לנו איזה עמודות הכי טובות לחיזוי ומחזירה לפי </a:t>
            </a:r>
            <a:r>
              <a:rPr lang="en-US" dirty="0"/>
              <a:t>K</a:t>
            </a:r>
            <a:r>
              <a:rPr lang="he-IL" dirty="0"/>
              <a:t> שנבחר את </a:t>
            </a:r>
            <a:r>
              <a:rPr lang="en-US" dirty="0"/>
              <a:t>K</a:t>
            </a:r>
            <a:r>
              <a:rPr lang="he-IL" dirty="0"/>
              <a:t> העמודות הכי טובות לחיזוי.</a:t>
            </a:r>
          </a:p>
          <a:p>
            <a:r>
              <a:rPr lang="he-IL" dirty="0"/>
              <a:t>חילקנו את הדאטה מראש ל80% אימון שיתחלק בהמשך גם ל80% אימון ו20% טסט,ה20% בשביל שבסוף נבדוק גם על דאטה שהמודל לעולם לא פגש.</a:t>
            </a:r>
          </a:p>
          <a:p>
            <a:r>
              <a:rPr lang="he-IL" dirty="0"/>
              <a:t>שלחנו את ה80% לאימון המודל, כמובן שהורדנו את ה</a:t>
            </a:r>
            <a:r>
              <a:rPr lang="en-US" dirty="0"/>
              <a:t>label</a:t>
            </a:r>
            <a:r>
              <a:rPr lang="he-IL" dirty="0"/>
              <a:t> מהטסט.</a:t>
            </a:r>
          </a:p>
          <a:p>
            <a:r>
              <a:rPr lang="he-IL" dirty="0"/>
              <a:t>קיבלנו בעזרת מדד </a:t>
            </a:r>
            <a:r>
              <a:rPr lang="en-US" dirty="0"/>
              <a:t>R^2</a:t>
            </a:r>
            <a:r>
              <a:rPr lang="he-IL" dirty="0"/>
              <a:t> הצלחה של 64.58%.</a:t>
            </a:r>
          </a:p>
          <a:p>
            <a:r>
              <a:rPr lang="he-IL" dirty="0"/>
              <a:t>הדפסנו בדאטה את ההפרשים בין החיזוי לבין המחיר המקורי.</a:t>
            </a:r>
          </a:p>
        </p:txBody>
      </p:sp>
    </p:spTree>
    <p:extLst>
      <p:ext uri="{BB962C8B-B14F-4D97-AF65-F5344CB8AC3E}">
        <p14:creationId xmlns:p14="http://schemas.microsoft.com/office/powerpoint/2010/main" val="382020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CE46B-984F-4473-E107-4A2C73E2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-15171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u="sng" dirty="0"/>
              <a:t>למידת מכונה ראשונה:</a:t>
            </a:r>
          </a:p>
        </p:txBody>
      </p:sp>
      <p:pic>
        <p:nvPicPr>
          <p:cNvPr id="5" name="תמונה 4" descr="תמונה שמכילה צילום מסך, קו, תרשים, עלילה&#10;&#10;התיאור נוצר באופן אוטומטי">
            <a:extLst>
              <a:ext uri="{FF2B5EF4-FFF2-40B4-BE49-F238E27FC236}">
                <a16:creationId xmlns:a16="http://schemas.microsoft.com/office/drawing/2014/main" id="{8257227F-8682-495D-0162-76B949F6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" y="1588107"/>
            <a:ext cx="5334462" cy="3840813"/>
          </a:xfrm>
          <a:prstGeom prst="rect">
            <a:avLst/>
          </a:prstGeom>
        </p:spPr>
      </p:pic>
      <p:pic>
        <p:nvPicPr>
          <p:cNvPr id="7" name="תמונה 6" descr="תמונה שמכילה צילום מסך, טקסט, תרשים&#10;&#10;התיאור נוצר באופן אוטומטי">
            <a:extLst>
              <a:ext uri="{FF2B5EF4-FFF2-40B4-BE49-F238E27FC236}">
                <a16:creationId xmlns:a16="http://schemas.microsoft.com/office/drawing/2014/main" id="{7C8F684B-484F-7D77-C244-7C9485B4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46" y="1588107"/>
            <a:ext cx="57459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5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0D1B29-8B24-B287-EBF5-1174F8C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78" y="86829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u="sng" dirty="0"/>
              <a:t>למידת מכונה ראשונה המשך:</a:t>
            </a:r>
          </a:p>
        </p:txBody>
      </p:sp>
      <p:pic>
        <p:nvPicPr>
          <p:cNvPr id="5" name="תמונה 4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AA8E21B0-9134-AB81-227B-9731B8D5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19" y="1538773"/>
            <a:ext cx="8649450" cy="43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72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643</Words>
  <Application>Microsoft Office PowerPoint</Application>
  <PresentationFormat>מסך רחב</PresentationFormat>
  <Paragraphs>48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פרויקט:Forecasting house prices </vt:lpstr>
      <vt:lpstr>בחירת האתר ל- Crawling:</vt:lpstr>
      <vt:lpstr>תהליך ה-Crawling:</vt:lpstr>
      <vt:lpstr>הדאטה סט לאחר :Crawling</vt:lpstr>
      <vt:lpstr>EDA וניקוי נתונים:</vt:lpstr>
      <vt:lpstr>הדאטה סט לאחר טיפול בנתונים ומחיקה והקורלציות השונות:</vt:lpstr>
      <vt:lpstr>למידת מכונה- רגרסיה לינארית:</vt:lpstr>
      <vt:lpstr>למידת מכונה ראשונה:</vt:lpstr>
      <vt:lpstr>למידת מכונה ראשונה המשך:</vt:lpstr>
      <vt:lpstr>למידת מכונה – רגרסיה לינארית – המשך:</vt:lpstr>
      <vt:lpstr>למידת מכונה שניה- שיפור:</vt:lpstr>
      <vt:lpstr>למידת מכונה שניה –המשך:</vt:lpstr>
      <vt:lpstr>מסקנות על שאלת המחקר:</vt:lpstr>
      <vt:lpstr>מגישים: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:Forecasting house prices </dc:title>
  <dc:creator>Vladislav Liabouk</dc:creator>
  <cp:lastModifiedBy>Vladislav Liabouk</cp:lastModifiedBy>
  <cp:revision>3</cp:revision>
  <dcterms:created xsi:type="dcterms:W3CDTF">2023-05-30T12:58:01Z</dcterms:created>
  <dcterms:modified xsi:type="dcterms:W3CDTF">2023-06-04T10:36:09Z</dcterms:modified>
</cp:coreProperties>
</file>