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C1B-5A3A-41AC-84C9-BE833892323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6D249E5-C4CE-4EDB-B813-96FF47A302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C1B-5A3A-41AC-84C9-BE833892323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49E5-C4CE-4EDB-B813-96FF47A30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C1B-5A3A-41AC-84C9-BE833892323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49E5-C4CE-4EDB-B813-96FF47A30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C1B-5A3A-41AC-84C9-BE833892323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49E5-C4CE-4EDB-B813-96FF47A302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C1B-5A3A-41AC-84C9-BE833892323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D249E5-C4CE-4EDB-B813-96FF47A3020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C1B-5A3A-41AC-84C9-BE833892323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49E5-C4CE-4EDB-B813-96FF47A302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C1B-5A3A-41AC-84C9-BE833892323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49E5-C4CE-4EDB-B813-96FF47A3020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C1B-5A3A-41AC-84C9-BE833892323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49E5-C4CE-4EDB-B813-96FF47A30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C1B-5A3A-41AC-84C9-BE833892323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49E5-C4CE-4EDB-B813-96FF47A30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C1B-5A3A-41AC-84C9-BE833892323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49E5-C4CE-4EDB-B813-96FF47A3020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C1B-5A3A-41AC-84C9-BE833892323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D249E5-C4CE-4EDB-B813-96FF47A3020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849C1B-5A3A-41AC-84C9-BE833892323F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6D249E5-C4CE-4EDB-B813-96FF47A302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stomer_relationship_management" TargetMode="External"/><Relationship Id="rId2" Type="http://schemas.openxmlformats.org/officeDocument/2006/relationships/hyperlink" Target="https://www.businessmanagementideas.com/crm/e-crm/e-crm-meaning-evolution-and-benefits/36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242473976_TECHNOLOGICAL_DIFFERENCES_BETWEEN_CRM_AND_eCRM/fulltext/5e36cd8192851c7f7f165230/TECHNOLOGICAL-DIFFERENCES-BETWEEN-CRM-AND-eCRM.pdf" TargetMode="External"/><Relationship Id="rId5" Type="http://schemas.openxmlformats.org/officeDocument/2006/relationships/hyperlink" Target="https://www.pcmag.com/picks/the-best-crm-software" TargetMode="External"/><Relationship Id="rId4" Type="http://schemas.openxmlformats.org/officeDocument/2006/relationships/hyperlink" Target="https://en.wikipedia.org/wiki/Comparison_of_CRM_system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9530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bg-BG" sz="2000" dirty="0" smtClean="0">
                <a:latin typeface="Buxton Sketch" pitchFamily="66" charset="0"/>
              </a:rPr>
              <a:t>Владислава Венциславова Маркова, ф.н. 81271, спец. “Компютърни науки”, курс </a:t>
            </a:r>
            <a:r>
              <a:rPr lang="en-US" sz="2000" dirty="0" smtClean="0">
                <a:latin typeface="Buxton Sketch" pitchFamily="66" charset="0"/>
              </a:rPr>
              <a:t>IV</a:t>
            </a:r>
            <a:r>
              <a:rPr lang="bg-BG" sz="2000" dirty="0" smtClean="0">
                <a:latin typeface="Buxton Sketch" pitchFamily="66" charset="0"/>
              </a:rPr>
              <a:t>, поток </a:t>
            </a:r>
            <a:r>
              <a:rPr lang="en-US" sz="2000" dirty="0" smtClean="0">
                <a:latin typeface="Buxton Sketch" pitchFamily="66" charset="0"/>
              </a:rPr>
              <a:t>II</a:t>
            </a:r>
            <a:r>
              <a:rPr lang="bg-BG" sz="2000" dirty="0" smtClean="0">
                <a:latin typeface="Buxton Sketch" pitchFamily="66" charset="0"/>
              </a:rPr>
              <a:t>, група 6</a:t>
            </a:r>
          </a:p>
          <a:p>
            <a:pPr algn="r"/>
            <a:r>
              <a:rPr lang="bg-BG" sz="2000" dirty="0" smtClean="0">
                <a:latin typeface="Buxton Sketch" pitchFamily="66" charset="0"/>
              </a:rPr>
              <a:t>Е-бизнес</a:t>
            </a:r>
            <a:r>
              <a:rPr lang="en-US" sz="2000" dirty="0" smtClean="0">
                <a:latin typeface="Buxton Sketch" pitchFamily="66" charset="0"/>
              </a:rPr>
              <a:t>:</a:t>
            </a:r>
            <a:r>
              <a:rPr lang="bg-BG" sz="2000" dirty="0" smtClean="0">
                <a:latin typeface="Buxton Sketch" pitchFamily="66" charset="0"/>
              </a:rPr>
              <a:t> стратегия, архитектура, проектиране</a:t>
            </a:r>
          </a:p>
          <a:p>
            <a:pPr algn="r"/>
            <a:r>
              <a:rPr lang="bg-BG" sz="2000" dirty="0" smtClean="0">
                <a:latin typeface="Buxton Sketch" pitchFamily="66" charset="0"/>
              </a:rPr>
              <a:t>зимен семестър 2020</a:t>
            </a:r>
            <a:r>
              <a:rPr lang="en-US" sz="2000" dirty="0" smtClean="0">
                <a:latin typeface="Buxton Sketch" pitchFamily="66" charset="0"/>
              </a:rPr>
              <a:t>/</a:t>
            </a:r>
            <a:r>
              <a:rPr lang="bg-BG" sz="2000" dirty="0" smtClean="0">
                <a:latin typeface="Buxton Sketch" pitchFamily="66" charset="0"/>
              </a:rPr>
              <a:t>2021 г.</a:t>
            </a:r>
            <a:endParaRPr lang="en-US" sz="2000" dirty="0">
              <a:latin typeface="Buxton Sketch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Buxton Sketch" pitchFamily="66" charset="0"/>
              </a:rPr>
              <a:t>CRM</a:t>
            </a:r>
            <a:r>
              <a:rPr lang="bg-BG" sz="6000" b="1" dirty="0" smtClean="0">
                <a:latin typeface="Buxton Sketch" pitchFamily="66" charset="0"/>
              </a:rPr>
              <a:t> системи</a:t>
            </a:r>
            <a:endParaRPr lang="en-US" sz="6000" b="1" dirty="0">
              <a:latin typeface="Buxton Sketch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latin typeface="Buxton Sketch" pitchFamily="66" charset="0"/>
              </a:rPr>
              <a:t>Подход</a:t>
            </a:r>
            <a:r>
              <a:rPr lang="en-US" b="1" dirty="0" smtClean="0">
                <a:latin typeface="Buxton Sketch" pitchFamily="66" charset="0"/>
              </a:rPr>
              <a:t> </a:t>
            </a:r>
            <a:r>
              <a:rPr lang="en-US" b="1" dirty="0" err="1" smtClean="0">
                <a:latin typeface="Buxton Sketch" pitchFamily="66" charset="0"/>
              </a:rPr>
              <a:t>към</a:t>
            </a:r>
            <a:r>
              <a:rPr lang="en-US" b="1" dirty="0" smtClean="0">
                <a:latin typeface="Buxton Sketch" pitchFamily="66" charset="0"/>
              </a:rPr>
              <a:t> </a:t>
            </a:r>
            <a:r>
              <a:rPr lang="en-US" b="1" dirty="0" err="1" smtClean="0">
                <a:latin typeface="Buxton Sketch" pitchFamily="66" charset="0"/>
              </a:rPr>
              <a:t>развитието</a:t>
            </a:r>
            <a:r>
              <a:rPr lang="en-US" b="1" dirty="0" smtClean="0">
                <a:latin typeface="Buxton Sketch" pitchFamily="66" charset="0"/>
              </a:rPr>
              <a:t> </a:t>
            </a:r>
            <a:r>
              <a:rPr lang="en-US" b="1" dirty="0" smtClean="0">
                <a:latin typeface="Buxton Sketch" pitchFamily="66" charset="0"/>
              </a:rPr>
              <a:t>и</a:t>
            </a:r>
            <a:r>
              <a:rPr lang="bg-BG" b="1" dirty="0" smtClean="0">
                <a:latin typeface="Buxton Sketch" pitchFamily="66" charset="0"/>
              </a:rPr>
              <a:t> поглед върху</a:t>
            </a:r>
            <a:r>
              <a:rPr lang="en-US" b="1" dirty="0" smtClean="0">
                <a:latin typeface="Buxton Sketch" pitchFamily="66" charset="0"/>
              </a:rPr>
              <a:t> </a:t>
            </a:r>
            <a:r>
              <a:rPr lang="en-US" b="1" dirty="0" err="1" smtClean="0">
                <a:latin typeface="Buxton Sketch" pitchFamily="66" charset="0"/>
              </a:rPr>
              <a:t>имплементацията</a:t>
            </a:r>
            <a:endParaRPr lang="en-US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bg-BG" sz="2000" dirty="0" smtClean="0">
                <a:latin typeface="Buxton Sketch" pitchFamily="66" charset="0"/>
              </a:rPr>
              <a:t>Някои съображения</a:t>
            </a:r>
            <a:r>
              <a:rPr lang="en-US" sz="2000" dirty="0" smtClean="0">
                <a:latin typeface="Buxton Sketch" pitchFamily="66" charset="0"/>
              </a:rPr>
              <a:t> (</a:t>
            </a:r>
            <a:r>
              <a:rPr lang="bg-BG" sz="2000" dirty="0" smtClean="0">
                <a:latin typeface="Buxton Sketch" pitchFamily="66" charset="0"/>
              </a:rPr>
              <a:t>но основни</a:t>
            </a:r>
            <a:r>
              <a:rPr lang="en-US" sz="2000" dirty="0" smtClean="0">
                <a:latin typeface="Buxton Sketch" pitchFamily="66" charset="0"/>
              </a:rPr>
              <a:t>): </a:t>
            </a:r>
          </a:p>
          <a:p>
            <a:pPr>
              <a:buNone/>
            </a:pPr>
            <a:r>
              <a:rPr lang="en-US" sz="1600" b="1" i="1" dirty="0" smtClean="0">
                <a:latin typeface="Buxton Sketch" pitchFamily="66" charset="0"/>
              </a:rPr>
              <a:t>(</a:t>
            </a:r>
            <a:r>
              <a:rPr lang="en-US" sz="1600" b="1" i="1" dirty="0" err="1" smtClean="0">
                <a:latin typeface="Buxton Sketch" pitchFamily="66" charset="0"/>
              </a:rPr>
              <a:t>i</a:t>
            </a:r>
            <a:r>
              <a:rPr lang="en-US" sz="1600" b="1" i="1" dirty="0" smtClean="0">
                <a:latin typeface="Buxton Sketch" pitchFamily="66" charset="0"/>
              </a:rPr>
              <a:t>) </a:t>
            </a:r>
            <a:r>
              <a:rPr lang="en-US" sz="1600" b="1" i="1" dirty="0" err="1" smtClean="0">
                <a:latin typeface="Buxton Sketch" pitchFamily="66" charset="0"/>
              </a:rPr>
              <a:t>Определяне</a:t>
            </a:r>
            <a:r>
              <a:rPr lang="en-US" sz="1600" b="1" i="1" dirty="0" smtClean="0">
                <a:latin typeface="Buxton Sketch" pitchFamily="66" charset="0"/>
              </a:rPr>
              <a:t> </a:t>
            </a:r>
            <a:r>
              <a:rPr lang="en-US" sz="1600" b="1" i="1" dirty="0" err="1" smtClean="0">
                <a:latin typeface="Buxton Sketch" pitchFamily="66" charset="0"/>
              </a:rPr>
              <a:t>на</a:t>
            </a:r>
            <a:r>
              <a:rPr lang="en-US" sz="1600" b="1" i="1" dirty="0" smtClean="0">
                <a:latin typeface="Buxton Sketch" pitchFamily="66" charset="0"/>
              </a:rPr>
              <a:t> </a:t>
            </a:r>
            <a:r>
              <a:rPr lang="en-US" sz="1600" b="1" i="1" dirty="0" err="1" smtClean="0">
                <a:latin typeface="Buxton Sketch" pitchFamily="66" charset="0"/>
              </a:rPr>
              <a:t>взаимоотношенията</a:t>
            </a:r>
            <a:endParaRPr lang="en-US" sz="16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Buxton Sketch" pitchFamily="66" charset="0"/>
              </a:rPr>
              <a:t>	</a:t>
            </a:r>
            <a:r>
              <a:rPr lang="en-US" sz="1200" dirty="0" err="1" smtClean="0">
                <a:latin typeface="Buxton Sketch" pitchFamily="66" charset="0"/>
              </a:rPr>
              <a:t>Генериране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списък</a:t>
            </a:r>
            <a:r>
              <a:rPr lang="en-US" sz="1200" dirty="0" smtClean="0">
                <a:latin typeface="Buxton Sketch" pitchFamily="66" charset="0"/>
              </a:rPr>
              <a:t> с </a:t>
            </a:r>
            <a:r>
              <a:rPr lang="en-US" sz="1200" dirty="0" err="1" smtClean="0">
                <a:latin typeface="Buxton Sketch" pitchFamily="66" charset="0"/>
              </a:rPr>
              <a:t>ключови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аспекти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клиентските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взаимоотношения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smtClean="0">
                <a:latin typeface="Buxton Sketch" pitchFamily="66" charset="0"/>
              </a:rPr>
              <a:t>и </a:t>
            </a:r>
            <a:r>
              <a:rPr lang="en-US" sz="1200" dirty="0" err="1" smtClean="0">
                <a:latin typeface="Buxton Sketch" pitchFamily="66" charset="0"/>
              </a:rPr>
              <a:t>важността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тези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взаимоотношения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за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съответния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бизнес</a:t>
            </a:r>
            <a:endParaRPr lang="en-US" sz="12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1600" b="1" i="1" dirty="0" smtClean="0">
                <a:latin typeface="Buxton Sketch" pitchFamily="66" charset="0"/>
              </a:rPr>
              <a:t>(ii) </a:t>
            </a:r>
            <a:r>
              <a:rPr lang="en-US" sz="1600" b="1" i="1" dirty="0" err="1" smtClean="0">
                <a:latin typeface="Buxton Sketch" pitchFamily="66" charset="0"/>
              </a:rPr>
              <a:t>Разработка</a:t>
            </a:r>
            <a:r>
              <a:rPr lang="en-US" sz="1600" b="1" i="1" dirty="0" smtClean="0">
                <a:latin typeface="Buxton Sketch" pitchFamily="66" charset="0"/>
              </a:rPr>
              <a:t> </a:t>
            </a:r>
            <a:r>
              <a:rPr lang="en-US" sz="1600" b="1" i="1" dirty="0" err="1" smtClean="0">
                <a:latin typeface="Buxton Sketch" pitchFamily="66" charset="0"/>
              </a:rPr>
              <a:t>на</a:t>
            </a:r>
            <a:r>
              <a:rPr lang="en-US" sz="1600" b="1" i="1" dirty="0" smtClean="0">
                <a:latin typeface="Buxton Sketch" pitchFamily="66" charset="0"/>
              </a:rPr>
              <a:t> </a:t>
            </a:r>
            <a:r>
              <a:rPr lang="en-US" sz="1600" b="1" i="1" dirty="0" err="1" smtClean="0">
                <a:latin typeface="Buxton Sketch" pitchFamily="66" charset="0"/>
              </a:rPr>
              <a:t>план</a:t>
            </a:r>
            <a:endParaRPr lang="en-US" sz="1600" b="1" i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1600" b="1" i="1" dirty="0" smtClean="0">
                <a:latin typeface="Buxton Sketch" pitchFamily="66" charset="0"/>
              </a:rPr>
              <a:t>	</a:t>
            </a:r>
            <a:r>
              <a:rPr lang="en-US" sz="1200" dirty="0" err="1" smtClean="0">
                <a:latin typeface="Buxton Sketch" pitchFamily="66" charset="0"/>
              </a:rPr>
              <a:t>Създ</a:t>
            </a:r>
            <a:r>
              <a:rPr lang="bg-BG" sz="1200" dirty="0" smtClean="0">
                <a:latin typeface="Buxton Sketch" pitchFamily="66" charset="0"/>
              </a:rPr>
              <a:t>а</a:t>
            </a:r>
            <a:r>
              <a:rPr lang="en-US" sz="1200" dirty="0" err="1" smtClean="0">
                <a:latin typeface="Buxton Sketch" pitchFamily="66" charset="0"/>
              </a:rPr>
              <a:t>ване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широка</a:t>
            </a:r>
            <a:r>
              <a:rPr lang="en-US" sz="1200" dirty="0" smtClean="0">
                <a:latin typeface="Buxton Sketch" pitchFamily="66" charset="0"/>
              </a:rPr>
              <a:t> “</a:t>
            </a:r>
            <a:r>
              <a:rPr lang="en-US" sz="1200" dirty="0" err="1" smtClean="0">
                <a:latin typeface="Buxton Sketch" pitchFamily="66" charset="0"/>
              </a:rPr>
              <a:t>Мениджмънт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взаимоотношенията</a:t>
            </a:r>
            <a:r>
              <a:rPr lang="en-US" sz="1200" dirty="0" smtClean="0">
                <a:latin typeface="Buxton Sketch" pitchFamily="66" charset="0"/>
              </a:rPr>
              <a:t>” (Relationship Management program ) </a:t>
            </a:r>
            <a:r>
              <a:rPr lang="en-US" sz="1200" dirty="0" err="1" smtClean="0">
                <a:latin typeface="Buxton Sketch" pitchFamily="66" charset="0"/>
              </a:rPr>
              <a:t>програма</a:t>
            </a:r>
            <a:r>
              <a:rPr lang="en-US" sz="1200" dirty="0" smtClean="0">
                <a:latin typeface="Buxton Sketch" pitchFamily="66" charset="0"/>
              </a:rPr>
              <a:t>, </a:t>
            </a:r>
            <a:r>
              <a:rPr lang="en-US" sz="1200" dirty="0" err="1" smtClean="0">
                <a:latin typeface="Buxton Sketch" pitchFamily="66" charset="0"/>
              </a:rPr>
              <a:t>която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да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бъде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приложима</a:t>
            </a:r>
            <a:r>
              <a:rPr lang="en-US" sz="1200" dirty="0" smtClean="0">
                <a:latin typeface="Buxton Sketch" pitchFamily="66" charset="0"/>
              </a:rPr>
              <a:t> и </a:t>
            </a:r>
            <a:r>
              <a:rPr lang="en-US" sz="1200" dirty="0" err="1" smtClean="0">
                <a:latin typeface="Buxton Sketch" pitchFamily="66" charset="0"/>
              </a:rPr>
              <a:t>за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по-малки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сегменти</a:t>
            </a:r>
            <a:r>
              <a:rPr lang="en-US" sz="1200" dirty="0" smtClean="0">
                <a:latin typeface="Buxton Sketch" pitchFamily="66" charset="0"/>
              </a:rPr>
              <a:t> и </a:t>
            </a:r>
            <a:r>
              <a:rPr lang="en-US" sz="1200" dirty="0" err="1" smtClean="0">
                <a:latin typeface="Buxton Sketch" pitchFamily="66" charset="0"/>
              </a:rPr>
              <a:t>таргети</a:t>
            </a:r>
            <a:endParaRPr lang="en-US" sz="12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1600" b="1" i="1" dirty="0" smtClean="0">
                <a:latin typeface="Buxton Sketch" pitchFamily="66" charset="0"/>
              </a:rPr>
              <a:t>(iii) </a:t>
            </a:r>
            <a:r>
              <a:rPr lang="en-US" sz="1600" b="1" i="1" dirty="0" err="1" smtClean="0">
                <a:latin typeface="Buxton Sketch" pitchFamily="66" charset="0"/>
              </a:rPr>
              <a:t>Фокус</a:t>
            </a:r>
            <a:r>
              <a:rPr lang="en-US" sz="1600" b="1" i="1" dirty="0" smtClean="0">
                <a:latin typeface="Buxton Sketch" pitchFamily="66" charset="0"/>
              </a:rPr>
              <a:t> </a:t>
            </a:r>
            <a:r>
              <a:rPr lang="en-US" sz="1600" b="1" i="1" dirty="0" err="1" smtClean="0">
                <a:latin typeface="Buxton Sketch" pitchFamily="66" charset="0"/>
              </a:rPr>
              <a:t>върху</a:t>
            </a:r>
            <a:r>
              <a:rPr lang="en-US" sz="1600" b="1" i="1" dirty="0" smtClean="0">
                <a:latin typeface="Buxton Sketch" pitchFamily="66" charset="0"/>
              </a:rPr>
              <a:t> </a:t>
            </a:r>
            <a:r>
              <a:rPr lang="en-US" sz="1600" b="1" i="1" dirty="0" err="1" smtClean="0">
                <a:latin typeface="Buxton Sketch" pitchFamily="66" charset="0"/>
              </a:rPr>
              <a:t>клиентите</a:t>
            </a:r>
            <a:endParaRPr lang="en-US" sz="1600" b="1" i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1600" b="1" i="1" dirty="0" smtClean="0">
                <a:latin typeface="Buxton Sketch" pitchFamily="66" charset="0"/>
              </a:rPr>
              <a:t>	</a:t>
            </a:r>
            <a:r>
              <a:rPr lang="en-US" sz="1200" dirty="0" err="1" smtClean="0">
                <a:latin typeface="Buxton Sketch" pitchFamily="66" charset="0"/>
              </a:rPr>
              <a:t>Фокусът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трябва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да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бъде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повече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върху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клиента</a:t>
            </a:r>
            <a:r>
              <a:rPr lang="en-US" sz="1200" dirty="0" smtClean="0">
                <a:latin typeface="Buxton Sketch" pitchFamily="66" charset="0"/>
              </a:rPr>
              <a:t> и </a:t>
            </a:r>
            <a:r>
              <a:rPr lang="en-US" sz="1200" dirty="0" err="1" smtClean="0">
                <a:latin typeface="Buxton Sketch" pitchFamily="66" charset="0"/>
              </a:rPr>
              <a:t>след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това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върху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технологията</a:t>
            </a:r>
            <a:r>
              <a:rPr lang="en-US" sz="1200" dirty="0" smtClean="0">
                <a:latin typeface="Buxton Sketch" pitchFamily="66" charset="0"/>
              </a:rPr>
              <a:t>. </a:t>
            </a:r>
            <a:r>
              <a:rPr lang="en-US" sz="1200" dirty="0" err="1" smtClean="0">
                <a:latin typeface="Buxton Sketch" pitchFamily="66" charset="0"/>
              </a:rPr>
              <a:t>Всяка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технология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трябва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да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има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определени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предимства</a:t>
            </a:r>
            <a:r>
              <a:rPr lang="en-US" sz="1200" dirty="0" smtClean="0">
                <a:latin typeface="Buxton Sketch" pitchFamily="66" charset="0"/>
              </a:rPr>
              <a:t> в </a:t>
            </a:r>
            <a:r>
              <a:rPr lang="en-US" sz="1200" dirty="0" err="1" smtClean="0">
                <a:latin typeface="Buxton Sketch" pitchFamily="66" charset="0"/>
              </a:rPr>
              <a:t>това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как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да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улесни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живота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клиента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по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отношение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потребяването</a:t>
            </a:r>
            <a:endParaRPr lang="en-US" sz="12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1600" b="1" i="1" dirty="0" smtClean="0">
                <a:latin typeface="Buxton Sketch" pitchFamily="66" charset="0"/>
              </a:rPr>
              <a:t>(iv) </a:t>
            </a:r>
            <a:r>
              <a:rPr lang="en-US" sz="1600" b="1" i="1" dirty="0" err="1" smtClean="0">
                <a:latin typeface="Buxton Sketch" pitchFamily="66" charset="0"/>
              </a:rPr>
              <a:t>Пестене</a:t>
            </a:r>
            <a:r>
              <a:rPr lang="en-US" sz="1600" b="1" i="1" dirty="0" smtClean="0">
                <a:latin typeface="Buxton Sketch" pitchFamily="66" charset="0"/>
              </a:rPr>
              <a:t> </a:t>
            </a:r>
            <a:r>
              <a:rPr lang="en-US" sz="1600" b="1" i="1" dirty="0" err="1" smtClean="0">
                <a:latin typeface="Buxton Sketch" pitchFamily="66" charset="0"/>
              </a:rPr>
              <a:t>на</a:t>
            </a:r>
            <a:r>
              <a:rPr lang="en-US" sz="1600" b="1" i="1" dirty="0" smtClean="0">
                <a:latin typeface="Buxton Sketch" pitchFamily="66" charset="0"/>
              </a:rPr>
              <a:t> </a:t>
            </a:r>
            <a:r>
              <a:rPr lang="en-US" sz="1600" b="1" i="1" dirty="0" err="1" smtClean="0">
                <a:latin typeface="Buxton Sketch" pitchFamily="66" charset="0"/>
              </a:rPr>
              <a:t>пари</a:t>
            </a:r>
            <a:endParaRPr lang="en-US" sz="1600" b="1" i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1600" b="1" i="1" dirty="0" smtClean="0">
                <a:latin typeface="Buxton Sketch" pitchFamily="66" charset="0"/>
              </a:rPr>
              <a:t>	</a:t>
            </a:r>
            <a:r>
              <a:rPr lang="en-US" sz="1200" dirty="0" err="1" smtClean="0">
                <a:latin typeface="Buxton Sketch" pitchFamily="66" charset="0"/>
              </a:rPr>
              <a:t>Незавасимо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дали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чрез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орязване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разходите</a:t>
            </a:r>
            <a:r>
              <a:rPr lang="bg-BG" sz="1200" dirty="0" smtClean="0">
                <a:latin typeface="Buxton Sketch" pitchFamily="66" charset="0"/>
              </a:rPr>
              <a:t> или </a:t>
            </a:r>
            <a:r>
              <a:rPr lang="en-US" sz="1200" dirty="0" err="1" smtClean="0">
                <a:latin typeface="Buxton Sketch" pitchFamily="66" charset="0"/>
              </a:rPr>
              <a:t>вдигане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приходите</a:t>
            </a:r>
            <a:r>
              <a:rPr lang="en-US" sz="1200" dirty="0" smtClean="0">
                <a:latin typeface="Buxton Sketch" pitchFamily="66" charset="0"/>
              </a:rPr>
              <a:t>, </a:t>
            </a:r>
            <a:r>
              <a:rPr lang="en-US" sz="1200" dirty="0" err="1" smtClean="0">
                <a:latin typeface="Buxton Sketch" pitchFamily="66" charset="0"/>
              </a:rPr>
              <a:t>всяка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нова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възможност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или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способност</a:t>
            </a:r>
            <a:r>
              <a:rPr lang="en-US" sz="1200" dirty="0" smtClean="0">
                <a:latin typeface="Buxton Sketch" pitchFamily="66" charset="0"/>
              </a:rPr>
              <a:t>, </a:t>
            </a:r>
            <a:r>
              <a:rPr lang="en-US" sz="1200" dirty="0" err="1" smtClean="0">
                <a:latin typeface="Buxton Sketch" pitchFamily="66" charset="0"/>
              </a:rPr>
              <a:t>която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бъде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имплементирана</a:t>
            </a:r>
            <a:r>
              <a:rPr lang="en-US" sz="1200" dirty="0" smtClean="0">
                <a:latin typeface="Buxton Sketch" pitchFamily="66" charset="0"/>
              </a:rPr>
              <a:t>, </a:t>
            </a:r>
            <a:r>
              <a:rPr lang="en-US" sz="1200" dirty="0" err="1" smtClean="0">
                <a:latin typeface="Buxton Sketch" pitchFamily="66" charset="0"/>
              </a:rPr>
              <a:t>трябва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да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може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да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бъде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измерена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директно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чрез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своето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влияние</a:t>
            </a:r>
            <a:r>
              <a:rPr lang="en-US" sz="1200" dirty="0" smtClean="0">
                <a:latin typeface="Buxton Sketch" pitchFamily="66" charset="0"/>
              </a:rPr>
              <a:t>  </a:t>
            </a:r>
            <a:r>
              <a:rPr lang="en-US" sz="1200" dirty="0" err="1" smtClean="0">
                <a:latin typeface="Buxton Sketch" pitchFamily="66" charset="0"/>
              </a:rPr>
              <a:t>от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начало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до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край</a:t>
            </a:r>
            <a:endParaRPr lang="en-US" sz="12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1600" b="1" i="1" dirty="0" smtClean="0">
                <a:latin typeface="Buxton Sketch" pitchFamily="66" charset="0"/>
              </a:rPr>
              <a:t>(v) </a:t>
            </a:r>
            <a:r>
              <a:rPr lang="en-US" sz="1600" b="1" i="1" dirty="0" err="1" smtClean="0">
                <a:latin typeface="Buxton Sketch" pitchFamily="66" charset="0"/>
              </a:rPr>
              <a:t>Сервиз</a:t>
            </a:r>
            <a:r>
              <a:rPr lang="en-US" sz="1600" b="1" i="1" dirty="0" smtClean="0">
                <a:latin typeface="Buxton Sketch" pitchFamily="66" charset="0"/>
              </a:rPr>
              <a:t> и </a:t>
            </a:r>
            <a:r>
              <a:rPr lang="en-US" sz="1600" b="1" i="1" dirty="0" err="1" smtClean="0">
                <a:latin typeface="Buxton Sketch" pitchFamily="66" charset="0"/>
              </a:rPr>
              <a:t>поддръжка</a:t>
            </a:r>
            <a:endParaRPr lang="en-US" sz="1600" b="1" i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1600" b="1" i="1" dirty="0" smtClean="0">
                <a:latin typeface="Buxton Sketch" pitchFamily="66" charset="0"/>
              </a:rPr>
              <a:t>	</a:t>
            </a:r>
            <a:r>
              <a:rPr lang="bg-BG" sz="1200" dirty="0" smtClean="0">
                <a:latin typeface="Buxton Sketch" pitchFamily="66" charset="0"/>
              </a:rPr>
              <a:t>Ид</a:t>
            </a:r>
            <a:r>
              <a:rPr lang="en-US" sz="1200" dirty="0" err="1" smtClean="0">
                <a:latin typeface="Buxton Sketch" pitchFamily="66" charset="0"/>
              </a:rPr>
              <a:t>ентифици</a:t>
            </a:r>
            <a:r>
              <a:rPr lang="bg-BG" sz="1200" dirty="0" smtClean="0">
                <a:latin typeface="Buxton Sketch" pitchFamily="66" charset="0"/>
              </a:rPr>
              <a:t>ране 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сили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smtClean="0">
                <a:latin typeface="Buxton Sketch" pitchFamily="66" charset="0"/>
              </a:rPr>
              <a:t>и </a:t>
            </a:r>
            <a:r>
              <a:rPr lang="en-US" sz="1200" dirty="0" err="1" smtClean="0">
                <a:latin typeface="Buxton Sketch" pitchFamily="66" charset="0"/>
              </a:rPr>
              <a:t>слабости</a:t>
            </a:r>
            <a:r>
              <a:rPr lang="en-US" sz="1200" dirty="0" smtClean="0">
                <a:latin typeface="Buxton Sketch" pitchFamily="66" charset="0"/>
              </a:rPr>
              <a:t> в </a:t>
            </a:r>
            <a:r>
              <a:rPr lang="en-US" sz="1200" dirty="0" err="1" smtClean="0">
                <a:latin typeface="Buxton Sketch" pitchFamily="66" charset="0"/>
              </a:rPr>
              <a:t>тази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програма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за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управление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отношенията</a:t>
            </a:r>
            <a:r>
              <a:rPr lang="en-US" sz="1200" dirty="0" smtClean="0">
                <a:latin typeface="Buxton Sketch" pitchFamily="66" charset="0"/>
              </a:rPr>
              <a:t> и в </a:t>
            </a:r>
            <a:r>
              <a:rPr lang="en-US" sz="1200" dirty="0" err="1" smtClean="0">
                <a:latin typeface="Buxton Sketch" pitchFamily="66" charset="0"/>
              </a:rPr>
              <a:t>продължение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времето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работа</a:t>
            </a:r>
            <a:r>
              <a:rPr lang="bg-BG" sz="1200" dirty="0" smtClean="0">
                <a:latin typeface="Buxton Sketch" pitchFamily="66" charset="0"/>
              </a:rPr>
              <a:t>-</a:t>
            </a:r>
            <a:r>
              <a:rPr lang="en-US" sz="1200" dirty="0" err="1" smtClean="0">
                <a:latin typeface="Buxton Sketch" pitchFamily="66" charset="0"/>
              </a:rPr>
              <a:t>настройва</a:t>
            </a:r>
            <a:r>
              <a:rPr lang="bg-BG" sz="1200" dirty="0" smtClean="0">
                <a:latin typeface="Buxton Sketch" pitchFamily="66" charset="0"/>
              </a:rPr>
              <a:t>не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smtClean="0">
                <a:latin typeface="Buxton Sketch" pitchFamily="66" charset="0"/>
              </a:rPr>
              <a:t>и </a:t>
            </a:r>
            <a:r>
              <a:rPr lang="en-US" sz="1200" dirty="0" err="1" smtClean="0">
                <a:latin typeface="Buxton Sketch" pitchFamily="66" charset="0"/>
              </a:rPr>
              <a:t>подобрява</a:t>
            </a:r>
            <a:r>
              <a:rPr lang="bg-BG" sz="1200" dirty="0" smtClean="0">
                <a:latin typeface="Buxton Sketch" pitchFamily="66" charset="0"/>
              </a:rPr>
              <a:t>не</a:t>
            </a:r>
            <a:r>
              <a:rPr lang="en-US" sz="1200" dirty="0" smtClean="0">
                <a:latin typeface="Buxton Sketch" pitchFamily="66" charset="0"/>
              </a:rPr>
              <a:t> в </a:t>
            </a:r>
            <a:r>
              <a:rPr lang="en-US" sz="1200" dirty="0" err="1" smtClean="0">
                <a:latin typeface="Buxton Sketch" pitchFamily="66" charset="0"/>
              </a:rPr>
              <a:t>зависимост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от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обратната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възка</a:t>
            </a:r>
            <a:r>
              <a:rPr lang="bg-BG" sz="1200" dirty="0" smtClean="0">
                <a:latin typeface="Buxton Sketch" pitchFamily="66" charset="0"/>
              </a:rPr>
              <a:t> </a:t>
            </a:r>
            <a:endParaRPr lang="en-US" sz="1200" dirty="0" smtClean="0">
              <a:latin typeface="Buxton Sketch" pitchFamily="66" charset="0"/>
            </a:endParaRPr>
          </a:p>
          <a:p>
            <a:pPr>
              <a:buNone/>
            </a:pPr>
            <a:endParaRPr lang="en-US" sz="1200" dirty="0" smtClean="0">
              <a:latin typeface="Buxton Sketch" pitchFamily="66" charset="0"/>
            </a:endParaRPr>
          </a:p>
          <a:p>
            <a:pPr>
              <a:buNone/>
            </a:pPr>
            <a:endParaRPr lang="en-US" sz="1600" dirty="0" smtClean="0">
              <a:latin typeface="Buxton Sketch" pitchFamily="66" charset="0"/>
            </a:endParaRPr>
          </a:p>
          <a:p>
            <a:pPr>
              <a:buNone/>
            </a:pPr>
            <a:endParaRPr lang="en-US" sz="1200" dirty="0" smtClean="0">
              <a:latin typeface="Buxton Sketch" pitchFamily="66" charset="0"/>
            </a:endParaRPr>
          </a:p>
          <a:p>
            <a:pPr>
              <a:buNone/>
            </a:pPr>
            <a:endParaRPr lang="en-US" sz="1200" dirty="0" smtClean="0">
              <a:latin typeface="Buxton Sketch" pitchFamily="66" charset="0"/>
            </a:endParaRPr>
          </a:p>
          <a:p>
            <a:pPr>
              <a:buNone/>
            </a:pPr>
            <a:endParaRPr lang="en-US" sz="1600" dirty="0" smtClean="0">
              <a:latin typeface="Buxton Sketch" pitchFamily="66" charset="0"/>
            </a:endParaRPr>
          </a:p>
          <a:p>
            <a:pPr>
              <a:buNone/>
            </a:pPr>
            <a:endParaRPr lang="en-US" sz="2000" dirty="0">
              <a:latin typeface="Buxton Sketch" pitchFamily="66" charset="0"/>
            </a:endParaRPr>
          </a:p>
        </p:txBody>
      </p:sp>
      <p:sp>
        <p:nvSpPr>
          <p:cNvPr id="4" name="Right Arrow 3"/>
          <p:cNvSpPr/>
          <p:nvPr/>
        </p:nvSpPr>
        <p:spPr>
          <a:xfrm rot="1492798">
            <a:off x="560561" y="1060491"/>
            <a:ext cx="1567782" cy="122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Buxton Sketch" pitchFamily="66" charset="0"/>
              </a:rPr>
              <a:t>CRM</a:t>
            </a:r>
            <a:r>
              <a:rPr lang="bg-BG" sz="4400" b="1" dirty="0" smtClean="0">
                <a:latin typeface="Buxton Sketch" pitchFamily="66" charset="0"/>
              </a:rPr>
              <a:t> днес</a:t>
            </a:r>
            <a:r>
              <a:rPr lang="en-US" sz="4400" b="1" dirty="0" smtClean="0">
                <a:latin typeface="Buxton Sketch" pitchFamily="66" charset="0"/>
              </a:rPr>
              <a:t> (To-&gt;day) ? </a:t>
            </a:r>
            <a:r>
              <a:rPr lang="bg-BG" sz="4400" b="1" dirty="0" smtClean="0">
                <a:latin typeface="Buxton Sketch" pitchFamily="66" charset="0"/>
              </a:rPr>
              <a:t> </a:t>
            </a:r>
            <a:endParaRPr lang="en-US" sz="4400" b="1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374904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sz="1600" b="1" dirty="0" smtClean="0">
                <a:latin typeface="Buxton Sketch" pitchFamily="66" charset="0"/>
              </a:rPr>
              <a:t>2020</a:t>
            </a:r>
            <a:endParaRPr lang="bg-BG" sz="1600" b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dirty="0" smtClean="0">
                <a:latin typeface="Buxton Sketch" pitchFamily="66" charset="0"/>
              </a:rPr>
              <a:t>	</a:t>
            </a:r>
            <a:r>
              <a:rPr lang="en-US" sz="1600" dirty="0" err="1" smtClean="0">
                <a:latin typeface="Buxton Sketch" pitchFamily="66" charset="0"/>
              </a:rPr>
              <a:t>най-добрите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доставчици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b="1" dirty="0" smtClean="0">
                <a:latin typeface="Buxton Sketch" pitchFamily="66" charset="0"/>
              </a:rPr>
              <a:t>CRM </a:t>
            </a:r>
            <a:r>
              <a:rPr lang="en-US" sz="1600" b="1" dirty="0" err="1" smtClean="0">
                <a:latin typeface="Buxton Sketch" pitchFamily="66" charset="0"/>
              </a:rPr>
              <a:t>софтуер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endParaRPr lang="bg-BG" sz="1600" b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dirty="0" smtClean="0">
                <a:latin typeface="Buxton Sketch" pitchFamily="66" charset="0"/>
              </a:rPr>
              <a:t>	</a:t>
            </a:r>
            <a:r>
              <a:rPr lang="en-US" sz="1600" b="1" dirty="0" err="1" smtClean="0">
                <a:latin typeface="Buxton Sketch" pitchFamily="66" charset="0"/>
              </a:rPr>
              <a:t>продуктите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им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endParaRPr lang="bg-BG" sz="1600" b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dirty="0" smtClean="0">
                <a:latin typeface="Buxton Sketch" pitchFamily="66" charset="0"/>
              </a:rPr>
              <a:t>	</a:t>
            </a:r>
            <a:r>
              <a:rPr lang="en-US" sz="1600" dirty="0" err="1" smtClean="0">
                <a:latin typeface="Buxton Sketch" pitchFamily="66" charset="0"/>
              </a:rPr>
              <a:t>класификацията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pcmag</a:t>
            </a:r>
            <a:r>
              <a:rPr lang="en-US" sz="1600" dirty="0" smtClean="0">
                <a:latin typeface="Buxton Sketch" pitchFamily="66" charset="0"/>
              </a:rPr>
              <a:t> 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№"/>
            </a:pPr>
            <a:r>
              <a:rPr lang="bg-BG" sz="1500" b="1" dirty="0" smtClean="0">
                <a:latin typeface="Buxton Sketch" pitchFamily="66" charset="0"/>
              </a:rPr>
              <a:t>Apptivo CRM</a:t>
            </a:r>
            <a:r>
              <a:rPr lang="bg-BG" sz="1500" dirty="0" smtClean="0">
                <a:latin typeface="Buxton Sketch" pitchFamily="66" charset="0"/>
              </a:rPr>
              <a:t> – интуитивен интерфейс и добра достъпност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№"/>
            </a:pPr>
            <a:r>
              <a:rPr lang="bg-BG" sz="1500" b="1" dirty="0" smtClean="0">
                <a:latin typeface="Buxton Sketch" pitchFamily="66" charset="0"/>
              </a:rPr>
              <a:t>Salesforce Sales Cloud Lightning Professional</a:t>
            </a:r>
            <a:r>
              <a:rPr lang="bg-BG" sz="1500" dirty="0" smtClean="0">
                <a:latin typeface="Buxton Sketch" pitchFamily="66" charset="0"/>
              </a:rPr>
              <a:t> – подходяща за напреднали </a:t>
            </a:r>
            <a:r>
              <a:rPr lang="en-US" sz="1500" dirty="0" smtClean="0">
                <a:latin typeface="Buxton Sketch" pitchFamily="66" charset="0"/>
              </a:rPr>
              <a:t>CRM</a:t>
            </a:r>
            <a:r>
              <a:rPr lang="bg-BG" sz="1500" dirty="0" smtClean="0">
                <a:latin typeface="Buxton Sketch" pitchFamily="66" charset="0"/>
              </a:rPr>
              <a:t> употреби, много иновативни и съвместими характеристики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№"/>
            </a:pPr>
            <a:r>
              <a:rPr lang="bg-BG" sz="1500" b="1" dirty="0" smtClean="0">
                <a:latin typeface="Buxton Sketch" pitchFamily="66" charset="0"/>
              </a:rPr>
              <a:t>Zoho CRM</a:t>
            </a:r>
            <a:r>
              <a:rPr lang="bg-BG" sz="1500" dirty="0" smtClean="0">
                <a:latin typeface="Buxton Sketch" pitchFamily="66" charset="0"/>
              </a:rPr>
              <a:t> – подходяща за всякакъв бизнес, заедно с останалите продукти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№"/>
            </a:pPr>
            <a:r>
              <a:rPr lang="bg-BG" sz="1500" b="1" dirty="0" smtClean="0">
                <a:latin typeface="Buxton Sketch" pitchFamily="66" charset="0"/>
              </a:rPr>
              <a:t>HubSpot CRM – лесна за използване </a:t>
            </a:r>
            <a:r>
              <a:rPr lang="en-US" sz="1500" b="1" dirty="0" smtClean="0">
                <a:latin typeface="Buxton Sketch" pitchFamily="66" charset="0"/>
              </a:rPr>
              <a:t>CRM </a:t>
            </a:r>
            <a:r>
              <a:rPr lang="bg-BG" sz="1500" b="1" dirty="0" smtClean="0">
                <a:latin typeface="Buxton Sketch" pitchFamily="66" charset="0"/>
              </a:rPr>
              <a:t>от малък и среден бизнес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№"/>
            </a:pPr>
            <a:r>
              <a:rPr lang="bg-BG" sz="1500" b="1" dirty="0" smtClean="0">
                <a:latin typeface="Buxton Sketch" pitchFamily="66" charset="0"/>
              </a:rPr>
              <a:t>Zendesk Sell</a:t>
            </a:r>
            <a:r>
              <a:rPr lang="bg-BG" sz="1500" dirty="0" smtClean="0">
                <a:latin typeface="Buxton Sketch" pitchFamily="66" charset="0"/>
              </a:rPr>
              <a:t> – много добра вътрешна съвместимост с другите проукти на </a:t>
            </a:r>
            <a:r>
              <a:rPr lang="bg-BG" sz="1500" dirty="0" smtClean="0">
                <a:latin typeface="Buxton Sketch" pitchFamily="66" charset="0"/>
              </a:rPr>
              <a:t>производителя</a:t>
            </a:r>
          </a:p>
          <a:p>
            <a:pPr>
              <a:buFont typeface="Buxton Sketch" pitchFamily="66" charset="0"/>
              <a:buChar char="№"/>
            </a:pPr>
            <a:r>
              <a:rPr lang="bg-BG" sz="1500" b="1" dirty="0" smtClean="0">
                <a:latin typeface="Buxton Sketch" pitchFamily="66" charset="0"/>
              </a:rPr>
              <a:t>Freshsales CRM</a:t>
            </a:r>
            <a:r>
              <a:rPr lang="bg-BG" sz="1500" dirty="0" smtClean="0">
                <a:latin typeface="Buxton Sketch" pitchFamily="66" charset="0"/>
              </a:rPr>
              <a:t> – доста лесна за употреба, вграден идкуствен интелект за асистент, подходяща за стартиращи бизнеси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№"/>
            </a:pPr>
            <a:r>
              <a:rPr lang="bg-BG" sz="1500" b="1" dirty="0" smtClean="0">
                <a:latin typeface="Buxton Sketch" pitchFamily="66" charset="0"/>
              </a:rPr>
              <a:t>Less Annoying CRM</a:t>
            </a:r>
            <a:r>
              <a:rPr lang="bg-BG" sz="1500" dirty="0" smtClean="0">
                <a:latin typeface="Buxton Sketch" pitchFamily="66" charset="0"/>
              </a:rPr>
              <a:t> – подходящо за стартиращи бизнеси, изключително достъпна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№"/>
            </a:pPr>
            <a:r>
              <a:rPr lang="bg-BG" sz="1500" b="1" dirty="0" smtClean="0">
                <a:latin typeface="Buxton Sketch" pitchFamily="66" charset="0"/>
              </a:rPr>
              <a:t>Sales Creatio</a:t>
            </a:r>
            <a:r>
              <a:rPr lang="bg-BG" sz="1500" dirty="0" smtClean="0">
                <a:latin typeface="Buxton Sketch" pitchFamily="66" charset="0"/>
              </a:rPr>
              <a:t> – подходяща за големи организации, но се адаптира и за среден бизнес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№"/>
            </a:pPr>
            <a:r>
              <a:rPr lang="bg-BG" sz="1500" b="1" dirty="0" smtClean="0">
                <a:latin typeface="Buxton Sketch" pitchFamily="66" charset="0"/>
              </a:rPr>
              <a:t>Insightly CRM</a:t>
            </a:r>
            <a:r>
              <a:rPr lang="bg-BG" sz="1500" dirty="0" smtClean="0">
                <a:latin typeface="Buxton Sketch" pitchFamily="66" charset="0"/>
              </a:rPr>
              <a:t> – визуално интерактивна и функционално интуитивна, подходяща за малък и среден бизнес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№"/>
            </a:pPr>
            <a:r>
              <a:rPr lang="bg-BG" sz="1500" b="1" dirty="0" smtClean="0">
                <a:latin typeface="Buxton Sketch" pitchFamily="66" charset="0"/>
              </a:rPr>
              <a:t>Pipedrive CRM</a:t>
            </a:r>
            <a:r>
              <a:rPr lang="bg-BG" sz="1500" dirty="0" smtClean="0">
                <a:latin typeface="Buxton Sketch" pitchFamily="66" charset="0"/>
              </a:rPr>
              <a:t> – лесна употреба, добавен </a:t>
            </a:r>
            <a:r>
              <a:rPr lang="en-US" sz="1500" dirty="0" err="1" smtClean="0">
                <a:latin typeface="Buxton Sketch" pitchFamily="66" charset="0"/>
              </a:rPr>
              <a:t>chatbox</a:t>
            </a:r>
            <a:r>
              <a:rPr lang="bg-BG" sz="1500" dirty="0" smtClean="0">
                <a:latin typeface="Buxton Sketch" pitchFamily="66" charset="0"/>
              </a:rPr>
              <a:t> и отчетен механизъм, подходяка за малък </a:t>
            </a:r>
            <a:r>
              <a:rPr lang="bg-BG" sz="1500" dirty="0" smtClean="0">
                <a:latin typeface="Buxton Sketch" pitchFamily="66" charset="0"/>
              </a:rPr>
              <a:t>бизнес</a:t>
            </a:r>
            <a:endParaRPr lang="en-US" sz="1500" dirty="0" smtClean="0">
              <a:latin typeface="Buxton Sketch" pitchFamily="66" charset="0"/>
            </a:endParaRPr>
          </a:p>
        </p:txBody>
      </p:sp>
      <p:pic>
        <p:nvPicPr>
          <p:cNvPr id="5" name="Content Placeholder 4" descr="zoho_CRM.jpe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105400" y="1447800"/>
            <a:ext cx="1905000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CRM_exam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4038600"/>
            <a:ext cx="4049222" cy="2087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dirty="0" smtClean="0">
                <a:latin typeface="Buxton Sketch" pitchFamily="66" charset="0"/>
              </a:rPr>
              <a:t>Другата страна       на нещата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bg-BG" sz="1600" b="1" dirty="0" smtClean="0">
              <a:latin typeface="Buxton Sketch" pitchFamily="66" charset="0"/>
            </a:endParaRPr>
          </a:p>
          <a:p>
            <a:r>
              <a:rPr lang="bg-BG" sz="1600" b="1" dirty="0" smtClean="0">
                <a:latin typeface="Buxton Sketch" pitchFamily="66" charset="0"/>
              </a:rPr>
              <a:t>Го</a:t>
            </a:r>
            <a:r>
              <a:rPr lang="en-US" sz="1600" b="1" dirty="0" err="1" smtClean="0">
                <a:latin typeface="Buxton Sketch" pitchFamily="66" charset="0"/>
              </a:rPr>
              <a:t>леми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предизвикателства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dirty="0" smtClean="0">
                <a:latin typeface="Buxton Sketch" pitchFamily="66" charset="0"/>
              </a:rPr>
              <a:t>в </a:t>
            </a:r>
            <a:r>
              <a:rPr lang="en-US" sz="1600" dirty="0" err="1" smtClean="0">
                <a:latin typeface="Buxton Sketch" pitchFamily="66" charset="0"/>
              </a:rPr>
              <a:t>опитите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endParaRPr lang="bg-BG" sz="1600" dirty="0" smtClean="0">
              <a:latin typeface="Buxton Sketch" pitchFamily="66" charset="0"/>
            </a:endParaRPr>
          </a:p>
          <a:p>
            <a:r>
              <a:rPr lang="en-US" sz="1600" dirty="0" err="1" smtClean="0">
                <a:latin typeface="Buxton Sketch" pitchFamily="66" charset="0"/>
              </a:rPr>
              <a:t>Невинаги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ефективно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или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адекватно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използване</a:t>
            </a:r>
            <a:endParaRPr lang="bg-BG" sz="1600" b="1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Не</a:t>
            </a:r>
            <a:r>
              <a:rPr lang="en-US" sz="1600" dirty="0" err="1" smtClean="0">
                <a:latin typeface="Buxton Sketch" pitchFamily="66" charset="0"/>
              </a:rPr>
              <a:t>доразбирателства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smtClean="0">
                <a:latin typeface="Buxton Sketch" pitchFamily="66" charset="0"/>
              </a:rPr>
              <a:t>и </a:t>
            </a:r>
            <a:r>
              <a:rPr lang="en-US" sz="1600" dirty="0" err="1" smtClean="0">
                <a:latin typeface="Buxton Sketch" pitchFamily="66" charset="0"/>
              </a:rPr>
              <a:t>погрешно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тълкуване</a:t>
            </a:r>
            <a:r>
              <a:rPr lang="bg-BG" sz="1600" dirty="0" smtClean="0">
                <a:latin typeface="Buxton Sketch" pitchFamily="66" charset="0"/>
              </a:rPr>
              <a:t> </a:t>
            </a:r>
            <a:r>
              <a:rPr lang="bg-BG" sz="1600" b="1" dirty="0" smtClean="0">
                <a:latin typeface="Buxton Sketch" pitchFamily="66" charset="0"/>
              </a:rPr>
              <a:t>на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данните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за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анализ</a:t>
            </a:r>
            <a:endParaRPr lang="bg-BG" sz="1600" b="1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Някои клиенти </a:t>
            </a:r>
            <a:r>
              <a:rPr lang="en-US" sz="1600" dirty="0" err="1" smtClean="0">
                <a:latin typeface="Buxton Sketch" pitchFamily="66" charset="0"/>
              </a:rPr>
              <a:t>може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получат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очакваното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индивидуално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отношение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поради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липсата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мост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между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информация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анализиране</a:t>
            </a:r>
            <a:endParaRPr lang="bg-BG" sz="1600" dirty="0" smtClean="0">
              <a:latin typeface="Buxton Sketch" pitchFamily="66" charset="0"/>
            </a:endParaRPr>
          </a:p>
          <a:p>
            <a:r>
              <a:rPr lang="en-US" sz="1600" b="1" dirty="0" smtClean="0">
                <a:latin typeface="Buxton Sketch" pitchFamily="66" charset="0"/>
              </a:rPr>
              <a:t>2003</a:t>
            </a:r>
            <a:r>
              <a:rPr lang="bg-BG" sz="1600" dirty="0" smtClean="0">
                <a:latin typeface="Buxton Sketch" pitchFamily="66" charset="0"/>
              </a:rPr>
              <a:t>-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доклад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b="1" dirty="0" smtClean="0">
                <a:latin typeface="Buxton Sketch" pitchFamily="66" charset="0"/>
              </a:rPr>
              <a:t>Gartner</a:t>
            </a:r>
            <a:r>
              <a:rPr lang="bg-BG" sz="1600" b="1" dirty="0" smtClean="0">
                <a:latin typeface="Buxton Sketch" pitchFamily="66" charset="0"/>
              </a:rPr>
              <a:t>, </a:t>
            </a:r>
            <a:r>
              <a:rPr lang="bg-BG" sz="1600" dirty="0" smtClean="0">
                <a:latin typeface="Buxton Sketch" pitchFamily="66" charset="0"/>
              </a:rPr>
              <a:t>изразходвани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над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два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милиона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долара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за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софтуер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който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впослед</a:t>
            </a:r>
            <a:r>
              <a:rPr lang="bg-BG" sz="1600" dirty="0" smtClean="0">
                <a:latin typeface="Buxton Sketch" pitchFamily="66" charset="0"/>
              </a:rPr>
              <a:t>ст</a:t>
            </a:r>
            <a:r>
              <a:rPr lang="en-US" sz="1600" dirty="0" err="1" smtClean="0">
                <a:latin typeface="Buxton Sketch" pitchFamily="66" charset="0"/>
              </a:rPr>
              <a:t>вие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не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се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използва</a:t>
            </a:r>
            <a:endParaRPr lang="bg-BG" sz="1600" b="1" dirty="0" smtClean="0">
              <a:latin typeface="Buxton Sketch" pitchFamily="66" charset="0"/>
            </a:endParaRPr>
          </a:p>
          <a:p>
            <a:r>
              <a:rPr lang="bg-BG" sz="1600" b="1" dirty="0" smtClean="0">
                <a:latin typeface="Buxton Sketch" pitchFamily="66" charset="0"/>
              </a:rPr>
              <a:t>Обучение </a:t>
            </a:r>
            <a:r>
              <a:rPr lang="bg-BG" sz="1600" dirty="0" smtClean="0">
                <a:latin typeface="Buxton Sketch" pitchFamily="66" charset="0"/>
              </a:rPr>
              <a:t>на </a:t>
            </a:r>
            <a:r>
              <a:rPr lang="en-US" sz="1600" dirty="0" err="1" smtClean="0">
                <a:latin typeface="Buxton Sketch" pitchFamily="66" charset="0"/>
              </a:rPr>
              <a:t>персонала</a:t>
            </a:r>
            <a:r>
              <a:rPr lang="bg-BG" sz="1600" dirty="0" smtClean="0">
                <a:latin typeface="Buxton Sketch" pitchFamily="66" charset="0"/>
              </a:rPr>
              <a:t>-</a:t>
            </a:r>
            <a:r>
              <a:rPr lang="en-US" sz="1600" dirty="0" err="1" smtClean="0">
                <a:latin typeface="Buxton Sketch" pitchFamily="66" charset="0"/>
              </a:rPr>
              <a:t>време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smtClean="0">
                <a:latin typeface="Buxton Sketch" pitchFamily="66" charset="0"/>
              </a:rPr>
              <a:t>и </a:t>
            </a:r>
            <a:r>
              <a:rPr lang="en-US" sz="1600" dirty="0" err="1" smtClean="0">
                <a:latin typeface="Buxton Sketch" pitchFamily="66" charset="0"/>
              </a:rPr>
              <a:t>разходи</a:t>
            </a:r>
            <a:endParaRPr lang="bg-BG" sz="1600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Често из</a:t>
            </a:r>
            <a:r>
              <a:rPr lang="en-US" sz="1600" dirty="0" err="1" smtClean="0">
                <a:latin typeface="Buxton Sketch" pitchFamily="66" charset="0"/>
              </a:rPr>
              <a:t>ползв</a:t>
            </a:r>
            <a:r>
              <a:rPr lang="bg-BG" sz="1600" dirty="0" smtClean="0">
                <a:latin typeface="Buxton Sketch" pitchFamily="66" charset="0"/>
              </a:rPr>
              <a:t>ване на </a:t>
            </a:r>
            <a:r>
              <a:rPr lang="en-US" sz="1600" b="1" dirty="0" err="1" smtClean="0">
                <a:latin typeface="Buxton Sketch" pitchFamily="66" charset="0"/>
              </a:rPr>
              <a:t>под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половината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от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функционалностите</a:t>
            </a:r>
            <a:endParaRPr lang="bg-BG" sz="1600" b="1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Опа</a:t>
            </a:r>
            <a:r>
              <a:rPr lang="en-US" sz="1600" dirty="0" err="1" smtClean="0">
                <a:latin typeface="Buxton Sketch" pitchFamily="66" charset="0"/>
              </a:rPr>
              <a:t>зването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личните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данни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всички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участващи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лица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особено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във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време</a:t>
            </a:r>
            <a:r>
              <a:rPr lang="en-US" sz="1600" dirty="0" smtClean="0">
                <a:latin typeface="Buxton Sketch" pitchFamily="66" charset="0"/>
              </a:rPr>
              <a:t>, в </a:t>
            </a:r>
            <a:r>
              <a:rPr lang="en-US" sz="1600" dirty="0" err="1" smtClean="0">
                <a:latin typeface="Buxton Sketch" pitchFamily="66" charset="0"/>
              </a:rPr>
              <a:t>което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това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bg-BG" sz="1600" dirty="0" smtClean="0">
                <a:latin typeface="Buxton Sketch" pitchFamily="66" charset="0"/>
              </a:rPr>
              <a:t>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много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деликатна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чувствителна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тема</a:t>
            </a:r>
            <a:endParaRPr lang="bg-BG" sz="1600" dirty="0" smtClean="0">
              <a:latin typeface="Buxton Sketch" pitchFamily="66" charset="0"/>
            </a:endParaRPr>
          </a:p>
        </p:txBody>
      </p:sp>
      <p:pic>
        <p:nvPicPr>
          <p:cNvPr id="6" name="Content Placeholder 5" descr="CRM_and_E-CRM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562600" y="1371600"/>
            <a:ext cx="3454106" cy="23098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Lightning Bolt 3"/>
          <p:cNvSpPr/>
          <p:nvPr/>
        </p:nvSpPr>
        <p:spPr>
          <a:xfrm>
            <a:off x="5029200" y="457200"/>
            <a:ext cx="685800" cy="838200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is3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343400"/>
            <a:ext cx="381000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Buxton Sketch" pitchFamily="66" charset="0"/>
              </a:rPr>
              <a:t>Нека обобщим...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bg-BG" sz="1700" b="1" dirty="0" smtClean="0">
                <a:latin typeface="Buxton Sketch" pitchFamily="66" charset="0"/>
              </a:rPr>
              <a:t>Ум</a:t>
            </a:r>
            <a:r>
              <a:rPr lang="en-US" sz="1700" b="1" dirty="0" err="1" smtClean="0">
                <a:latin typeface="Buxton Sketch" pitchFamily="66" charset="0"/>
              </a:rPr>
              <a:t>ела</a:t>
            </a:r>
            <a:r>
              <a:rPr lang="en-US" sz="1700" b="1" dirty="0" smtClean="0">
                <a:latin typeface="Buxton Sketch" pitchFamily="66" charset="0"/>
              </a:rPr>
              <a:t> </a:t>
            </a:r>
            <a:r>
              <a:rPr lang="en-US" sz="1700" b="1" dirty="0" smtClean="0">
                <a:latin typeface="Buxton Sketch" pitchFamily="66" charset="0"/>
              </a:rPr>
              <a:t>и </a:t>
            </a:r>
            <a:r>
              <a:rPr lang="en-US" sz="1700" b="1" dirty="0" err="1" smtClean="0">
                <a:latin typeface="Buxton Sketch" pitchFamily="66" charset="0"/>
              </a:rPr>
              <a:t>усилена</a:t>
            </a:r>
            <a:r>
              <a:rPr lang="en-US" sz="1700" b="1" dirty="0" smtClean="0">
                <a:latin typeface="Buxton Sketch" pitchFamily="66" charset="0"/>
              </a:rPr>
              <a:t> </a:t>
            </a:r>
            <a:r>
              <a:rPr lang="en-US" sz="1700" b="1" dirty="0" err="1" smtClean="0">
                <a:latin typeface="Buxton Sketch" pitchFamily="66" charset="0"/>
              </a:rPr>
              <a:t>употреба</a:t>
            </a:r>
            <a:r>
              <a:rPr lang="en-US" sz="1700" b="1" dirty="0" smtClean="0">
                <a:latin typeface="Buxton Sketch" pitchFamily="66" charset="0"/>
              </a:rPr>
              <a:t> </a:t>
            </a:r>
            <a:r>
              <a:rPr lang="en-US" sz="1700" b="1" dirty="0" err="1" smtClean="0">
                <a:latin typeface="Buxton Sketch" pitchFamily="66" charset="0"/>
              </a:rPr>
              <a:t>на</a:t>
            </a:r>
            <a:r>
              <a:rPr lang="en-US" sz="1700" b="1" dirty="0" smtClean="0">
                <a:latin typeface="Buxton Sketch" pitchFamily="66" charset="0"/>
              </a:rPr>
              <a:t> CRM </a:t>
            </a:r>
            <a:r>
              <a:rPr lang="en-US" sz="1700" b="1" dirty="0" err="1" smtClean="0">
                <a:latin typeface="Buxton Sketch" pitchFamily="66" charset="0"/>
              </a:rPr>
              <a:t>системите</a:t>
            </a:r>
            <a:endParaRPr lang="bg-BG" sz="17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bg-BG" sz="1500" dirty="0" smtClean="0">
                <a:latin typeface="Buxton Sketch" pitchFamily="66" charset="0"/>
              </a:rPr>
              <a:t>О</a:t>
            </a:r>
            <a:r>
              <a:rPr lang="en-US" sz="1500" dirty="0" err="1" smtClean="0">
                <a:latin typeface="Buxton Sketch" pitchFamily="66" charset="0"/>
              </a:rPr>
              <a:t>баче</a:t>
            </a:r>
            <a:r>
              <a:rPr lang="bg-BG" sz="1500" dirty="0" smtClean="0">
                <a:latin typeface="Buxton Sketch" pitchFamily="66" charset="0"/>
              </a:rPr>
              <a:t> някои от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компаниите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неявно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съвсем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свободно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b="1" dirty="0" err="1" smtClean="0">
                <a:latin typeface="Buxton Sketch" pitchFamily="66" charset="0"/>
              </a:rPr>
              <a:t>злоупотребяват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със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силите</a:t>
            </a:r>
            <a:r>
              <a:rPr lang="en-US" sz="1500" dirty="0" smtClean="0">
                <a:latin typeface="Buxton Sketch" pitchFamily="66" charset="0"/>
              </a:rPr>
              <a:t>, с </a:t>
            </a:r>
            <a:r>
              <a:rPr lang="en-US" sz="1500" dirty="0" err="1" smtClean="0">
                <a:latin typeface="Buxton Sketch" pitchFamily="66" charset="0"/>
              </a:rPr>
              <a:t>които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разполагат</a:t>
            </a:r>
            <a:endParaRPr lang="bg-BG" sz="15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bg-BG" sz="1500" dirty="0" smtClean="0">
                <a:latin typeface="Buxton Sketch" pitchFamily="66" charset="0"/>
              </a:rPr>
              <a:t>Ст</a:t>
            </a:r>
            <a:r>
              <a:rPr lang="en-US" sz="1500" dirty="0" err="1" smtClean="0">
                <a:latin typeface="Buxton Sketch" pitchFamily="66" charset="0"/>
              </a:rPr>
              <a:t>ремеж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smtClean="0">
                <a:latin typeface="Buxton Sketch" pitchFamily="66" charset="0"/>
              </a:rPr>
              <a:t>и </a:t>
            </a:r>
            <a:r>
              <a:rPr lang="en-US" sz="1500" dirty="0" err="1" smtClean="0">
                <a:latin typeface="Buxton Sketch" pitchFamily="66" charset="0"/>
              </a:rPr>
              <a:t>жажда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за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повече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повече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пари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власт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медийни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изяви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признания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b="1" dirty="0" err="1" smtClean="0">
                <a:latin typeface="Buxton Sketch" pitchFamily="66" charset="0"/>
              </a:rPr>
              <a:t>неконтролиран</a:t>
            </a:r>
            <a:r>
              <a:rPr lang="en-US" sz="1500" b="1" dirty="0" smtClean="0">
                <a:latin typeface="Buxton Sketch" pitchFamily="66" charset="0"/>
              </a:rPr>
              <a:t> </a:t>
            </a:r>
            <a:r>
              <a:rPr lang="en-US" sz="1500" b="1" dirty="0" err="1" smtClean="0">
                <a:latin typeface="Buxton Sketch" pitchFamily="66" charset="0"/>
              </a:rPr>
              <a:t>експлозивен</a:t>
            </a:r>
            <a:r>
              <a:rPr lang="en-US" sz="1500" b="1" dirty="0" smtClean="0">
                <a:latin typeface="Buxton Sketch" pitchFamily="66" charset="0"/>
              </a:rPr>
              <a:t> </a:t>
            </a:r>
            <a:r>
              <a:rPr lang="en-US" sz="1500" b="1" dirty="0" err="1" smtClean="0">
                <a:latin typeface="Buxton Sketch" pitchFamily="66" charset="0"/>
              </a:rPr>
              <a:t>растеж</a:t>
            </a:r>
            <a:endParaRPr lang="bg-BG" sz="15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bg-BG" sz="1500" dirty="0" smtClean="0">
                <a:latin typeface="Buxton Sketch" pitchFamily="66" charset="0"/>
              </a:rPr>
              <a:t>Пр</a:t>
            </a:r>
            <a:r>
              <a:rPr lang="en-US" sz="1500" dirty="0" err="1" smtClean="0">
                <a:latin typeface="Buxton Sketch" pitchFamily="66" charset="0"/>
              </a:rPr>
              <a:t>евръщане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клиентите</a:t>
            </a:r>
            <a:r>
              <a:rPr lang="en-US" sz="1500" dirty="0" smtClean="0">
                <a:latin typeface="Buxton Sketch" pitchFamily="66" charset="0"/>
              </a:rPr>
              <a:t> в </a:t>
            </a:r>
            <a:r>
              <a:rPr lang="en-US" sz="1500" dirty="0" err="1" smtClean="0">
                <a:latin typeface="Buxton Sketch" pitchFamily="66" charset="0"/>
              </a:rPr>
              <a:t>просто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обект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те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губят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своите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толкова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много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хартия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права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b="1" dirty="0" err="1" smtClean="0">
                <a:latin typeface="Buxton Sketch" pitchFamily="66" charset="0"/>
              </a:rPr>
              <a:t>бивайки</a:t>
            </a:r>
            <a:r>
              <a:rPr lang="en-US" sz="1500" b="1" dirty="0" smtClean="0">
                <a:latin typeface="Buxton Sketch" pitchFamily="66" charset="0"/>
              </a:rPr>
              <a:t> </a:t>
            </a:r>
            <a:r>
              <a:rPr lang="en-US" sz="1500" b="1" dirty="0" err="1" smtClean="0">
                <a:latin typeface="Buxton Sketch" pitchFamily="66" charset="0"/>
              </a:rPr>
              <a:t>винаги</a:t>
            </a:r>
            <a:r>
              <a:rPr lang="en-US" sz="1500" b="1" dirty="0" smtClean="0">
                <a:latin typeface="Buxton Sketch" pitchFamily="66" charset="0"/>
              </a:rPr>
              <a:t> </a:t>
            </a:r>
            <a:r>
              <a:rPr lang="en-US" sz="1500" b="1" dirty="0" err="1" smtClean="0">
                <a:latin typeface="Buxton Sketch" pitchFamily="66" charset="0"/>
              </a:rPr>
              <a:t>убеждавани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че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им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се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предлага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персонализирано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най-доброто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минимална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цена</a:t>
            </a:r>
            <a:r>
              <a:rPr lang="bg-BG" sz="1500" dirty="0" smtClean="0">
                <a:latin typeface="Buxton Sketch" pitchFamily="66" charset="0"/>
              </a:rPr>
              <a:t> </a:t>
            </a:r>
          </a:p>
          <a:p>
            <a:pPr>
              <a:buNone/>
            </a:pPr>
            <a:r>
              <a:rPr lang="bg-BG" sz="1500" dirty="0" smtClean="0">
                <a:latin typeface="Buxton Sketch" pitchFamily="66" charset="0"/>
              </a:rPr>
              <a:t>	</a:t>
            </a:r>
            <a:r>
              <a:rPr lang="en-US" sz="1500" b="1" dirty="0" err="1" smtClean="0">
                <a:latin typeface="Buxton Sketch" pitchFamily="66" charset="0"/>
              </a:rPr>
              <a:t>Което</a:t>
            </a:r>
            <a:r>
              <a:rPr lang="en-US" sz="1500" b="1" dirty="0" smtClean="0">
                <a:latin typeface="Buxton Sketch" pitchFamily="66" charset="0"/>
              </a:rPr>
              <a:t> </a:t>
            </a:r>
            <a:r>
              <a:rPr lang="en-US" sz="1500" b="1" dirty="0" smtClean="0">
                <a:latin typeface="Buxton Sketch" pitchFamily="66" charset="0"/>
              </a:rPr>
              <a:t>е </a:t>
            </a:r>
            <a:r>
              <a:rPr lang="en-US" sz="1500" b="1" dirty="0" err="1" smtClean="0">
                <a:latin typeface="Buxton Sketch" pitchFamily="66" charset="0"/>
              </a:rPr>
              <a:t>абсурдно</a:t>
            </a:r>
            <a:r>
              <a:rPr lang="en-US" sz="1500" b="1" dirty="0" smtClean="0">
                <a:latin typeface="Buxton Sketch" pitchFamily="66" charset="0"/>
              </a:rPr>
              <a:t>! </a:t>
            </a:r>
            <a:endParaRPr lang="bg-BG" sz="15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500" dirty="0" err="1" smtClean="0">
                <a:latin typeface="Buxton Sketch" pitchFamily="66" charset="0"/>
              </a:rPr>
              <a:t>За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растежа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дадена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икономика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въобще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за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генерирането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някакви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приходи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b="1" dirty="0" err="1" smtClean="0">
                <a:latin typeface="Buxton Sketch" pitchFamily="66" charset="0"/>
              </a:rPr>
              <a:t>цените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стоките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услугите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трябва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да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бъдат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b="1" dirty="0" err="1" smtClean="0">
                <a:latin typeface="Buxton Sketch" pitchFamily="66" charset="0"/>
              </a:rPr>
              <a:t>съобразени</a:t>
            </a:r>
            <a:r>
              <a:rPr lang="en-US" sz="1500" b="1" dirty="0" smtClean="0">
                <a:latin typeface="Buxton Sketch" pitchFamily="66" charset="0"/>
              </a:rPr>
              <a:t> с </a:t>
            </a:r>
            <a:r>
              <a:rPr lang="en-US" sz="1500" b="1" dirty="0" err="1" smtClean="0">
                <a:latin typeface="Buxton Sketch" pitchFamily="66" charset="0"/>
              </a:rPr>
              <a:t>определни</a:t>
            </a:r>
            <a:r>
              <a:rPr lang="en-US" sz="1500" b="1" dirty="0" smtClean="0">
                <a:latin typeface="Buxton Sketch" pitchFamily="66" charset="0"/>
              </a:rPr>
              <a:t> </a:t>
            </a:r>
            <a:r>
              <a:rPr lang="en-US" sz="1500" b="1" dirty="0" err="1" smtClean="0">
                <a:latin typeface="Buxton Sketch" pitchFamily="66" charset="0"/>
              </a:rPr>
              <a:t>стандарти</a:t>
            </a:r>
            <a:r>
              <a:rPr lang="en-US" sz="1500" b="1" dirty="0" smtClean="0">
                <a:latin typeface="Buxton Sketch" pitchFamily="66" charset="0"/>
              </a:rPr>
              <a:t>, </a:t>
            </a:r>
            <a:r>
              <a:rPr lang="en-US" sz="1500" b="1" dirty="0" err="1" smtClean="0">
                <a:latin typeface="Buxton Sketch" pitchFamily="66" charset="0"/>
              </a:rPr>
              <a:t>качеството</a:t>
            </a:r>
            <a:r>
              <a:rPr lang="en-US" sz="1500" b="1" dirty="0" smtClean="0">
                <a:latin typeface="Buxton Sketch" pitchFamily="66" charset="0"/>
              </a:rPr>
              <a:t> </a:t>
            </a:r>
            <a:r>
              <a:rPr lang="en-US" sz="1500" b="1" dirty="0" err="1" smtClean="0">
                <a:latin typeface="Buxton Sketch" pitchFamily="66" charset="0"/>
              </a:rPr>
              <a:t>също</a:t>
            </a:r>
            <a:endParaRPr lang="bg-BG" sz="15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500" b="1" dirty="0" err="1" smtClean="0">
                <a:latin typeface="Buxton Sketch" pitchFamily="66" charset="0"/>
              </a:rPr>
              <a:t>Резултатът</a:t>
            </a:r>
            <a:r>
              <a:rPr lang="en-US" sz="1500" b="1" dirty="0" smtClean="0">
                <a:latin typeface="Buxton Sketch" pitchFamily="66" charset="0"/>
              </a:rPr>
              <a:t> е </a:t>
            </a:r>
            <a:r>
              <a:rPr lang="en-US" sz="1500" b="1" dirty="0" err="1" smtClean="0">
                <a:latin typeface="Buxton Sketch" pitchFamily="66" charset="0"/>
              </a:rPr>
              <a:t>ясен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клиентът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бива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таксуван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за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тези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неща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понякога</a:t>
            </a:r>
            <a:r>
              <a:rPr lang="en-US" sz="1500" dirty="0" smtClean="0">
                <a:latin typeface="Buxton Sketch" pitchFamily="66" charset="0"/>
              </a:rPr>
              <a:t> в </a:t>
            </a:r>
            <a:r>
              <a:rPr lang="en-US" sz="1500" dirty="0" err="1" smtClean="0">
                <a:latin typeface="Buxton Sketch" pitchFamily="66" charset="0"/>
              </a:rPr>
              <a:t>пъти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повече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без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реално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да</a:t>
            </a:r>
            <a:r>
              <a:rPr lang="en-US" sz="1500" dirty="0" smtClean="0">
                <a:latin typeface="Buxton Sketch" pitchFamily="66" charset="0"/>
              </a:rPr>
              <a:t> е </a:t>
            </a:r>
            <a:r>
              <a:rPr lang="en-US" sz="1500" dirty="0" err="1" smtClean="0">
                <a:latin typeface="Buxton Sketch" pitchFamily="66" charset="0"/>
              </a:rPr>
              <a:t>пожелал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или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b="1" dirty="0" err="1" smtClean="0">
                <a:latin typeface="Buxton Sketch" pitchFamily="66" charset="0"/>
              </a:rPr>
              <a:t>разбрал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за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това</a:t>
            </a:r>
            <a:r>
              <a:rPr lang="en-US" sz="1500" dirty="0" smtClean="0">
                <a:latin typeface="Buxton Sketch" pitchFamily="66" charset="0"/>
              </a:rPr>
              <a:t> в </a:t>
            </a:r>
            <a:r>
              <a:rPr lang="en-US" sz="1500" dirty="0" err="1" smtClean="0">
                <a:latin typeface="Buxton Sketch" pitchFamily="66" charset="0"/>
              </a:rPr>
              <a:t>самото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начало</a:t>
            </a:r>
            <a:r>
              <a:rPr lang="en-US" sz="1500" dirty="0" smtClean="0">
                <a:latin typeface="Buxton Sketch" pitchFamily="66" charset="0"/>
              </a:rPr>
              <a:t>.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endParaRPr lang="en-US" sz="1600" dirty="0">
              <a:latin typeface="Buxton Sketch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200" b="1" dirty="0" err="1" smtClean="0">
                <a:latin typeface="Buxton Sketch" pitchFamily="66" charset="0"/>
              </a:rPr>
              <a:t>Като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b="1" dirty="0" err="1" smtClean="0">
                <a:latin typeface="Buxton Sketch" pitchFamily="66" charset="0"/>
              </a:rPr>
              <a:t>заключение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може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да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кажем</a:t>
            </a:r>
            <a:r>
              <a:rPr lang="en-US" sz="2200" dirty="0" smtClean="0">
                <a:latin typeface="Buxton Sketch" pitchFamily="66" charset="0"/>
              </a:rPr>
              <a:t>, </a:t>
            </a:r>
            <a:r>
              <a:rPr lang="en-US" sz="2200" dirty="0" err="1" smtClean="0">
                <a:latin typeface="Buxton Sketch" pitchFamily="66" charset="0"/>
              </a:rPr>
              <a:t>че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b="1" dirty="0" smtClean="0">
                <a:latin typeface="Buxton Sketch" pitchFamily="66" charset="0"/>
              </a:rPr>
              <a:t>CRM </a:t>
            </a:r>
            <a:r>
              <a:rPr lang="en-US" sz="2200" b="1" dirty="0" err="1" smtClean="0">
                <a:latin typeface="Buxton Sketch" pitchFamily="66" charset="0"/>
              </a:rPr>
              <a:t>системите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наистина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са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b="1" dirty="0" err="1" smtClean="0">
                <a:latin typeface="Buxton Sketch" pitchFamily="66" charset="0"/>
              </a:rPr>
              <a:t>едно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b="1" dirty="0" err="1" smtClean="0">
                <a:latin typeface="Buxton Sketch" pitchFamily="66" charset="0"/>
              </a:rPr>
              <a:t>голямо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b="1" dirty="0" err="1" smtClean="0">
                <a:latin typeface="Buxton Sketch" pitchFamily="66" charset="0"/>
              </a:rPr>
              <a:t>богатство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dirty="0" smtClean="0">
                <a:latin typeface="Buxton Sketch" pitchFamily="66" charset="0"/>
              </a:rPr>
              <a:t>в </a:t>
            </a:r>
            <a:r>
              <a:rPr lang="en-US" sz="2200" dirty="0" err="1" smtClean="0">
                <a:latin typeface="Buxton Sketch" pitchFamily="66" charset="0"/>
              </a:rPr>
              <a:t>ръцете</a:t>
            </a:r>
            <a:r>
              <a:rPr lang="en-US" sz="2200" dirty="0" smtClean="0">
                <a:latin typeface="Buxton Sketch" pitchFamily="66" charset="0"/>
              </a:rPr>
              <a:t>, </a:t>
            </a:r>
            <a:r>
              <a:rPr lang="en-US" sz="2200" dirty="0" err="1" smtClean="0">
                <a:latin typeface="Buxton Sketch" pitchFamily="66" charset="0"/>
              </a:rPr>
              <a:t>вече</a:t>
            </a:r>
            <a:r>
              <a:rPr lang="en-US" sz="2200" dirty="0" smtClean="0">
                <a:latin typeface="Buxton Sketch" pitchFamily="66" charset="0"/>
              </a:rPr>
              <a:t>, </a:t>
            </a:r>
            <a:r>
              <a:rPr lang="en-US" sz="2200" dirty="0" err="1" smtClean="0">
                <a:latin typeface="Buxton Sketch" pitchFamily="66" charset="0"/>
              </a:rPr>
              <a:t>на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b="1" dirty="0" err="1" smtClean="0">
                <a:latin typeface="Buxton Sketch" pitchFamily="66" charset="0"/>
              </a:rPr>
              <a:t>широк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кръг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потребители</a:t>
            </a:r>
            <a:r>
              <a:rPr lang="en-US" sz="2200" dirty="0" smtClean="0">
                <a:latin typeface="Buxton Sketch" pitchFamily="66" charset="0"/>
              </a:rPr>
              <a:t>. </a:t>
            </a:r>
            <a:r>
              <a:rPr lang="en-US" sz="2200" b="1" dirty="0" err="1" smtClean="0">
                <a:latin typeface="Buxton Sketch" pitchFamily="66" charset="0"/>
              </a:rPr>
              <a:t>Правилното</a:t>
            </a:r>
            <a:r>
              <a:rPr lang="en-US" sz="2200" b="1" dirty="0" smtClean="0">
                <a:latin typeface="Buxton Sketch" pitchFamily="66" charset="0"/>
              </a:rPr>
              <a:t> и </a:t>
            </a:r>
            <a:r>
              <a:rPr lang="en-US" sz="2200" b="1" dirty="0" err="1" smtClean="0">
                <a:latin typeface="Buxton Sketch" pitchFamily="66" charset="0"/>
              </a:rPr>
              <a:t>неизкривено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b="1" dirty="0" err="1" smtClean="0">
                <a:latin typeface="Buxton Sketch" pitchFamily="66" charset="0"/>
              </a:rPr>
              <a:t>боравене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dirty="0" smtClean="0">
                <a:latin typeface="Buxton Sketch" pitchFamily="66" charset="0"/>
              </a:rPr>
              <a:t>с </a:t>
            </a:r>
            <a:r>
              <a:rPr lang="en-US" sz="2200" dirty="0" err="1" smtClean="0">
                <a:latin typeface="Buxton Sketch" pitchFamily="66" charset="0"/>
              </a:rPr>
              <a:t>тях</a:t>
            </a:r>
            <a:r>
              <a:rPr lang="en-US" sz="2200" dirty="0" smtClean="0">
                <a:latin typeface="Buxton Sketch" pitchFamily="66" charset="0"/>
              </a:rPr>
              <a:t> е </a:t>
            </a:r>
            <a:r>
              <a:rPr lang="en-US" sz="2200" b="1" dirty="0" err="1" smtClean="0">
                <a:latin typeface="Buxton Sketch" pitchFamily="66" charset="0"/>
              </a:rPr>
              <a:t>единственият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b="1" dirty="0" err="1" smtClean="0">
                <a:latin typeface="Buxton Sketch" pitchFamily="66" charset="0"/>
              </a:rPr>
              <a:t>правилен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b="1" dirty="0" err="1" smtClean="0">
                <a:latin typeface="Buxton Sketch" pitchFamily="66" charset="0"/>
              </a:rPr>
              <a:t>път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към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постигането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на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b="1" dirty="0" err="1" smtClean="0">
                <a:latin typeface="Buxton Sketch" pitchFamily="66" charset="0"/>
              </a:rPr>
              <a:t>общите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b="1" dirty="0" err="1" smtClean="0">
                <a:latin typeface="Buxton Sketch" pitchFamily="66" charset="0"/>
              </a:rPr>
              <a:t>блага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на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участващите</a:t>
            </a:r>
            <a:r>
              <a:rPr lang="en-US" sz="2200" dirty="0" smtClean="0">
                <a:latin typeface="Buxton Sketch" pitchFamily="66" charset="0"/>
              </a:rPr>
              <a:t> в </a:t>
            </a:r>
            <a:r>
              <a:rPr lang="en-US" sz="2200" b="1" dirty="0" err="1" smtClean="0">
                <a:latin typeface="Buxton Sketch" pitchFamily="66" charset="0"/>
              </a:rPr>
              <a:t>тази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b="1" dirty="0" err="1" smtClean="0">
                <a:latin typeface="Buxton Sketch" pitchFamily="66" charset="0"/>
              </a:rPr>
              <a:t>среда</a:t>
            </a:r>
            <a:r>
              <a:rPr lang="en-US" sz="2200" b="1" dirty="0" smtClean="0">
                <a:latin typeface="Buxton Sketch" pitchFamily="66" charset="0"/>
              </a:rPr>
              <a:t>.</a:t>
            </a:r>
            <a:r>
              <a:rPr lang="bg-BG" sz="2200" b="1" dirty="0" smtClean="0">
                <a:latin typeface="Buxton Sketch" pitchFamily="66" charset="0"/>
              </a:rPr>
              <a:t> </a:t>
            </a:r>
            <a:endParaRPr lang="en-US" sz="22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5" name="Picture 4" descr="PerfectView-What-is-CR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3505200"/>
            <a:ext cx="3173992" cy="31670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dirty="0" smtClean="0">
                <a:latin typeface="Buxton Sketch" pitchFamily="66" charset="0"/>
              </a:rPr>
              <a:t>Употреба по сектори </a:t>
            </a:r>
            <a:r>
              <a:rPr lang="en-US" sz="4400" dirty="0" smtClean="0">
                <a:latin typeface="Buxton Sketch" pitchFamily="66" charset="0"/>
              </a:rPr>
              <a:t>(</a:t>
            </a:r>
            <a:r>
              <a:rPr lang="bg-BG" sz="4400" dirty="0" smtClean="0">
                <a:latin typeface="Buxton Sketch" pitchFamily="66" charset="0"/>
              </a:rPr>
              <a:t>нагледно</a:t>
            </a:r>
            <a:r>
              <a:rPr lang="en-US" sz="4400" dirty="0" smtClean="0">
                <a:latin typeface="Buxton Sketch" pitchFamily="66" charset="0"/>
              </a:rPr>
              <a:t>)</a:t>
            </a:r>
            <a:r>
              <a:rPr lang="bg-BG" sz="4400" dirty="0" smtClean="0">
                <a:latin typeface="Buxton Sketch" pitchFamily="66" charset="0"/>
              </a:rPr>
              <a:t> </a:t>
            </a:r>
            <a:endParaRPr lang="en-US" sz="4400" dirty="0">
              <a:latin typeface="Buxton Sketch" pitchFamily="66" charset="0"/>
            </a:endParaRPr>
          </a:p>
        </p:txBody>
      </p:sp>
      <p:pic>
        <p:nvPicPr>
          <p:cNvPr id="4" name="Content Placeholder 3" descr="top-crm-market-statistics_05-crm-use-by-industry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17539" y="1447800"/>
            <a:ext cx="6966122" cy="457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  <a:softEdge rad="31750"/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>
                <a:latin typeface="Buxton Sketch" pitchFamily="66" charset="0"/>
              </a:rPr>
              <a:t>Източници</a:t>
            </a:r>
            <a:endParaRPr lang="en-US" sz="3600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bg-BG" sz="2900" dirty="0" smtClean="0">
                <a:latin typeface="Buxton Sketch" pitchFamily="66" charset="0"/>
              </a:rPr>
              <a:t>	</a:t>
            </a:r>
            <a:r>
              <a:rPr lang="en-US" sz="2900" dirty="0" smtClean="0">
                <a:latin typeface="Buxton Sketch" pitchFamily="66" charset="0"/>
              </a:rPr>
              <a:t>[</a:t>
            </a:r>
            <a:r>
              <a:rPr lang="en-US" sz="2900" dirty="0" smtClean="0">
                <a:latin typeface="Buxton Sketch" pitchFamily="66" charset="0"/>
              </a:rPr>
              <a:t>1]</a:t>
            </a:r>
            <a:r>
              <a:rPr lang="en-US" sz="2900" b="1" dirty="0" smtClean="0">
                <a:latin typeface="Buxton Sketch" pitchFamily="66" charset="0"/>
              </a:rPr>
              <a:t> </a:t>
            </a:r>
            <a:r>
              <a:rPr lang="en-US" sz="2900" dirty="0" smtClean="0">
                <a:latin typeface="Buxton Sketch" pitchFamily="66" charset="0"/>
              </a:rPr>
              <a:t>E-CRM: Meaning, Evolution and Benefits, </a:t>
            </a:r>
            <a:r>
              <a:rPr lang="en-US" sz="2900" dirty="0" smtClean="0">
                <a:latin typeface="Buxton Sketch" pitchFamily="66" charset="0"/>
                <a:hlinkClick r:id="rId2"/>
              </a:rPr>
              <a:t>https://www.businessmanagementideas.com/crm/e-crm/e-crm-meaning-evolution-and-benefits/3688</a:t>
            </a:r>
            <a:endParaRPr lang="en-US" sz="2900" b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2900" dirty="0" smtClean="0">
                <a:latin typeface="Buxton Sketch" pitchFamily="66" charset="0"/>
              </a:rPr>
              <a:t>	</a:t>
            </a:r>
            <a:r>
              <a:rPr lang="en-US" sz="2900" dirty="0" smtClean="0">
                <a:latin typeface="Buxton Sketch" pitchFamily="66" charset="0"/>
              </a:rPr>
              <a:t>[</a:t>
            </a:r>
            <a:r>
              <a:rPr lang="en-US" sz="2900" dirty="0" smtClean="0">
                <a:latin typeface="Buxton Sketch" pitchFamily="66" charset="0"/>
              </a:rPr>
              <a:t>2] Customer relationship management, </a:t>
            </a:r>
            <a:r>
              <a:rPr lang="en-US" sz="2900" dirty="0" smtClean="0">
                <a:latin typeface="Buxton Sketch" pitchFamily="66" charset="0"/>
                <a:hlinkClick r:id="rId3"/>
              </a:rPr>
              <a:t>https://en.wikipedia.org/wiki/Customer_relationship_management</a:t>
            </a:r>
            <a:endParaRPr lang="en-US" sz="2900" b="1" dirty="0" smtClean="0">
              <a:latin typeface="Buxton Sketch" pitchFamily="66" charset="0"/>
            </a:endParaRPr>
          </a:p>
          <a:p>
            <a:pPr>
              <a:buNone/>
            </a:pPr>
            <a:endParaRPr lang="en-US" sz="29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2900" dirty="0" smtClean="0">
                <a:latin typeface="Buxton Sketch" pitchFamily="66" charset="0"/>
              </a:rPr>
              <a:t>	</a:t>
            </a:r>
            <a:r>
              <a:rPr lang="en-US" sz="2900" dirty="0" smtClean="0">
                <a:latin typeface="Buxton Sketch" pitchFamily="66" charset="0"/>
              </a:rPr>
              <a:t>[</a:t>
            </a:r>
            <a:r>
              <a:rPr lang="en-US" sz="2900" dirty="0" smtClean="0">
                <a:latin typeface="Buxton Sketch" pitchFamily="66" charset="0"/>
              </a:rPr>
              <a:t>3] Comparison of CRM systems</a:t>
            </a:r>
            <a:r>
              <a:rPr lang="en-US" sz="2900" i="1" dirty="0" smtClean="0">
                <a:latin typeface="Buxton Sketch" pitchFamily="66" charset="0"/>
              </a:rPr>
              <a:t>, </a:t>
            </a:r>
            <a:r>
              <a:rPr lang="en-US" sz="2900" dirty="0" smtClean="0">
                <a:latin typeface="Buxton Sketch" pitchFamily="66" charset="0"/>
                <a:hlinkClick r:id="rId4"/>
              </a:rPr>
              <a:t>https://en.wikipedia.org/wiki/Comparison_of_CRM_systems</a:t>
            </a:r>
            <a:endParaRPr lang="en-US" sz="2900" b="1" dirty="0" smtClean="0">
              <a:latin typeface="Buxton Sketch" pitchFamily="66" charset="0"/>
            </a:endParaRPr>
          </a:p>
          <a:p>
            <a:pPr>
              <a:buNone/>
            </a:pPr>
            <a:endParaRPr lang="en-US" sz="29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2900" dirty="0" smtClean="0">
                <a:latin typeface="Buxton Sketch" pitchFamily="66" charset="0"/>
              </a:rPr>
              <a:t>	</a:t>
            </a:r>
            <a:r>
              <a:rPr lang="en-US" sz="2900" dirty="0" smtClean="0">
                <a:latin typeface="Buxton Sketch" pitchFamily="66" charset="0"/>
              </a:rPr>
              <a:t>[</a:t>
            </a:r>
            <a:r>
              <a:rPr lang="en-US" sz="2900" dirty="0" smtClean="0">
                <a:latin typeface="Buxton Sketch" pitchFamily="66" charset="0"/>
              </a:rPr>
              <a:t>4] The Best CRM Software for 2020, </a:t>
            </a:r>
            <a:endParaRPr lang="en-US" sz="2900" b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2900" dirty="0" smtClean="0">
                <a:latin typeface="Buxton Sketch" pitchFamily="66" charset="0"/>
                <a:hlinkClick r:id="rId5"/>
              </a:rPr>
              <a:t>	</a:t>
            </a:r>
            <a:r>
              <a:rPr lang="en-US" sz="2900" dirty="0" smtClean="0">
                <a:latin typeface="Buxton Sketch" pitchFamily="66" charset="0"/>
                <a:hlinkClick r:id="rId5"/>
              </a:rPr>
              <a:t>https</a:t>
            </a:r>
            <a:r>
              <a:rPr lang="en-US" sz="2900" dirty="0" smtClean="0">
                <a:latin typeface="Buxton Sketch" pitchFamily="66" charset="0"/>
                <a:hlinkClick r:id="rId5"/>
              </a:rPr>
              <a:t>://www.pcmag.com/picks/the-best-crm-software</a:t>
            </a:r>
            <a:endParaRPr lang="en-US" sz="2900" b="1" dirty="0" smtClean="0">
              <a:latin typeface="Buxton Sketch" pitchFamily="66" charset="0"/>
            </a:endParaRPr>
          </a:p>
          <a:p>
            <a:pPr>
              <a:buNone/>
            </a:pPr>
            <a:endParaRPr lang="en-US" sz="29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2900" b="1" dirty="0" smtClean="0">
                <a:latin typeface="Buxton Sketch" pitchFamily="66" charset="0"/>
              </a:rPr>
              <a:t>	</a:t>
            </a:r>
            <a:r>
              <a:rPr lang="en-US" sz="2900" b="1" dirty="0" smtClean="0">
                <a:latin typeface="Buxton Sketch" pitchFamily="66" charset="0"/>
              </a:rPr>
              <a:t>[</a:t>
            </a:r>
            <a:r>
              <a:rPr lang="en-US" sz="2900" b="1" dirty="0" smtClean="0">
                <a:latin typeface="Buxton Sketch" pitchFamily="66" charset="0"/>
              </a:rPr>
              <a:t>5] Technological differences </a:t>
            </a:r>
            <a:r>
              <a:rPr lang="en-US" sz="2900" b="1" dirty="0" err="1" smtClean="0">
                <a:latin typeface="Buxton Sketch" pitchFamily="66" charset="0"/>
              </a:rPr>
              <a:t>betweenCRM</a:t>
            </a:r>
            <a:r>
              <a:rPr lang="en-US" sz="2900" b="1" dirty="0" smtClean="0">
                <a:latin typeface="Buxton Sketch" pitchFamily="66" charset="0"/>
              </a:rPr>
              <a:t> and E-CRM,</a:t>
            </a:r>
            <a:endParaRPr lang="en-US" sz="29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2900" b="1" dirty="0" smtClean="0">
                <a:latin typeface="Buxton Sketch" pitchFamily="66" charset="0"/>
                <a:hlinkClick r:id="rId6"/>
              </a:rPr>
              <a:t>	</a:t>
            </a:r>
            <a:r>
              <a:rPr lang="en-US" sz="2900" b="1" dirty="0" smtClean="0">
                <a:latin typeface="Buxton Sketch" pitchFamily="66" charset="0"/>
                <a:hlinkClick r:id="rId6"/>
              </a:rPr>
              <a:t>https</a:t>
            </a:r>
            <a:r>
              <a:rPr lang="en-US" sz="2900" b="1" dirty="0" smtClean="0">
                <a:latin typeface="Buxton Sketch" pitchFamily="66" charset="0"/>
                <a:hlinkClick r:id="rId6"/>
              </a:rPr>
              <a:t>://www.researchgate.net/publication/242473976_TECHNOLOGICAL_DIFFERENCES_BETWEEN_CRM_AND_eCRM/fulltext/5e36cd8192851c7f7f165230/TECHNOLOGICAL-DIFFERENCES-BETWEEN-CRM-AND-eCRM.pdf</a:t>
            </a:r>
            <a:endParaRPr lang="en-US" sz="2900" dirty="0" smtClean="0">
              <a:latin typeface="Buxton Sketch" pitchFamily="66" charset="0"/>
            </a:endParaRPr>
          </a:p>
          <a:p>
            <a:pPr>
              <a:buNone/>
            </a:pPr>
            <a:endParaRPr lang="en-US" sz="29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2900" dirty="0" smtClean="0">
                <a:latin typeface="Buxton Sketch" pitchFamily="66" charset="0"/>
              </a:rPr>
              <a:t>	</a:t>
            </a:r>
            <a:r>
              <a:rPr lang="en-US" sz="2900" dirty="0" smtClean="0">
                <a:latin typeface="Buxton Sketch" pitchFamily="66" charset="0"/>
              </a:rPr>
              <a:t>[</a:t>
            </a:r>
            <a:r>
              <a:rPr lang="en-US" sz="2900" dirty="0" smtClean="0">
                <a:latin typeface="Buxton Sketch" pitchFamily="66" charset="0"/>
              </a:rPr>
              <a:t>6] </a:t>
            </a:r>
            <a:r>
              <a:rPr lang="bg-BG" sz="2900" dirty="0" smtClean="0">
                <a:latin typeface="Buxton Sketch" pitchFamily="66" charset="0"/>
              </a:rPr>
              <a:t>Бизнес Навигатор връзки с клиенти – </a:t>
            </a:r>
            <a:r>
              <a:rPr lang="en-US" sz="2900" dirty="0" smtClean="0">
                <a:latin typeface="Buxton Sketch" pitchFamily="66" charset="0"/>
              </a:rPr>
              <a:t>CRM, </a:t>
            </a:r>
          </a:p>
          <a:p>
            <a:pPr>
              <a:buNone/>
            </a:pPr>
            <a:r>
              <a:rPr lang="bg-BG" sz="2900" dirty="0" smtClean="0">
                <a:latin typeface="Buxton Sketch" pitchFamily="66" charset="0"/>
              </a:rPr>
              <a:t>	</a:t>
            </a:r>
            <a:r>
              <a:rPr lang="en-US" sz="2900" dirty="0" smtClean="0">
                <a:latin typeface="Buxton Sketch" pitchFamily="66" charset="0"/>
              </a:rPr>
              <a:t>http</a:t>
            </a:r>
            <a:r>
              <a:rPr lang="en-US" sz="2900" dirty="0" smtClean="0">
                <a:latin typeface="Buxton Sketch" pitchFamily="66" charset="0"/>
              </a:rPr>
              <a:t>://www.cfinance.bg/CRM.html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ient_perspectiv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399" y="533400"/>
            <a:ext cx="3110089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CRM_learn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3048000"/>
            <a:ext cx="1990874" cy="29718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Picture 5" descr="maxresdefaul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2600" y="2209800"/>
            <a:ext cx="3124200" cy="17573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dirty="0" smtClean="0">
                <a:latin typeface="Buxton Sketch" pitchFamily="66" charset="0"/>
              </a:rPr>
              <a:t>         Client   {  CRM ?  }  Management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lnSpcReduction="10000"/>
          </a:bodyPr>
          <a:lstStyle/>
          <a:p>
            <a:pPr>
              <a:buFont typeface="Vladimir Script" pitchFamily="66" charset="0"/>
              <a:buChar char="Ł"/>
            </a:pPr>
            <a:r>
              <a:rPr lang="bg-BG" sz="1800" dirty="0" smtClean="0">
                <a:latin typeface="Buxton Sketch" pitchFamily="66" charset="0"/>
              </a:rPr>
              <a:t>Вс</a:t>
            </a:r>
            <a:r>
              <a:rPr lang="en-US" sz="1800" dirty="0" err="1" smtClean="0">
                <a:latin typeface="Buxton Sketch" pitchFamily="66" charset="0"/>
              </a:rPr>
              <a:t>еобхватно</a:t>
            </a:r>
            <a:r>
              <a:rPr lang="en-US" sz="1800" dirty="0" smtClean="0">
                <a:latin typeface="Buxton Sketch" pitchFamily="66" charset="0"/>
              </a:rPr>
              <a:t> </a:t>
            </a:r>
            <a:r>
              <a:rPr lang="en-US" sz="1800" dirty="0" err="1" smtClean="0">
                <a:latin typeface="Buxton Sketch" pitchFamily="66" charset="0"/>
              </a:rPr>
              <a:t>понятие</a:t>
            </a:r>
            <a:endParaRPr lang="bg-BG" sz="1800" dirty="0" smtClean="0">
              <a:latin typeface="Buxton Sketch" pitchFamily="66" charset="0"/>
            </a:endParaRPr>
          </a:p>
          <a:p>
            <a:pPr>
              <a:buFont typeface="Vladimir Script" pitchFamily="66" charset="0"/>
              <a:buChar char="Ł"/>
            </a:pPr>
            <a:r>
              <a:rPr lang="en-US" sz="1800" dirty="0" err="1" smtClean="0">
                <a:latin typeface="Buxton Sketch" pitchFamily="66" charset="0"/>
              </a:rPr>
              <a:t>Опит</a:t>
            </a:r>
            <a:r>
              <a:rPr lang="en-US" sz="1800" dirty="0" smtClean="0">
                <a:latin typeface="Buxton Sketch" pitchFamily="66" charset="0"/>
              </a:rPr>
              <a:t> </a:t>
            </a:r>
            <a:r>
              <a:rPr lang="en-US" sz="1800" dirty="0" err="1" smtClean="0">
                <a:latin typeface="Buxton Sketch" pitchFamily="66" charset="0"/>
              </a:rPr>
              <a:t>за</a:t>
            </a:r>
            <a:r>
              <a:rPr lang="en-US" sz="1800" dirty="0" smtClean="0">
                <a:latin typeface="Buxton Sketch" pitchFamily="66" charset="0"/>
              </a:rPr>
              <a:t> </a:t>
            </a:r>
            <a:r>
              <a:rPr lang="en-US" sz="1800" dirty="0" err="1" smtClean="0">
                <a:latin typeface="Buxton Sketch" pitchFamily="66" charset="0"/>
              </a:rPr>
              <a:t>дефиниция</a:t>
            </a:r>
            <a:r>
              <a:rPr lang="en-US" sz="1800" dirty="0" smtClean="0">
                <a:latin typeface="Buxton Sketch" pitchFamily="66" charset="0"/>
              </a:rPr>
              <a:t>:</a:t>
            </a:r>
            <a:endParaRPr lang="bg-BG" sz="18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err="1" smtClean="0">
                <a:latin typeface="Buxton Sketch" pitchFamily="66" charset="0"/>
              </a:rPr>
              <a:t>Интегрирана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стратегия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онлайн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продажби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маркетинг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обслужване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използвана</a:t>
            </a:r>
            <a:r>
              <a:rPr lang="en-US" sz="1600" dirty="0" smtClean="0">
                <a:latin typeface="Buxton Sketch" pitchFamily="66" charset="0"/>
              </a:rPr>
              <a:t> с </a:t>
            </a:r>
            <a:r>
              <a:rPr lang="en-US" sz="1600" dirty="0" err="1" smtClean="0">
                <a:latin typeface="Buxton Sketch" pitchFamily="66" charset="0"/>
              </a:rPr>
              <a:t>цел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идентифициране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привличане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задържане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клиентите</a:t>
            </a:r>
            <a:r>
              <a:rPr lang="en-US" sz="1600" dirty="0" smtClean="0">
                <a:latin typeface="Buxton Sketch" pitchFamily="66" charset="0"/>
              </a:rPr>
              <a:t> (</a:t>
            </a:r>
            <a:r>
              <a:rPr lang="en-US" sz="1600" dirty="0" err="1" smtClean="0">
                <a:latin typeface="Buxton Sketch" pitchFamily="66" charset="0"/>
              </a:rPr>
              <a:t>един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най-важните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активи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бизнеса</a:t>
            </a:r>
            <a:r>
              <a:rPr lang="en-US" sz="1600" dirty="0" smtClean="0">
                <a:latin typeface="Buxton Sketch" pitchFamily="66" charset="0"/>
              </a:rPr>
              <a:t>)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дадена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организация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bg-BG" sz="1600" dirty="0" smtClean="0">
                <a:latin typeface="Buxton Sketch" pitchFamily="66" charset="0"/>
              </a:rPr>
              <a:t>Вк</a:t>
            </a:r>
            <a:r>
              <a:rPr lang="en-US" sz="1600" dirty="0" err="1" smtClean="0">
                <a:latin typeface="Buxton Sketch" pitchFamily="66" charset="0"/>
              </a:rPr>
              <a:t>лючва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подобрена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увеличена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комуникация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чрез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създаване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наблягане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върху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отношението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към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клиента</a:t>
            </a:r>
            <a:r>
              <a:rPr lang="en-US" sz="1600" dirty="0" smtClean="0">
                <a:latin typeface="Buxton Sketch" pitchFamily="66" charset="0"/>
              </a:rPr>
              <a:t> с </a:t>
            </a:r>
            <a:r>
              <a:rPr lang="en-US" sz="1600" dirty="0" err="1" smtClean="0">
                <a:latin typeface="Buxton Sketch" pitchFamily="66" charset="0"/>
              </a:rPr>
              <a:t>използването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иновативни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технологии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bg-BG" sz="1600" dirty="0" smtClean="0">
                <a:latin typeface="Buxton Sketch" pitchFamily="66" charset="0"/>
              </a:rPr>
              <a:t>Ос</a:t>
            </a:r>
            <a:r>
              <a:rPr lang="en-US" sz="1600" dirty="0" err="1" smtClean="0">
                <a:latin typeface="Buxton Sketch" pitchFamily="66" charset="0"/>
              </a:rPr>
              <a:t>игу</a:t>
            </a:r>
            <a:r>
              <a:rPr lang="bg-BG" sz="1600" dirty="0" smtClean="0">
                <a:latin typeface="Buxton Sketch" pitchFamily="66" charset="0"/>
              </a:rPr>
              <a:t>ря</a:t>
            </a:r>
            <a:r>
              <a:rPr lang="en-US" sz="1600" dirty="0" err="1" smtClean="0">
                <a:latin typeface="Buxton Sketch" pitchFamily="66" charset="0"/>
              </a:rPr>
              <a:t>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профили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история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всеки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допир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отношение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клиента</a:t>
            </a:r>
            <a:r>
              <a:rPr lang="bg-BG" sz="1600" dirty="0" smtClean="0">
                <a:latin typeface="Buxton Sketch" pitchFamily="66" charset="0"/>
              </a:rPr>
              <a:t> </a:t>
            </a:r>
            <a:r>
              <a:rPr lang="bg-BG" sz="1600" dirty="0" smtClean="0">
                <a:latin typeface="Buxton Sketch" pitchFamily="66" charset="0"/>
              </a:rPr>
              <a:t>- </a:t>
            </a:r>
            <a:r>
              <a:rPr lang="en-US" sz="1600" dirty="0" err="1" smtClean="0">
                <a:latin typeface="Buxton Sketch" pitchFamily="66" charset="0"/>
              </a:rPr>
              <a:t>интсрумент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значителна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важност</a:t>
            </a:r>
            <a:r>
              <a:rPr lang="en-US" sz="1600" dirty="0" smtClean="0">
                <a:latin typeface="Buxton Sketch" pitchFamily="66" charset="0"/>
              </a:rPr>
              <a:t> в </a:t>
            </a:r>
            <a:r>
              <a:rPr lang="en-US" sz="1600" dirty="0" err="1" smtClean="0">
                <a:latin typeface="Buxton Sketch" pitchFamily="66" charset="0"/>
              </a:rPr>
              <a:t>ръцете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малкия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среден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бизнес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Vladimir Script" pitchFamily="66" charset="0"/>
              <a:buChar char="Ł"/>
            </a:pPr>
            <a:r>
              <a:rPr lang="bg-BG" sz="2000" dirty="0" smtClean="0">
                <a:latin typeface="Buxton Sketch" pitchFamily="66" charset="0"/>
              </a:rPr>
              <a:t>Следните характеристики</a:t>
            </a:r>
            <a:r>
              <a:rPr lang="en-US" sz="2000" dirty="0" smtClean="0">
                <a:latin typeface="Buxton Sketch" pitchFamily="66" charset="0"/>
              </a:rPr>
              <a:t>:</a:t>
            </a:r>
            <a:endParaRPr lang="bg-BG" sz="20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err="1" smtClean="0">
                <a:latin typeface="Buxton Sketch" pitchFamily="66" charset="0"/>
              </a:rPr>
              <a:t>Управление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клиентите</a:t>
            </a:r>
            <a:r>
              <a:rPr lang="bg-BG" sz="1600" dirty="0" smtClean="0">
                <a:latin typeface="Buxton Sketch" pitchFamily="66" charset="0"/>
              </a:rPr>
              <a:t> -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достъп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</a:t>
            </a:r>
            <a:r>
              <a:rPr lang="en-US" sz="1600" dirty="0" smtClean="0">
                <a:latin typeface="Buxton Sketch" pitchFamily="66" charset="0"/>
              </a:rPr>
              <a:t> цялата </a:t>
            </a:r>
            <a:r>
              <a:rPr lang="en-US" sz="1600" dirty="0" err="1" smtClean="0">
                <a:latin typeface="Buxton Sketch" pitchFamily="66" charset="0"/>
              </a:rPr>
              <a:t>инфор</a:t>
            </a:r>
            <a:r>
              <a:rPr lang="bg-BG" sz="1600" dirty="0" smtClean="0">
                <a:latin typeface="Buxton Sketch" pitchFamily="66" charset="0"/>
              </a:rPr>
              <a:t>ма</a:t>
            </a:r>
            <a:r>
              <a:rPr lang="en-US" sz="1600" dirty="0" err="1" smtClean="0">
                <a:latin typeface="Buxton Sketch" pitchFamily="66" charset="0"/>
              </a:rPr>
              <a:t>ция</a:t>
            </a:r>
            <a:r>
              <a:rPr lang="bg-BG" sz="1600" dirty="0" smtClean="0">
                <a:latin typeface="Buxton Sketch" pitchFamily="66" charset="0"/>
              </a:rPr>
              <a:t> 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клиента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err="1" smtClean="0">
                <a:latin typeface="Buxton Sketch" pitchFamily="66" charset="0"/>
              </a:rPr>
              <a:t>Управление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знанията</a:t>
            </a:r>
            <a:r>
              <a:rPr lang="bg-BG" sz="1600" dirty="0" smtClean="0">
                <a:latin typeface="Buxton Sketch" pitchFamily="66" charset="0"/>
              </a:rPr>
              <a:t> - це</a:t>
            </a:r>
            <a:r>
              <a:rPr lang="en-US" sz="1600" dirty="0" err="1" smtClean="0">
                <a:latin typeface="Buxton Sketch" pitchFamily="66" charset="0"/>
              </a:rPr>
              <a:t>нтрализирана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основа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знанията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която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обработва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информация</a:t>
            </a:r>
            <a:r>
              <a:rPr lang="bg-BG" sz="1600" dirty="0" smtClean="0">
                <a:latin typeface="Buxton Sketch" pitchFamily="66" charset="0"/>
              </a:rPr>
              <a:t>та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err="1" smtClean="0">
                <a:latin typeface="Buxton Sketch" pitchFamily="66" charset="0"/>
              </a:rPr>
              <a:t>Управление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събитията</a:t>
            </a:r>
            <a:r>
              <a:rPr lang="bg-BG" sz="1600" dirty="0" smtClean="0">
                <a:latin typeface="Buxton Sketch" pitchFamily="66" charset="0"/>
              </a:rPr>
              <a:t> - ул</a:t>
            </a:r>
            <a:r>
              <a:rPr lang="en-US" sz="1600" dirty="0" err="1" smtClean="0">
                <a:latin typeface="Buxton Sketch" pitchFamily="66" charset="0"/>
              </a:rPr>
              <a:t>авя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събитията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скалира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приоритет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уведомява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управлението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Buxton Sketch" pitchFamily="66" charset="0"/>
              </a:rPr>
              <a:t>Back-end </a:t>
            </a:r>
            <a:r>
              <a:rPr lang="en-US" sz="1600" dirty="0" err="1" smtClean="0">
                <a:latin typeface="Buxton Sketch" pitchFamily="66" charset="0"/>
              </a:rPr>
              <a:t>интеграция</a:t>
            </a:r>
            <a:r>
              <a:rPr lang="bg-BG" sz="1600" dirty="0" smtClean="0">
                <a:latin typeface="Buxton Sketch" pitchFamily="66" charset="0"/>
              </a:rPr>
              <a:t> - съ</a:t>
            </a:r>
            <a:r>
              <a:rPr lang="en-US" sz="1600" dirty="0" err="1" smtClean="0">
                <a:latin typeface="Buxton Sketch" pitchFamily="66" charset="0"/>
              </a:rPr>
              <a:t>четава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се</a:t>
            </a:r>
            <a:r>
              <a:rPr lang="en-US" sz="1600" dirty="0" smtClean="0">
                <a:latin typeface="Buxton Sketch" pitchFamily="66" charset="0"/>
              </a:rPr>
              <a:t> с </a:t>
            </a:r>
            <a:r>
              <a:rPr lang="en-US" sz="1600" dirty="0" err="1" smtClean="0">
                <a:latin typeface="Buxton Sketch" pitchFamily="66" charset="0"/>
              </a:rPr>
              <a:t>други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системи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каквито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например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счетоводната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инвентаризационната</a:t>
            </a:r>
            <a:r>
              <a:rPr lang="en-US" sz="1600" dirty="0" smtClean="0">
                <a:latin typeface="Buxton Sketch" pitchFamily="66" charset="0"/>
              </a:rPr>
              <a:t>(</a:t>
            </a:r>
            <a:r>
              <a:rPr lang="en-US" sz="1600" dirty="0" err="1" smtClean="0">
                <a:latin typeface="Buxton Sketch" pitchFamily="66" charset="0"/>
              </a:rPr>
              <a:t>свързана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със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складовата</a:t>
            </a:r>
            <a:r>
              <a:rPr lang="en-US" sz="1600" dirty="0" smtClean="0">
                <a:latin typeface="Buxton Sketch" pitchFamily="66" charset="0"/>
              </a:rPr>
              <a:t> наличност) и </a:t>
            </a:r>
            <a:r>
              <a:rPr lang="en-US" sz="1600" dirty="0" err="1" smtClean="0">
                <a:latin typeface="Buxton Sketch" pitchFamily="66" charset="0"/>
              </a:rPr>
              <a:t>логистичната</a:t>
            </a:r>
            <a:endParaRPr lang="en-US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err="1" smtClean="0">
                <a:latin typeface="Buxton Sketch" pitchFamily="66" charset="0"/>
              </a:rPr>
              <a:t>Доклади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анализи</a:t>
            </a:r>
            <a:r>
              <a:rPr lang="en-US" sz="1600" dirty="0" smtClean="0">
                <a:latin typeface="Buxton Sketch" pitchFamily="66" charset="0"/>
              </a:rPr>
              <a:t> – </a:t>
            </a:r>
            <a:r>
              <a:rPr lang="bg-BG" sz="1600" dirty="0" smtClean="0">
                <a:latin typeface="Buxton Sketch" pitchFamily="66" charset="0"/>
              </a:rPr>
              <a:t>ге</a:t>
            </a:r>
            <a:r>
              <a:rPr lang="en-US" sz="1600" dirty="0" err="1" smtClean="0">
                <a:latin typeface="Buxton Sketch" pitchFamily="66" charset="0"/>
              </a:rPr>
              <a:t>нериране</a:t>
            </a:r>
            <a:r>
              <a:rPr lang="bg-BG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анализи</a:t>
            </a:r>
            <a:r>
              <a:rPr lang="en-US" sz="1600" dirty="0" smtClean="0">
                <a:latin typeface="Buxton Sketch" pitchFamily="66" charset="0"/>
              </a:rPr>
              <a:t> в </a:t>
            </a:r>
            <a:r>
              <a:rPr lang="en-US" sz="1600" dirty="0" err="1" smtClean="0">
                <a:latin typeface="Buxton Sketch" pitchFamily="66" charset="0"/>
              </a:rPr>
              <a:t>зависимост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клиентското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поведение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според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съответните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общи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специфични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бизнес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критерии</a:t>
            </a:r>
            <a:endParaRPr lang="en-US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>
              <a:latin typeface="Buxton Sketch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dirty="0" smtClean="0">
                <a:latin typeface="Buxton Sketch" pitchFamily="66" charset="0"/>
              </a:rPr>
              <a:t>Малко история</a:t>
            </a:r>
            <a:r>
              <a:rPr lang="en-US" sz="4400" dirty="0" smtClean="0">
                <a:latin typeface="Buxton Sketch" pitchFamily="66" charset="0"/>
              </a:rPr>
              <a:t> 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Buxton Sketch" pitchFamily="66" charset="0"/>
              </a:rPr>
              <a:t>“</a:t>
            </a:r>
            <a:r>
              <a:rPr lang="en-US" dirty="0" err="1" smtClean="0">
                <a:latin typeface="Buxton Sketch" pitchFamily="66" charset="0"/>
              </a:rPr>
              <a:t>Клиентът</a:t>
            </a:r>
            <a:r>
              <a:rPr lang="en-US" dirty="0" smtClean="0">
                <a:latin typeface="Buxton Sketch" pitchFamily="66" charset="0"/>
              </a:rPr>
              <a:t> е </a:t>
            </a:r>
            <a:r>
              <a:rPr lang="en-US" dirty="0" err="1" smtClean="0">
                <a:latin typeface="Buxton Sketch" pitchFamily="66" charset="0"/>
              </a:rPr>
              <a:t>Краля</a:t>
            </a:r>
            <a:r>
              <a:rPr lang="en-US" dirty="0" smtClean="0">
                <a:latin typeface="Buxton Sketch" pitchFamily="66" charset="0"/>
              </a:rPr>
              <a:t>!”</a:t>
            </a:r>
            <a:endParaRPr lang="en-US" dirty="0">
              <a:latin typeface="Buxton Sketch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Buxton Sketch" pitchFamily="66" charset="0"/>
              </a:rPr>
              <a:t>Развитие</a:t>
            </a:r>
            <a:endParaRPr lang="en-US" dirty="0">
              <a:latin typeface="Buxton Sketch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bg-BG" sz="1600" dirty="0" smtClean="0">
                <a:latin typeface="Buxton Sketch" pitchFamily="66" charset="0"/>
              </a:rPr>
              <a:t>Тази мантра </a:t>
            </a:r>
            <a:r>
              <a:rPr lang="en-US" sz="1600" dirty="0" err="1" smtClean="0">
                <a:latin typeface="Buxton Sketch" pitchFamily="66" charset="0"/>
              </a:rPr>
              <a:t>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беше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донякъде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приложима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напълно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приложена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практика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доскоро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 err="1" smtClean="0">
                <a:latin typeface="Buxton Sketch" pitchFamily="66" charset="0"/>
              </a:rPr>
              <a:t>Един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отговор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няколко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зададени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телефона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въпроса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се</a:t>
            </a:r>
            <a:r>
              <a:rPr lang="en-US" sz="1600" dirty="0" smtClean="0">
                <a:latin typeface="Buxton Sketch" pitchFamily="66" charset="0"/>
              </a:rPr>
              <a:t> е </a:t>
            </a:r>
            <a:r>
              <a:rPr lang="en-US" sz="1600" dirty="0" err="1" smtClean="0">
                <a:latin typeface="Buxton Sketch" pitchFamily="66" charset="0"/>
              </a:rPr>
              <a:t>смятал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направена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услуга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страна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компанията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Ор</a:t>
            </a:r>
            <a:r>
              <a:rPr lang="en-US" sz="1600" dirty="0" err="1" smtClean="0">
                <a:latin typeface="Buxton Sketch" pitchFamily="66" charset="0"/>
              </a:rPr>
              <a:t>ганизациите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правели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сметка</a:t>
            </a:r>
            <a:r>
              <a:rPr lang="en-US" sz="1600" dirty="0" smtClean="0">
                <a:latin typeface="Buxton Sketch" pitchFamily="66" charset="0"/>
              </a:rPr>
              <a:t>, а </a:t>
            </a:r>
            <a:r>
              <a:rPr lang="en-US" sz="1600" dirty="0" err="1" smtClean="0">
                <a:latin typeface="Buxton Sketch" pitchFamily="66" charset="0"/>
              </a:rPr>
              <a:t>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им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се</a:t>
            </a:r>
            <a:r>
              <a:rPr lang="en-US" sz="1600" dirty="0" smtClean="0">
                <a:latin typeface="Buxton Sketch" pitchFamily="66" charset="0"/>
              </a:rPr>
              <a:t> е и </a:t>
            </a:r>
            <a:r>
              <a:rPr lang="en-US" sz="1600" dirty="0" err="1" smtClean="0">
                <a:latin typeface="Buxton Sketch" pitchFamily="66" charset="0"/>
              </a:rPr>
              <a:t>налагало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достатъчно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че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съществуват</a:t>
            </a:r>
            <a:r>
              <a:rPr lang="en-US" sz="1600" dirty="0" smtClean="0">
                <a:latin typeface="Buxton Sketch" pitchFamily="66" charset="0"/>
              </a:rPr>
              <a:t> с </a:t>
            </a:r>
            <a:r>
              <a:rPr lang="en-US" sz="1600" dirty="0" err="1" smtClean="0">
                <a:latin typeface="Buxton Sketch" pitchFamily="66" charset="0"/>
              </a:rPr>
              <a:t>помощта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донякъде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въз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основа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клиенти</a:t>
            </a:r>
            <a:r>
              <a:rPr lang="bg-BG" sz="1600" dirty="0" smtClean="0">
                <a:latin typeface="Buxton Sketch" pitchFamily="66" charset="0"/>
              </a:rPr>
              <a:t>те си</a:t>
            </a:r>
            <a:endParaRPr lang="en-US" sz="1600" dirty="0">
              <a:latin typeface="Buxton Sketch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bg-BG" dirty="0" smtClean="0"/>
          </a:p>
          <a:p>
            <a:pPr>
              <a:buFont typeface="Wingdings" pitchFamily="2" charset="2"/>
              <a:buChar char="§"/>
            </a:pPr>
            <a:r>
              <a:rPr lang="en-US" sz="1600" dirty="0" err="1" smtClean="0">
                <a:latin typeface="Buxton Sketch" pitchFamily="66" charset="0"/>
              </a:rPr>
              <a:t>Две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нови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концепции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bg-BG" sz="1600" dirty="0" smtClean="0">
                <a:latin typeface="Buxton Sketch" pitchFamily="66" charset="0"/>
              </a:rPr>
              <a:t>- </a:t>
            </a:r>
            <a:r>
              <a:rPr lang="en-US" sz="1600" dirty="0" err="1" smtClean="0">
                <a:latin typeface="Buxton Sketch" pitchFamily="66" charset="0"/>
              </a:rPr>
              <a:t>дерегулацията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Интернет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bg-BG" sz="1600" dirty="0" smtClean="0">
                <a:latin typeface="Buxton Sketch" pitchFamily="66" charset="0"/>
              </a:rPr>
              <a:t>Падат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досегашните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бариери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bg-BG" sz="1600" dirty="0" smtClean="0">
                <a:latin typeface="Buxton Sketch" pitchFamily="66" charset="0"/>
              </a:rPr>
              <a:t>се стига </a:t>
            </a:r>
            <a:r>
              <a:rPr lang="en-US" sz="1600" dirty="0" err="1" smtClean="0">
                <a:latin typeface="Buxton Sketch" pitchFamily="66" charset="0"/>
              </a:rPr>
              <a:t>до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среда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усилено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състезание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широко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съревнование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 err="1" smtClean="0">
                <a:latin typeface="Buxton Sketch" pitchFamily="66" charset="0"/>
              </a:rPr>
              <a:t>Традиционните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магазини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срещат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опонент</a:t>
            </a:r>
            <a:r>
              <a:rPr lang="en-US" sz="1600" dirty="0" smtClean="0">
                <a:latin typeface="Buxton Sketch" pitchFamily="66" charset="0"/>
              </a:rPr>
              <a:t> в </a:t>
            </a:r>
            <a:r>
              <a:rPr lang="en-US" sz="1600" dirty="0" err="1" smtClean="0">
                <a:latin typeface="Buxton Sketch" pitchFamily="66" charset="0"/>
              </a:rPr>
              <a:t>лицето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онлайн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smtClean="0">
                <a:latin typeface="Buxton Sketch" pitchFamily="66" charset="0"/>
              </a:rPr>
              <a:t>start-up-</a:t>
            </a:r>
            <a:r>
              <a:rPr lang="en-US" sz="1600" dirty="0" err="1" smtClean="0">
                <a:latin typeface="Buxton Sketch" pitchFamily="66" charset="0"/>
              </a:rPr>
              <a:t>ите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bg-BG" sz="1600" dirty="0" smtClean="0">
                <a:latin typeface="Buxton Sketch" pitchFamily="66" charset="0"/>
              </a:rPr>
              <a:t>Ба</a:t>
            </a:r>
            <a:r>
              <a:rPr lang="en-US" sz="1600" dirty="0" err="1" smtClean="0">
                <a:latin typeface="Buxton Sketch" pitchFamily="66" charset="0"/>
              </a:rPr>
              <a:t>нките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започват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борба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своите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клиенти</a:t>
            </a:r>
            <a:r>
              <a:rPr lang="en-US" sz="1600" dirty="0" smtClean="0">
                <a:latin typeface="Buxton Sketch" pitchFamily="66" charset="0"/>
              </a:rPr>
              <a:t> с </a:t>
            </a:r>
            <a:r>
              <a:rPr lang="en-US" sz="1600" dirty="0" err="1" smtClean="0">
                <a:latin typeface="Buxton Sketch" pitchFamily="66" charset="0"/>
              </a:rPr>
              <a:t>онлайн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или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виртуалните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банки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bg-BG" sz="1600" dirty="0" smtClean="0">
                <a:latin typeface="Buxton Sketch" pitchFamily="66" charset="0"/>
              </a:rPr>
              <a:t>Кл</a:t>
            </a:r>
            <a:r>
              <a:rPr lang="en-US" sz="1600" dirty="0" err="1" smtClean="0">
                <a:latin typeface="Buxton Sketch" pitchFamily="66" charset="0"/>
              </a:rPr>
              <a:t>иентите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bg-BG" sz="1600" dirty="0" smtClean="0">
                <a:latin typeface="Buxton Sketch" pitchFamily="66" charset="0"/>
              </a:rPr>
              <a:t>вече </a:t>
            </a:r>
            <a:r>
              <a:rPr lang="en-US" sz="1600" dirty="0" err="1" smtClean="0">
                <a:latin typeface="Buxton Sketch" pitchFamily="66" charset="0"/>
              </a:rPr>
              <a:t>разглеждат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различни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продуктови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характеристики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bg-BG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също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smtClean="0">
                <a:latin typeface="Buxton Sketch" pitchFamily="66" charset="0"/>
              </a:rPr>
              <a:t>и </a:t>
            </a:r>
            <a:r>
              <a:rPr lang="en-US" sz="1600" dirty="0" err="1" smtClean="0">
                <a:latin typeface="Buxton Sketch" pitchFamily="66" charset="0"/>
              </a:rPr>
              <a:t>сравняват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цени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качества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 err="1" smtClean="0">
                <a:latin typeface="Buxton Sketch" pitchFamily="66" charset="0"/>
              </a:rPr>
              <a:t>Продуктите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от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просто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продукти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се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превръщат</a:t>
            </a:r>
            <a:r>
              <a:rPr lang="en-US" sz="1600" dirty="0" smtClean="0">
                <a:latin typeface="Buxton Sketch" pitchFamily="66" charset="0"/>
              </a:rPr>
              <a:t> в </a:t>
            </a:r>
            <a:r>
              <a:rPr lang="en-US" sz="1600" dirty="0" err="1" smtClean="0">
                <a:latin typeface="Buxton Sketch" pitchFamily="66" charset="0"/>
              </a:rPr>
              <a:t>стоки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предлагане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потребяване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цените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могат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спаднат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по-надолу</a:t>
            </a:r>
            <a:r>
              <a:rPr lang="en-US" sz="1600" dirty="0" smtClean="0">
                <a:latin typeface="Buxton Sketch" pitchFamily="66" charset="0"/>
              </a:rPr>
              <a:t>(</a:t>
            </a:r>
            <a:r>
              <a:rPr lang="en-US" sz="1600" dirty="0" err="1" smtClean="0">
                <a:latin typeface="Buxton Sketch" pitchFamily="66" charset="0"/>
              </a:rPr>
              <a:t>по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това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време</a:t>
            </a:r>
            <a:r>
              <a:rPr lang="en-US" sz="1600" dirty="0" smtClean="0">
                <a:latin typeface="Buxton Sketch" pitchFamily="66" charset="0"/>
              </a:rPr>
              <a:t>), </a:t>
            </a:r>
            <a:r>
              <a:rPr lang="en-US" sz="1600" dirty="0" err="1" smtClean="0">
                <a:latin typeface="Buxton Sketch" pitchFamily="66" charset="0"/>
              </a:rPr>
              <a:t>защото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това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застрашило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оцеляването</a:t>
            </a:r>
            <a:endParaRPr lang="en-US" sz="1600" dirty="0">
              <a:latin typeface="Buxton Sketch" pitchFamily="66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311843" y="1588655"/>
            <a:ext cx="2042775" cy="3463636"/>
          </a:xfrm>
          <a:custGeom>
            <a:avLst/>
            <a:gdLst>
              <a:gd name="connsiteX0" fmla="*/ 158557 w 2042775"/>
              <a:gd name="connsiteY0" fmla="*/ 3463636 h 3463636"/>
              <a:gd name="connsiteX1" fmla="*/ 269393 w 2042775"/>
              <a:gd name="connsiteY1" fmla="*/ 3417454 h 3463636"/>
              <a:gd name="connsiteX2" fmla="*/ 361757 w 2042775"/>
              <a:gd name="connsiteY2" fmla="*/ 3315854 h 3463636"/>
              <a:gd name="connsiteX3" fmla="*/ 380230 w 2042775"/>
              <a:gd name="connsiteY3" fmla="*/ 3288145 h 3463636"/>
              <a:gd name="connsiteX4" fmla="*/ 444884 w 2042775"/>
              <a:gd name="connsiteY4" fmla="*/ 3177309 h 3463636"/>
              <a:gd name="connsiteX5" fmla="*/ 472593 w 2042775"/>
              <a:gd name="connsiteY5" fmla="*/ 3084945 h 3463636"/>
              <a:gd name="connsiteX6" fmla="*/ 491066 w 2042775"/>
              <a:gd name="connsiteY6" fmla="*/ 3038763 h 3463636"/>
              <a:gd name="connsiteX7" fmla="*/ 509539 w 2042775"/>
              <a:gd name="connsiteY7" fmla="*/ 3011054 h 3463636"/>
              <a:gd name="connsiteX8" fmla="*/ 528012 w 2042775"/>
              <a:gd name="connsiteY8" fmla="*/ 2946400 h 3463636"/>
              <a:gd name="connsiteX9" fmla="*/ 537248 w 2042775"/>
              <a:gd name="connsiteY9" fmla="*/ 2918690 h 3463636"/>
              <a:gd name="connsiteX10" fmla="*/ 528012 w 2042775"/>
              <a:gd name="connsiteY10" fmla="*/ 2558472 h 3463636"/>
              <a:gd name="connsiteX11" fmla="*/ 500302 w 2042775"/>
              <a:gd name="connsiteY11" fmla="*/ 2484581 h 3463636"/>
              <a:gd name="connsiteX12" fmla="*/ 481830 w 2042775"/>
              <a:gd name="connsiteY12" fmla="*/ 2429163 h 3463636"/>
              <a:gd name="connsiteX13" fmla="*/ 463357 w 2042775"/>
              <a:gd name="connsiteY13" fmla="*/ 2401454 h 3463636"/>
              <a:gd name="connsiteX14" fmla="*/ 435648 w 2042775"/>
              <a:gd name="connsiteY14" fmla="*/ 2309090 h 3463636"/>
              <a:gd name="connsiteX15" fmla="*/ 398702 w 2042775"/>
              <a:gd name="connsiteY15" fmla="*/ 2244436 h 3463636"/>
              <a:gd name="connsiteX16" fmla="*/ 389466 w 2042775"/>
              <a:gd name="connsiteY16" fmla="*/ 2216727 h 3463636"/>
              <a:gd name="connsiteX17" fmla="*/ 380230 w 2042775"/>
              <a:gd name="connsiteY17" fmla="*/ 2179781 h 3463636"/>
              <a:gd name="connsiteX18" fmla="*/ 324812 w 2042775"/>
              <a:gd name="connsiteY18" fmla="*/ 2115127 h 3463636"/>
              <a:gd name="connsiteX19" fmla="*/ 297102 w 2042775"/>
              <a:gd name="connsiteY19" fmla="*/ 2078181 h 3463636"/>
              <a:gd name="connsiteX20" fmla="*/ 269393 w 2042775"/>
              <a:gd name="connsiteY20" fmla="*/ 2068945 h 3463636"/>
              <a:gd name="connsiteX21" fmla="*/ 213975 w 2042775"/>
              <a:gd name="connsiteY21" fmla="*/ 2059709 h 3463636"/>
              <a:gd name="connsiteX22" fmla="*/ 112375 w 2042775"/>
              <a:gd name="connsiteY22" fmla="*/ 2032000 h 3463636"/>
              <a:gd name="connsiteX23" fmla="*/ 56957 w 2042775"/>
              <a:gd name="connsiteY23" fmla="*/ 1995054 h 3463636"/>
              <a:gd name="connsiteX24" fmla="*/ 29248 w 2042775"/>
              <a:gd name="connsiteY24" fmla="*/ 1939636 h 3463636"/>
              <a:gd name="connsiteX25" fmla="*/ 29248 w 2042775"/>
              <a:gd name="connsiteY25" fmla="*/ 1754909 h 3463636"/>
              <a:gd name="connsiteX26" fmla="*/ 84666 w 2042775"/>
              <a:gd name="connsiteY26" fmla="*/ 1717963 h 3463636"/>
              <a:gd name="connsiteX27" fmla="*/ 112375 w 2042775"/>
              <a:gd name="connsiteY27" fmla="*/ 1690254 h 3463636"/>
              <a:gd name="connsiteX28" fmla="*/ 149321 w 2042775"/>
              <a:gd name="connsiteY28" fmla="*/ 1671781 h 3463636"/>
              <a:gd name="connsiteX29" fmla="*/ 177030 w 2042775"/>
              <a:gd name="connsiteY29" fmla="*/ 1653309 h 3463636"/>
              <a:gd name="connsiteX30" fmla="*/ 213975 w 2042775"/>
              <a:gd name="connsiteY30" fmla="*/ 1634836 h 3463636"/>
              <a:gd name="connsiteX31" fmla="*/ 241684 w 2042775"/>
              <a:gd name="connsiteY31" fmla="*/ 1607127 h 3463636"/>
              <a:gd name="connsiteX32" fmla="*/ 297102 w 2042775"/>
              <a:gd name="connsiteY32" fmla="*/ 1579418 h 3463636"/>
              <a:gd name="connsiteX33" fmla="*/ 324812 w 2042775"/>
              <a:gd name="connsiteY33" fmla="*/ 1551709 h 3463636"/>
              <a:gd name="connsiteX34" fmla="*/ 352521 w 2042775"/>
              <a:gd name="connsiteY34" fmla="*/ 1514763 h 3463636"/>
              <a:gd name="connsiteX35" fmla="*/ 407939 w 2042775"/>
              <a:gd name="connsiteY35" fmla="*/ 1477818 h 3463636"/>
              <a:gd name="connsiteX36" fmla="*/ 435648 w 2042775"/>
              <a:gd name="connsiteY36" fmla="*/ 1440872 h 3463636"/>
              <a:gd name="connsiteX37" fmla="*/ 444884 w 2042775"/>
              <a:gd name="connsiteY37" fmla="*/ 1403927 h 3463636"/>
              <a:gd name="connsiteX38" fmla="*/ 463357 w 2042775"/>
              <a:gd name="connsiteY38" fmla="*/ 1357745 h 3463636"/>
              <a:gd name="connsiteX39" fmla="*/ 472593 w 2042775"/>
              <a:gd name="connsiteY39" fmla="*/ 1330036 h 3463636"/>
              <a:gd name="connsiteX40" fmla="*/ 454121 w 2042775"/>
              <a:gd name="connsiteY40" fmla="*/ 1191490 h 3463636"/>
              <a:gd name="connsiteX41" fmla="*/ 426412 w 2042775"/>
              <a:gd name="connsiteY41" fmla="*/ 1154545 h 3463636"/>
              <a:gd name="connsiteX42" fmla="*/ 380230 w 2042775"/>
              <a:gd name="connsiteY42" fmla="*/ 1108363 h 3463636"/>
              <a:gd name="connsiteX43" fmla="*/ 306339 w 2042775"/>
              <a:gd name="connsiteY43" fmla="*/ 1062181 h 3463636"/>
              <a:gd name="connsiteX44" fmla="*/ 278630 w 2042775"/>
              <a:gd name="connsiteY44" fmla="*/ 1034472 h 3463636"/>
              <a:gd name="connsiteX45" fmla="*/ 250921 w 2042775"/>
              <a:gd name="connsiteY45" fmla="*/ 1016000 h 3463636"/>
              <a:gd name="connsiteX46" fmla="*/ 186266 w 2042775"/>
              <a:gd name="connsiteY46" fmla="*/ 979054 h 3463636"/>
              <a:gd name="connsiteX47" fmla="*/ 158557 w 2042775"/>
              <a:gd name="connsiteY47" fmla="*/ 951345 h 3463636"/>
              <a:gd name="connsiteX48" fmla="*/ 130848 w 2042775"/>
              <a:gd name="connsiteY48" fmla="*/ 932872 h 3463636"/>
              <a:gd name="connsiteX49" fmla="*/ 103139 w 2042775"/>
              <a:gd name="connsiteY49" fmla="*/ 895927 h 3463636"/>
              <a:gd name="connsiteX50" fmla="*/ 84666 w 2042775"/>
              <a:gd name="connsiteY50" fmla="*/ 840509 h 3463636"/>
              <a:gd name="connsiteX51" fmla="*/ 75430 w 2042775"/>
              <a:gd name="connsiteY51" fmla="*/ 812800 h 3463636"/>
              <a:gd name="connsiteX52" fmla="*/ 84666 w 2042775"/>
              <a:gd name="connsiteY52" fmla="*/ 563418 h 3463636"/>
              <a:gd name="connsiteX53" fmla="*/ 103139 w 2042775"/>
              <a:gd name="connsiteY53" fmla="*/ 535709 h 3463636"/>
              <a:gd name="connsiteX54" fmla="*/ 149321 w 2042775"/>
              <a:gd name="connsiteY54" fmla="*/ 452581 h 3463636"/>
              <a:gd name="connsiteX55" fmla="*/ 177030 w 2042775"/>
              <a:gd name="connsiteY55" fmla="*/ 434109 h 3463636"/>
              <a:gd name="connsiteX56" fmla="*/ 241684 w 2042775"/>
              <a:gd name="connsiteY56" fmla="*/ 387927 h 3463636"/>
              <a:gd name="connsiteX57" fmla="*/ 324812 w 2042775"/>
              <a:gd name="connsiteY57" fmla="*/ 332509 h 3463636"/>
              <a:gd name="connsiteX58" fmla="*/ 398702 w 2042775"/>
              <a:gd name="connsiteY58" fmla="*/ 295563 h 3463636"/>
              <a:gd name="connsiteX59" fmla="*/ 463357 w 2042775"/>
              <a:gd name="connsiteY59" fmla="*/ 267854 h 3463636"/>
              <a:gd name="connsiteX60" fmla="*/ 564957 w 2042775"/>
              <a:gd name="connsiteY60" fmla="*/ 193963 h 3463636"/>
              <a:gd name="connsiteX61" fmla="*/ 592666 w 2042775"/>
              <a:gd name="connsiteY61" fmla="*/ 184727 h 3463636"/>
              <a:gd name="connsiteX62" fmla="*/ 638848 w 2042775"/>
              <a:gd name="connsiteY62" fmla="*/ 166254 h 3463636"/>
              <a:gd name="connsiteX63" fmla="*/ 703502 w 2042775"/>
              <a:gd name="connsiteY63" fmla="*/ 120072 h 3463636"/>
              <a:gd name="connsiteX64" fmla="*/ 814339 w 2042775"/>
              <a:gd name="connsiteY64" fmla="*/ 92363 h 3463636"/>
              <a:gd name="connsiteX65" fmla="*/ 888230 w 2042775"/>
              <a:gd name="connsiteY65" fmla="*/ 73890 h 3463636"/>
              <a:gd name="connsiteX66" fmla="*/ 962121 w 2042775"/>
              <a:gd name="connsiteY66" fmla="*/ 46181 h 3463636"/>
              <a:gd name="connsiteX67" fmla="*/ 1045248 w 2042775"/>
              <a:gd name="connsiteY67" fmla="*/ 18472 h 3463636"/>
              <a:gd name="connsiteX68" fmla="*/ 1193030 w 2042775"/>
              <a:gd name="connsiteY68" fmla="*/ 0 h 3463636"/>
              <a:gd name="connsiteX69" fmla="*/ 1562484 w 2042775"/>
              <a:gd name="connsiteY69" fmla="*/ 18472 h 3463636"/>
              <a:gd name="connsiteX70" fmla="*/ 1701030 w 2042775"/>
              <a:gd name="connsiteY70" fmla="*/ 36945 h 3463636"/>
              <a:gd name="connsiteX71" fmla="*/ 1737975 w 2042775"/>
              <a:gd name="connsiteY71" fmla="*/ 55418 h 3463636"/>
              <a:gd name="connsiteX72" fmla="*/ 1811866 w 2042775"/>
              <a:gd name="connsiteY72" fmla="*/ 73890 h 3463636"/>
              <a:gd name="connsiteX73" fmla="*/ 1839575 w 2042775"/>
              <a:gd name="connsiteY73" fmla="*/ 92363 h 3463636"/>
              <a:gd name="connsiteX74" fmla="*/ 1876521 w 2042775"/>
              <a:gd name="connsiteY74" fmla="*/ 101600 h 3463636"/>
              <a:gd name="connsiteX75" fmla="*/ 1904230 w 2042775"/>
              <a:gd name="connsiteY75" fmla="*/ 110836 h 3463636"/>
              <a:gd name="connsiteX76" fmla="*/ 1959648 w 2042775"/>
              <a:gd name="connsiteY76" fmla="*/ 147781 h 3463636"/>
              <a:gd name="connsiteX77" fmla="*/ 1987357 w 2042775"/>
              <a:gd name="connsiteY77" fmla="*/ 166254 h 3463636"/>
              <a:gd name="connsiteX78" fmla="*/ 1996593 w 2042775"/>
              <a:gd name="connsiteY78" fmla="*/ 193963 h 3463636"/>
              <a:gd name="connsiteX79" fmla="*/ 2024302 w 2042775"/>
              <a:gd name="connsiteY79" fmla="*/ 212436 h 3463636"/>
              <a:gd name="connsiteX80" fmla="*/ 2042775 w 2042775"/>
              <a:gd name="connsiteY80" fmla="*/ 240145 h 3463636"/>
              <a:gd name="connsiteX81" fmla="*/ 2024302 w 2042775"/>
              <a:gd name="connsiteY81" fmla="*/ 295563 h 346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042775" h="3463636">
                <a:moveTo>
                  <a:pt x="158557" y="3463636"/>
                </a:moveTo>
                <a:cubicBezTo>
                  <a:pt x="191155" y="3452770"/>
                  <a:pt x="241545" y="3438876"/>
                  <a:pt x="269393" y="3417454"/>
                </a:cubicBezTo>
                <a:cubicBezTo>
                  <a:pt x="307676" y="3388006"/>
                  <a:pt x="334579" y="3353903"/>
                  <a:pt x="361757" y="3315854"/>
                </a:cubicBezTo>
                <a:cubicBezTo>
                  <a:pt x="368209" y="3306821"/>
                  <a:pt x="373778" y="3297178"/>
                  <a:pt x="380230" y="3288145"/>
                </a:cubicBezTo>
                <a:cubicBezTo>
                  <a:pt x="408365" y="3248756"/>
                  <a:pt x="429849" y="3229932"/>
                  <a:pt x="444884" y="3177309"/>
                </a:cubicBezTo>
                <a:cubicBezTo>
                  <a:pt x="450994" y="3155923"/>
                  <a:pt x="462801" y="3111057"/>
                  <a:pt x="472593" y="3084945"/>
                </a:cubicBezTo>
                <a:cubicBezTo>
                  <a:pt x="478415" y="3069421"/>
                  <a:pt x="483651" y="3053592"/>
                  <a:pt x="491066" y="3038763"/>
                </a:cubicBezTo>
                <a:cubicBezTo>
                  <a:pt x="496030" y="3028834"/>
                  <a:pt x="503381" y="3020290"/>
                  <a:pt x="509539" y="3011054"/>
                </a:cubicBezTo>
                <a:cubicBezTo>
                  <a:pt x="515697" y="2989503"/>
                  <a:pt x="521571" y="2967869"/>
                  <a:pt x="528012" y="2946400"/>
                </a:cubicBezTo>
                <a:cubicBezTo>
                  <a:pt x="530810" y="2937074"/>
                  <a:pt x="537248" y="2928426"/>
                  <a:pt x="537248" y="2918690"/>
                </a:cubicBezTo>
                <a:cubicBezTo>
                  <a:pt x="537248" y="2798578"/>
                  <a:pt x="533466" y="2678460"/>
                  <a:pt x="528012" y="2558472"/>
                </a:cubicBezTo>
                <a:cubicBezTo>
                  <a:pt x="526063" y="2515603"/>
                  <a:pt x="520790" y="2515313"/>
                  <a:pt x="500302" y="2484581"/>
                </a:cubicBezTo>
                <a:cubicBezTo>
                  <a:pt x="494145" y="2466108"/>
                  <a:pt x="489738" y="2446957"/>
                  <a:pt x="481830" y="2429163"/>
                </a:cubicBezTo>
                <a:cubicBezTo>
                  <a:pt x="477322" y="2419019"/>
                  <a:pt x="467255" y="2411848"/>
                  <a:pt x="463357" y="2401454"/>
                </a:cubicBezTo>
                <a:cubicBezTo>
                  <a:pt x="424420" y="2297622"/>
                  <a:pt x="487885" y="2413563"/>
                  <a:pt x="435648" y="2309090"/>
                </a:cubicBezTo>
                <a:cubicBezTo>
                  <a:pt x="389271" y="2216337"/>
                  <a:pt x="447277" y="2357776"/>
                  <a:pt x="398702" y="2244436"/>
                </a:cubicBezTo>
                <a:cubicBezTo>
                  <a:pt x="394867" y="2235487"/>
                  <a:pt x="392141" y="2226088"/>
                  <a:pt x="389466" y="2216727"/>
                </a:cubicBezTo>
                <a:cubicBezTo>
                  <a:pt x="385979" y="2204521"/>
                  <a:pt x="385907" y="2191135"/>
                  <a:pt x="380230" y="2179781"/>
                </a:cubicBezTo>
                <a:cubicBezTo>
                  <a:pt x="364025" y="2147371"/>
                  <a:pt x="346994" y="2141006"/>
                  <a:pt x="324812" y="2115127"/>
                </a:cubicBezTo>
                <a:cubicBezTo>
                  <a:pt x="314793" y="2103439"/>
                  <a:pt x="308928" y="2088036"/>
                  <a:pt x="297102" y="2078181"/>
                </a:cubicBezTo>
                <a:cubicBezTo>
                  <a:pt x="289623" y="2071948"/>
                  <a:pt x="278897" y="2071057"/>
                  <a:pt x="269393" y="2068945"/>
                </a:cubicBezTo>
                <a:cubicBezTo>
                  <a:pt x="251111" y="2064883"/>
                  <a:pt x="232287" y="2063633"/>
                  <a:pt x="213975" y="2059709"/>
                </a:cubicBezTo>
                <a:cubicBezTo>
                  <a:pt x="155645" y="2047210"/>
                  <a:pt x="154580" y="2046068"/>
                  <a:pt x="112375" y="2032000"/>
                </a:cubicBezTo>
                <a:cubicBezTo>
                  <a:pt x="93902" y="2019685"/>
                  <a:pt x="63978" y="2016116"/>
                  <a:pt x="56957" y="1995054"/>
                </a:cubicBezTo>
                <a:cubicBezTo>
                  <a:pt x="44211" y="1956814"/>
                  <a:pt x="53122" y="1975446"/>
                  <a:pt x="29248" y="1939636"/>
                </a:cubicBezTo>
                <a:cubicBezTo>
                  <a:pt x="12985" y="1874582"/>
                  <a:pt x="0" y="1838475"/>
                  <a:pt x="29248" y="1754909"/>
                </a:cubicBezTo>
                <a:cubicBezTo>
                  <a:pt x="36582" y="1733954"/>
                  <a:pt x="68967" y="1733662"/>
                  <a:pt x="84666" y="1717963"/>
                </a:cubicBezTo>
                <a:cubicBezTo>
                  <a:pt x="93902" y="1708727"/>
                  <a:pt x="101746" y="1697846"/>
                  <a:pt x="112375" y="1690254"/>
                </a:cubicBezTo>
                <a:cubicBezTo>
                  <a:pt x="123579" y="1682251"/>
                  <a:pt x="137366" y="1678612"/>
                  <a:pt x="149321" y="1671781"/>
                </a:cubicBezTo>
                <a:cubicBezTo>
                  <a:pt x="158959" y="1666274"/>
                  <a:pt x="167392" y="1658816"/>
                  <a:pt x="177030" y="1653309"/>
                </a:cubicBezTo>
                <a:cubicBezTo>
                  <a:pt x="188985" y="1646478"/>
                  <a:pt x="202771" y="1642839"/>
                  <a:pt x="213975" y="1634836"/>
                </a:cubicBezTo>
                <a:cubicBezTo>
                  <a:pt x="224604" y="1627244"/>
                  <a:pt x="231649" y="1615489"/>
                  <a:pt x="241684" y="1607127"/>
                </a:cubicBezTo>
                <a:cubicBezTo>
                  <a:pt x="265558" y="1587232"/>
                  <a:pt x="269330" y="1588675"/>
                  <a:pt x="297102" y="1579418"/>
                </a:cubicBezTo>
                <a:cubicBezTo>
                  <a:pt x="306339" y="1570182"/>
                  <a:pt x="316311" y="1561627"/>
                  <a:pt x="324812" y="1551709"/>
                </a:cubicBezTo>
                <a:cubicBezTo>
                  <a:pt x="334830" y="1540021"/>
                  <a:pt x="341015" y="1524990"/>
                  <a:pt x="352521" y="1514763"/>
                </a:cubicBezTo>
                <a:cubicBezTo>
                  <a:pt x="369114" y="1500013"/>
                  <a:pt x="407939" y="1477818"/>
                  <a:pt x="407939" y="1477818"/>
                </a:cubicBezTo>
                <a:cubicBezTo>
                  <a:pt x="417175" y="1465503"/>
                  <a:pt x="428764" y="1454641"/>
                  <a:pt x="435648" y="1440872"/>
                </a:cubicBezTo>
                <a:cubicBezTo>
                  <a:pt x="441325" y="1429518"/>
                  <a:pt x="440870" y="1415970"/>
                  <a:pt x="444884" y="1403927"/>
                </a:cubicBezTo>
                <a:cubicBezTo>
                  <a:pt x="450127" y="1388198"/>
                  <a:pt x="457535" y="1373269"/>
                  <a:pt x="463357" y="1357745"/>
                </a:cubicBezTo>
                <a:cubicBezTo>
                  <a:pt x="466775" y="1348629"/>
                  <a:pt x="469514" y="1339272"/>
                  <a:pt x="472593" y="1330036"/>
                </a:cubicBezTo>
                <a:cubicBezTo>
                  <a:pt x="472282" y="1326304"/>
                  <a:pt x="472524" y="1223695"/>
                  <a:pt x="454121" y="1191490"/>
                </a:cubicBezTo>
                <a:cubicBezTo>
                  <a:pt x="446484" y="1178124"/>
                  <a:pt x="434571" y="1167599"/>
                  <a:pt x="426412" y="1154545"/>
                </a:cubicBezTo>
                <a:cubicBezTo>
                  <a:pt x="396376" y="1106489"/>
                  <a:pt x="426098" y="1123653"/>
                  <a:pt x="380230" y="1108363"/>
                </a:cubicBezTo>
                <a:cubicBezTo>
                  <a:pt x="313234" y="1041367"/>
                  <a:pt x="399635" y="1120491"/>
                  <a:pt x="306339" y="1062181"/>
                </a:cubicBezTo>
                <a:cubicBezTo>
                  <a:pt x="295262" y="1055258"/>
                  <a:pt x="288665" y="1042834"/>
                  <a:pt x="278630" y="1034472"/>
                </a:cubicBezTo>
                <a:cubicBezTo>
                  <a:pt x="270102" y="1027366"/>
                  <a:pt x="260559" y="1021507"/>
                  <a:pt x="250921" y="1016000"/>
                </a:cubicBezTo>
                <a:cubicBezTo>
                  <a:pt x="222176" y="999575"/>
                  <a:pt x="210815" y="999512"/>
                  <a:pt x="186266" y="979054"/>
                </a:cubicBezTo>
                <a:cubicBezTo>
                  <a:pt x="176231" y="970692"/>
                  <a:pt x="168592" y="959707"/>
                  <a:pt x="158557" y="951345"/>
                </a:cubicBezTo>
                <a:cubicBezTo>
                  <a:pt x="150029" y="944238"/>
                  <a:pt x="138697" y="940721"/>
                  <a:pt x="130848" y="932872"/>
                </a:cubicBezTo>
                <a:cubicBezTo>
                  <a:pt x="119963" y="921987"/>
                  <a:pt x="112375" y="908242"/>
                  <a:pt x="103139" y="895927"/>
                </a:cubicBezTo>
                <a:lnTo>
                  <a:pt x="84666" y="840509"/>
                </a:lnTo>
                <a:lnTo>
                  <a:pt x="75430" y="812800"/>
                </a:lnTo>
                <a:cubicBezTo>
                  <a:pt x="78509" y="729673"/>
                  <a:pt x="76389" y="646189"/>
                  <a:pt x="84666" y="563418"/>
                </a:cubicBezTo>
                <a:cubicBezTo>
                  <a:pt x="85771" y="552372"/>
                  <a:pt x="97631" y="545347"/>
                  <a:pt x="103139" y="535709"/>
                </a:cubicBezTo>
                <a:cubicBezTo>
                  <a:pt x="118125" y="509484"/>
                  <a:pt x="129542" y="475656"/>
                  <a:pt x="149321" y="452581"/>
                </a:cubicBezTo>
                <a:cubicBezTo>
                  <a:pt x="156545" y="444153"/>
                  <a:pt x="168502" y="441215"/>
                  <a:pt x="177030" y="434109"/>
                </a:cubicBezTo>
                <a:cubicBezTo>
                  <a:pt x="267534" y="358690"/>
                  <a:pt x="137127" y="452270"/>
                  <a:pt x="241684" y="387927"/>
                </a:cubicBezTo>
                <a:cubicBezTo>
                  <a:pt x="270046" y="370473"/>
                  <a:pt x="295026" y="347403"/>
                  <a:pt x="324812" y="332509"/>
                </a:cubicBezTo>
                <a:cubicBezTo>
                  <a:pt x="349442" y="320194"/>
                  <a:pt x="373748" y="307208"/>
                  <a:pt x="398702" y="295563"/>
                </a:cubicBezTo>
                <a:cubicBezTo>
                  <a:pt x="419950" y="285647"/>
                  <a:pt x="442712" y="278970"/>
                  <a:pt x="463357" y="267854"/>
                </a:cubicBezTo>
                <a:cubicBezTo>
                  <a:pt x="573433" y="208583"/>
                  <a:pt x="467469" y="254893"/>
                  <a:pt x="564957" y="193963"/>
                </a:cubicBezTo>
                <a:cubicBezTo>
                  <a:pt x="573213" y="188803"/>
                  <a:pt x="583550" y="188145"/>
                  <a:pt x="592666" y="184727"/>
                </a:cubicBezTo>
                <a:cubicBezTo>
                  <a:pt x="608190" y="178905"/>
                  <a:pt x="624355" y="174306"/>
                  <a:pt x="638848" y="166254"/>
                </a:cubicBezTo>
                <a:cubicBezTo>
                  <a:pt x="640489" y="165342"/>
                  <a:pt x="694847" y="122957"/>
                  <a:pt x="703502" y="120072"/>
                </a:cubicBezTo>
                <a:cubicBezTo>
                  <a:pt x="739630" y="108029"/>
                  <a:pt x="778210" y="104405"/>
                  <a:pt x="814339" y="92363"/>
                </a:cubicBezTo>
                <a:cubicBezTo>
                  <a:pt x="856941" y="78163"/>
                  <a:pt x="832501" y="85036"/>
                  <a:pt x="888230" y="73890"/>
                </a:cubicBezTo>
                <a:cubicBezTo>
                  <a:pt x="963807" y="36103"/>
                  <a:pt x="886668" y="71332"/>
                  <a:pt x="962121" y="46181"/>
                </a:cubicBezTo>
                <a:cubicBezTo>
                  <a:pt x="1014419" y="28748"/>
                  <a:pt x="996559" y="27325"/>
                  <a:pt x="1045248" y="18472"/>
                </a:cubicBezTo>
                <a:cubicBezTo>
                  <a:pt x="1086665" y="10942"/>
                  <a:pt x="1153369" y="4407"/>
                  <a:pt x="1193030" y="0"/>
                </a:cubicBezTo>
                <a:lnTo>
                  <a:pt x="1562484" y="18472"/>
                </a:lnTo>
                <a:cubicBezTo>
                  <a:pt x="1657548" y="24064"/>
                  <a:pt x="1638252" y="21251"/>
                  <a:pt x="1701030" y="36945"/>
                </a:cubicBezTo>
                <a:cubicBezTo>
                  <a:pt x="1713345" y="43103"/>
                  <a:pt x="1724913" y="51064"/>
                  <a:pt x="1737975" y="55418"/>
                </a:cubicBezTo>
                <a:cubicBezTo>
                  <a:pt x="1762060" y="63446"/>
                  <a:pt x="1811866" y="73890"/>
                  <a:pt x="1811866" y="73890"/>
                </a:cubicBezTo>
                <a:cubicBezTo>
                  <a:pt x="1821102" y="80048"/>
                  <a:pt x="1829372" y="87990"/>
                  <a:pt x="1839575" y="92363"/>
                </a:cubicBezTo>
                <a:cubicBezTo>
                  <a:pt x="1851243" y="97364"/>
                  <a:pt x="1864315" y="98113"/>
                  <a:pt x="1876521" y="101600"/>
                </a:cubicBezTo>
                <a:cubicBezTo>
                  <a:pt x="1885882" y="104275"/>
                  <a:pt x="1894994" y="107757"/>
                  <a:pt x="1904230" y="110836"/>
                </a:cubicBezTo>
                <a:lnTo>
                  <a:pt x="1959648" y="147781"/>
                </a:lnTo>
                <a:lnTo>
                  <a:pt x="1987357" y="166254"/>
                </a:lnTo>
                <a:cubicBezTo>
                  <a:pt x="1990436" y="175490"/>
                  <a:pt x="1990511" y="186360"/>
                  <a:pt x="1996593" y="193963"/>
                </a:cubicBezTo>
                <a:cubicBezTo>
                  <a:pt x="2003528" y="202631"/>
                  <a:pt x="2016453" y="204587"/>
                  <a:pt x="2024302" y="212436"/>
                </a:cubicBezTo>
                <a:cubicBezTo>
                  <a:pt x="2032151" y="220285"/>
                  <a:pt x="2036617" y="230909"/>
                  <a:pt x="2042775" y="240145"/>
                </a:cubicBezTo>
                <a:cubicBezTo>
                  <a:pt x="2019179" y="275539"/>
                  <a:pt x="2024302" y="256753"/>
                  <a:pt x="2024302" y="295563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uxton Sketch" pitchFamily="66" charset="0"/>
              </a:rPr>
              <a:t>----- &gt;</a:t>
            </a:r>
            <a:r>
              <a:rPr lang="bg-BG" sz="4400" dirty="0" smtClean="0">
                <a:latin typeface="Buxton Sketch" pitchFamily="66" charset="0"/>
              </a:rPr>
              <a:t> и още малко 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Buxton Sketch" pitchFamily="66" charset="0"/>
              </a:rPr>
              <a:t>Еволюция</a:t>
            </a:r>
            <a:r>
              <a:rPr lang="en-US" dirty="0" smtClean="0">
                <a:latin typeface="Buxton Sketch" pitchFamily="66" charset="0"/>
              </a:rPr>
              <a:t> </a:t>
            </a:r>
            <a:r>
              <a:rPr lang="en-US" dirty="0" err="1" smtClean="0">
                <a:latin typeface="Buxton Sketch" pitchFamily="66" charset="0"/>
              </a:rPr>
              <a:t>на</a:t>
            </a:r>
            <a:r>
              <a:rPr lang="en-US" dirty="0" smtClean="0">
                <a:latin typeface="Buxton Sketch" pitchFamily="66" charset="0"/>
              </a:rPr>
              <a:t> </a:t>
            </a:r>
            <a:r>
              <a:rPr lang="en-US" dirty="0" err="1" smtClean="0">
                <a:latin typeface="Buxton Sketch" pitchFamily="66" charset="0"/>
              </a:rPr>
              <a:t>Управлението</a:t>
            </a:r>
            <a:r>
              <a:rPr lang="en-US" dirty="0" smtClean="0">
                <a:latin typeface="Buxton Sketch" pitchFamily="66" charset="0"/>
              </a:rPr>
              <a:t> </a:t>
            </a:r>
            <a:endParaRPr lang="en-US" dirty="0">
              <a:latin typeface="Buxton Sketch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 smtClean="0">
                <a:latin typeface="Buxton Sketch" pitchFamily="66" charset="0"/>
              </a:rPr>
              <a:t>Средата</a:t>
            </a:r>
            <a:r>
              <a:rPr lang="en-US" dirty="0" smtClean="0">
                <a:latin typeface="Buxton Sketch" pitchFamily="66" charset="0"/>
              </a:rPr>
              <a:t> </a:t>
            </a:r>
            <a:r>
              <a:rPr lang="en-US" dirty="0" err="1" smtClean="0">
                <a:latin typeface="Buxton Sketch" pitchFamily="66" charset="0"/>
              </a:rPr>
              <a:t>на</a:t>
            </a:r>
            <a:r>
              <a:rPr lang="en-US" dirty="0" smtClean="0">
                <a:latin typeface="Buxton Sketch" pitchFamily="66" charset="0"/>
              </a:rPr>
              <a:t> E-</a:t>
            </a:r>
            <a:r>
              <a:rPr lang="en-US" dirty="0" err="1" smtClean="0">
                <a:latin typeface="Buxton Sketch" pitchFamily="66" charset="0"/>
              </a:rPr>
              <a:t>поддръжка</a:t>
            </a:r>
            <a:r>
              <a:rPr lang="en-US" dirty="0" smtClean="0">
                <a:latin typeface="Buxton Sketch" pitchFamily="66" charset="0"/>
              </a:rPr>
              <a:t> </a:t>
            </a:r>
            <a:endParaRPr lang="en-US" dirty="0">
              <a:latin typeface="Buxton Sketch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bg-BG" sz="1600" dirty="0" smtClean="0">
                <a:latin typeface="Buxton Sketch" pitchFamily="66" charset="0"/>
              </a:rPr>
              <a:t>Ко</a:t>
            </a:r>
            <a:r>
              <a:rPr lang="en-US" sz="1600" dirty="0" err="1" smtClean="0">
                <a:latin typeface="Buxton Sketch" pitchFamily="66" charset="0"/>
              </a:rPr>
              <a:t>рпоративните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клиенти</a:t>
            </a:r>
            <a:r>
              <a:rPr lang="bg-BG" sz="1600" dirty="0" smtClean="0">
                <a:latin typeface="Buxton Sketch" pitchFamily="66" charset="0"/>
              </a:rPr>
              <a:t>-</a:t>
            </a:r>
            <a:r>
              <a:rPr lang="en-US" sz="1600" dirty="0" err="1" smtClean="0">
                <a:latin typeface="Buxton Sketch" pitchFamily="66" charset="0"/>
              </a:rPr>
              <a:t>техните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нужди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персонализирана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поддръжка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обмен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интеракция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все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още</a:t>
            </a:r>
            <a:r>
              <a:rPr lang="bg-BG" sz="1600" dirty="0" smtClean="0">
                <a:latin typeface="Buxton Sketch" pitchFamily="66" charset="0"/>
              </a:rPr>
              <a:t>-</a:t>
            </a:r>
            <a:r>
              <a:rPr lang="en-US" sz="1600" dirty="0" err="1" smtClean="0">
                <a:latin typeface="Buxton Sketch" pitchFamily="66" charset="0"/>
              </a:rPr>
              <a:t>незадоволени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1600" dirty="0" err="1" smtClean="0">
                <a:latin typeface="Buxton Sketch" pitchFamily="66" charset="0"/>
              </a:rPr>
              <a:t>Произходът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Customer Relationship Management </a:t>
            </a:r>
            <a:r>
              <a:rPr lang="en-US" sz="1600" dirty="0" err="1" smtClean="0">
                <a:latin typeface="Buxton Sketch" pitchFamily="66" charset="0"/>
              </a:rPr>
              <a:t>лежи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върху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автоматизацията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продажбените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сили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1600" dirty="0" err="1" smtClean="0">
                <a:latin typeface="Buxton Sketch" pitchFamily="66" charset="0"/>
              </a:rPr>
              <a:t>Появяват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няколко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инструменти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bg-BG" sz="1600" dirty="0" smtClean="0">
                <a:latin typeface="Buxton Sketch" pitchFamily="66" charset="0"/>
              </a:rPr>
              <a:t>откриване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проблеми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подобряване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отчитането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както</a:t>
            </a:r>
            <a:r>
              <a:rPr lang="en-US" sz="1600" dirty="0" smtClean="0">
                <a:latin typeface="Buxton Sketch" pitchFamily="66" charset="0"/>
              </a:rPr>
              <a:t> е </a:t>
            </a:r>
            <a:r>
              <a:rPr lang="en-US" sz="1600" b="1" dirty="0" smtClean="0">
                <a:latin typeface="Buxton Sketch" pitchFamily="66" charset="0"/>
              </a:rPr>
              <a:t>Remedy</a:t>
            </a:r>
            <a:endParaRPr lang="bg-BG" sz="1600" b="1" dirty="0" smtClean="0">
              <a:latin typeface="Buxton Sketch" pitchFamily="66" charset="0"/>
            </a:endParaRPr>
          </a:p>
          <a:p>
            <a:pPr>
              <a:buFont typeface="Courier New" pitchFamily="49" charset="0"/>
              <a:buChar char="o"/>
            </a:pPr>
            <a:r>
              <a:rPr lang="bg-BG" sz="1600" dirty="0" smtClean="0">
                <a:latin typeface="Buxton Sketch" pitchFamily="66" charset="0"/>
              </a:rPr>
              <a:t>Гл</a:t>
            </a:r>
            <a:r>
              <a:rPr lang="en-US" sz="1600" dirty="0" err="1" smtClean="0">
                <a:latin typeface="Buxton Sketch" pitchFamily="66" charset="0"/>
              </a:rPr>
              <a:t>авните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smtClean="0">
                <a:latin typeface="Buxton Sketch" pitchFamily="66" charset="0"/>
              </a:rPr>
              <a:t>Enterprise resource planning (ERP) </a:t>
            </a:r>
            <a:r>
              <a:rPr lang="en-US" sz="1600" dirty="0" err="1" smtClean="0">
                <a:latin typeface="Buxton Sketch" pitchFamily="66" charset="0"/>
              </a:rPr>
              <a:t>играчи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също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разширяват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своите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решения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включат</a:t>
            </a:r>
            <a:r>
              <a:rPr lang="en-US" sz="1600" dirty="0" smtClean="0">
                <a:latin typeface="Buxton Sketch" pitchFamily="66" charset="0"/>
              </a:rPr>
              <a:t> CRM</a:t>
            </a:r>
            <a:endParaRPr lang="bg-BG" sz="1600" b="1" dirty="0" smtClean="0">
              <a:latin typeface="Buxton Sketch" pitchFamily="66" charset="0"/>
            </a:endParaRPr>
          </a:p>
          <a:p>
            <a:pPr>
              <a:buFont typeface="Courier New" pitchFamily="49" charset="0"/>
              <a:buChar char="o"/>
            </a:pPr>
            <a:endParaRPr lang="en-US" sz="1600" dirty="0" smtClean="0">
              <a:latin typeface="Buxton Sketch" pitchFamily="66" charset="0"/>
            </a:endParaRP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err="1" smtClean="0">
                <a:latin typeface="Buxton Sketch" pitchFamily="66" charset="0"/>
              </a:rPr>
              <a:t>Удовлетвореността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клиентите</a:t>
            </a:r>
            <a:r>
              <a:rPr lang="bg-BG" sz="1600" dirty="0" smtClean="0">
                <a:latin typeface="Buxton Sketch" pitchFamily="66" charset="0"/>
              </a:rPr>
              <a:t>-</a:t>
            </a:r>
            <a:r>
              <a:rPr lang="en-US" sz="1600" dirty="0" err="1" smtClean="0">
                <a:latin typeface="Buxton Sketch" pitchFamily="66" charset="0"/>
              </a:rPr>
              <a:t>изчислявана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годишна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база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чрез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проучвания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допитвания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err="1" smtClean="0">
                <a:latin typeface="Buxton Sketch" pitchFamily="66" charset="0"/>
              </a:rPr>
              <a:t>Първ</a:t>
            </a:r>
            <a:r>
              <a:rPr lang="bg-BG" sz="1600" dirty="0" smtClean="0">
                <a:latin typeface="Buxton Sketch" pitchFamily="66" charset="0"/>
              </a:rPr>
              <a:t>о</a:t>
            </a:r>
            <a:r>
              <a:rPr lang="en-US" sz="1600" dirty="0" smtClean="0">
                <a:latin typeface="Buxton Sketch" pitchFamily="66" charset="0"/>
              </a:rPr>
              <a:t>н</a:t>
            </a:r>
            <a:r>
              <a:rPr lang="bg-BG" sz="1600" dirty="0" smtClean="0">
                <a:latin typeface="Buxton Sketch" pitchFamily="66" charset="0"/>
              </a:rPr>
              <a:t>а</a:t>
            </a:r>
            <a:r>
              <a:rPr lang="en-US" sz="1600" dirty="0" err="1" smtClean="0">
                <a:latin typeface="Buxton Sketch" pitchFamily="66" charset="0"/>
              </a:rPr>
              <a:t>чалното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разграничение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клиентите</a:t>
            </a:r>
            <a:r>
              <a:rPr lang="bg-BG" sz="1600" dirty="0" smtClean="0">
                <a:latin typeface="Buxton Sketch" pitchFamily="66" charset="0"/>
              </a:rPr>
              <a:t>-</a:t>
            </a:r>
            <a:r>
              <a:rPr lang="en-US" sz="1600" dirty="0" smtClean="0">
                <a:latin typeface="Buxton Sketch" pitchFamily="66" charset="0"/>
              </a:rPr>
              <a:t>с </a:t>
            </a:r>
            <a:r>
              <a:rPr lang="en-US" sz="1600" dirty="0" err="1" smtClean="0">
                <a:latin typeface="Buxton Sketch" pitchFamily="66" charset="0"/>
              </a:rPr>
              <a:t>пом</a:t>
            </a:r>
            <a:r>
              <a:rPr lang="bg-BG" sz="1600" dirty="0" smtClean="0">
                <a:latin typeface="Buxton Sketch" pitchFamily="66" charset="0"/>
              </a:rPr>
              <a:t>о</a:t>
            </a:r>
            <a:r>
              <a:rPr lang="en-US" sz="1600" dirty="0" err="1" smtClean="0">
                <a:latin typeface="Buxton Sketch" pitchFamily="66" charset="0"/>
              </a:rPr>
              <a:t>щта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списъци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таблици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Buxton Sketch" pitchFamily="66" charset="0"/>
              </a:rPr>
              <a:t>1982</a:t>
            </a:r>
            <a:r>
              <a:rPr lang="bg-BG" sz="1600" dirty="0" smtClean="0">
                <a:latin typeface="Buxton Sketch" pitchFamily="66" charset="0"/>
              </a:rPr>
              <a:t>-</a:t>
            </a:r>
            <a:r>
              <a:rPr lang="en-US" sz="1600" dirty="0" smtClean="0">
                <a:latin typeface="Buxton Sketch" pitchFamily="66" charset="0"/>
              </a:rPr>
              <a:t>Kate и Robert D. </a:t>
            </a:r>
            <a:r>
              <a:rPr lang="en-US" sz="1600" dirty="0" err="1" smtClean="0">
                <a:latin typeface="Buxton Sketch" pitchFamily="66" charset="0"/>
              </a:rPr>
              <a:t>Kestnbaum</a:t>
            </a:r>
            <a:r>
              <a:rPr lang="bg-BG" sz="1600" dirty="0" smtClean="0">
                <a:latin typeface="Buxton Sketch" pitchFamily="66" charset="0"/>
              </a:rPr>
              <a:t>, </a:t>
            </a:r>
            <a:r>
              <a:rPr lang="en-US" sz="1600" dirty="0" smtClean="0">
                <a:latin typeface="Buxton Sketch" pitchFamily="66" charset="0"/>
              </a:rPr>
              <a:t>Database marketing </a:t>
            </a:r>
            <a:r>
              <a:rPr lang="bg-BG" sz="1600" dirty="0" smtClean="0">
                <a:latin typeface="Buxton Sketch" pitchFamily="66" charset="0"/>
              </a:rPr>
              <a:t>-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прилага</a:t>
            </a:r>
            <a:r>
              <a:rPr lang="bg-BG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статистически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методи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събиране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анализаране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данни</a:t>
            </a:r>
            <a:endParaRPr lang="en-US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Buxton Sketch" pitchFamily="66" charset="0"/>
              </a:rPr>
              <a:t>1986-</a:t>
            </a:r>
            <a:r>
              <a:rPr lang="en-US" sz="1600" dirty="0" smtClean="0">
                <a:latin typeface="Buxton Sketch" pitchFamily="66" charset="0"/>
              </a:rPr>
              <a:t>Pat Sullivan и Mike </a:t>
            </a:r>
            <a:r>
              <a:rPr lang="en-US" sz="1600" dirty="0" err="1" smtClean="0">
                <a:latin typeface="Buxton Sketch" pitchFamily="66" charset="0"/>
              </a:rPr>
              <a:t>Muhney</a:t>
            </a:r>
            <a:r>
              <a:rPr lang="en-US" sz="1600" dirty="0" smtClean="0">
                <a:latin typeface="Buxton Sketch" pitchFamily="66" charset="0"/>
              </a:rPr>
              <a:t>, ACT! - </a:t>
            </a:r>
            <a:r>
              <a:rPr lang="en-US" sz="1600" dirty="0" err="1" smtClean="0">
                <a:latin typeface="Buxton Sketch" pitchFamily="66" charset="0"/>
              </a:rPr>
              <a:t>система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изчисления</a:t>
            </a:r>
            <a:endParaRPr lang="en-US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700" b="1" dirty="0" smtClean="0">
                <a:latin typeface="Buxton Sketch" pitchFamily="66" charset="0"/>
              </a:rPr>
              <a:t>1993</a:t>
            </a:r>
            <a:r>
              <a:rPr lang="en-US" sz="1700" dirty="0" smtClean="0">
                <a:latin typeface="Buxton Sketch" pitchFamily="66" charset="0"/>
              </a:rPr>
              <a:t>-</a:t>
            </a:r>
            <a:r>
              <a:rPr lang="en-US" sz="1700" dirty="0" smtClean="0">
                <a:latin typeface="Buxton Sketch" pitchFamily="66" charset="0"/>
              </a:rPr>
              <a:t>Tom </a:t>
            </a:r>
            <a:r>
              <a:rPr lang="en-US" sz="1700" dirty="0" smtClean="0">
                <a:latin typeface="Buxton Sketch" pitchFamily="66" charset="0"/>
              </a:rPr>
              <a:t>Siebel, </a:t>
            </a:r>
            <a:r>
              <a:rPr lang="en-US" sz="1700" dirty="0" smtClean="0">
                <a:latin typeface="Buxton Sketch" pitchFamily="66" charset="0"/>
              </a:rPr>
              <a:t>Siebel </a:t>
            </a:r>
            <a:r>
              <a:rPr lang="en-US" sz="1700" dirty="0" smtClean="0">
                <a:latin typeface="Buxton Sketch" pitchFamily="66" charset="0"/>
              </a:rPr>
              <a:t>Systems - </a:t>
            </a:r>
            <a:r>
              <a:rPr lang="en-US" sz="1700" dirty="0" err="1" smtClean="0">
                <a:latin typeface="Buxton Sketch" pitchFamily="66" charset="0"/>
              </a:rPr>
              <a:t>първата</a:t>
            </a:r>
            <a:r>
              <a:rPr lang="en-US" sz="1700" dirty="0" smtClean="0">
                <a:latin typeface="Buxton Sketch" pitchFamily="66" charset="0"/>
              </a:rPr>
              <a:t> CRM </a:t>
            </a:r>
            <a:r>
              <a:rPr lang="en-US" sz="1700" dirty="0" err="1" smtClean="0">
                <a:latin typeface="Buxton Sketch" pitchFamily="66" charset="0"/>
              </a:rPr>
              <a:t>система</a:t>
            </a:r>
            <a:endParaRPr lang="en-US" sz="17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1700" dirty="0" smtClean="0">
                <a:latin typeface="Buxton Sketch" pitchFamily="66" charset="0"/>
              </a:rPr>
              <a:t>	</a:t>
            </a:r>
            <a:r>
              <a:rPr lang="en-US" sz="1700" dirty="0" err="1" smtClean="0">
                <a:latin typeface="Buxton Sketch" pitchFamily="66" charset="0"/>
              </a:rPr>
              <a:t>провокира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err="1" smtClean="0">
                <a:latin typeface="Buxton Sketch" pitchFamily="66" charset="0"/>
              </a:rPr>
              <a:t>дотогава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err="1" smtClean="0">
                <a:latin typeface="Buxton Sketch" pitchFamily="66" charset="0"/>
              </a:rPr>
              <a:t>установените</a:t>
            </a:r>
            <a:r>
              <a:rPr lang="en-US" sz="1700" dirty="0" smtClean="0">
                <a:latin typeface="Buxton Sketch" pitchFamily="66" charset="0"/>
              </a:rPr>
              <a:t> ERP </a:t>
            </a:r>
            <a:r>
              <a:rPr lang="en-US" sz="1700" dirty="0" err="1" smtClean="0">
                <a:latin typeface="Buxton Sketch" pitchFamily="66" charset="0"/>
              </a:rPr>
              <a:t>гиганти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err="1" smtClean="0">
                <a:latin typeface="Buxton Sketch" pitchFamily="66" charset="0"/>
              </a:rPr>
              <a:t>като</a:t>
            </a:r>
            <a:r>
              <a:rPr lang="en-US" sz="1700" dirty="0" smtClean="0">
                <a:latin typeface="Buxton Sketch" pitchFamily="66" charset="0"/>
              </a:rPr>
              <a:t> Oracle, SAP, </a:t>
            </a:r>
            <a:r>
              <a:rPr lang="en-US" sz="1700" dirty="0" err="1" smtClean="0">
                <a:latin typeface="Buxton Sketch" pitchFamily="66" charset="0"/>
              </a:rPr>
              <a:t>Peoplesoft</a:t>
            </a:r>
            <a:r>
              <a:rPr lang="en-US" sz="1700" dirty="0" smtClean="0">
                <a:latin typeface="Buxton Sketch" pitchFamily="66" charset="0"/>
              </a:rPr>
              <a:t> и Navision </a:t>
            </a:r>
            <a:r>
              <a:rPr lang="en-US" sz="1700" dirty="0" err="1" smtClean="0">
                <a:latin typeface="Buxton Sketch" pitchFamily="66" charset="0"/>
              </a:rPr>
              <a:t>да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err="1" smtClean="0">
                <a:latin typeface="Buxton Sketch" pitchFamily="66" charset="0"/>
              </a:rPr>
              <a:t>включват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err="1" smtClean="0">
                <a:latin typeface="Buxton Sketch" pitchFamily="66" charset="0"/>
              </a:rPr>
              <a:t>вградени</a:t>
            </a:r>
            <a:r>
              <a:rPr lang="en-US" sz="1700" dirty="0" smtClean="0">
                <a:latin typeface="Buxton Sketch" pitchFamily="66" charset="0"/>
              </a:rPr>
              <a:t> CRM </a:t>
            </a:r>
            <a:r>
              <a:rPr lang="en-US" sz="1700" dirty="0" err="1" smtClean="0">
                <a:latin typeface="Buxton Sketch" pitchFamily="66" charset="0"/>
              </a:rPr>
              <a:t>модули</a:t>
            </a:r>
            <a:r>
              <a:rPr lang="en-US" sz="1700" dirty="0" smtClean="0">
                <a:latin typeface="Buxton Sketch" pitchFamily="66" charset="0"/>
              </a:rPr>
              <a:t> в </a:t>
            </a:r>
            <a:r>
              <a:rPr lang="en-US" sz="1700" dirty="0" err="1" smtClean="0">
                <a:latin typeface="Buxton Sketch" pitchFamily="66" charset="0"/>
              </a:rPr>
              <a:t>продавания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err="1" smtClean="0">
                <a:latin typeface="Buxton Sketch" pitchFamily="66" charset="0"/>
              </a:rPr>
              <a:t>от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err="1" smtClean="0">
                <a:latin typeface="Buxton Sketch" pitchFamily="66" charset="0"/>
              </a:rPr>
              <a:t>тях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err="1" smtClean="0">
                <a:latin typeface="Buxton Sketch" pitchFamily="66" charset="0"/>
              </a:rPr>
              <a:t>софтуер</a:t>
            </a:r>
            <a:endParaRPr lang="en-US" sz="17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q"/>
            </a:pPr>
            <a:endParaRPr lang="en-US" sz="1600" dirty="0">
              <a:latin typeface="Buxton Sketch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b="1" dirty="0" smtClean="0">
                <a:latin typeface="Buxton Sketch" pitchFamily="66" charset="0"/>
              </a:rPr>
              <a:t>Още веднъж</a:t>
            </a:r>
            <a:r>
              <a:rPr lang="en-US" sz="4400" b="1" dirty="0" smtClean="0">
                <a:latin typeface="Buxton Sketch" pitchFamily="66" charset="0"/>
              </a:rPr>
              <a:t>, Gartner Group: </a:t>
            </a:r>
            <a:endParaRPr lang="en-US" sz="4400" b="1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Buxton Sketch" pitchFamily="66" charset="0"/>
              <a:buChar char="≥"/>
            </a:pPr>
            <a:r>
              <a:rPr lang="en-US" sz="2800" dirty="0" smtClean="0">
                <a:latin typeface="Buxton Sketch" pitchFamily="66" charset="0"/>
              </a:rPr>
              <a:t>“CRM е </a:t>
            </a:r>
            <a:r>
              <a:rPr lang="en-US" sz="2800" dirty="0" err="1" smtClean="0">
                <a:latin typeface="Buxton Sketch" pitchFamily="66" charset="0"/>
              </a:rPr>
              <a:t>бизнес</a:t>
            </a:r>
            <a:r>
              <a:rPr lang="en-US" sz="2800" dirty="0" smtClean="0">
                <a:latin typeface="Buxton Sketch" pitchFamily="66" charset="0"/>
              </a:rPr>
              <a:t> </a:t>
            </a:r>
            <a:r>
              <a:rPr lang="en-US" sz="2800" dirty="0" err="1" smtClean="0">
                <a:latin typeface="Buxton Sketch" pitchFamily="66" charset="0"/>
              </a:rPr>
              <a:t>стратегия</a:t>
            </a:r>
            <a:r>
              <a:rPr lang="en-US" sz="2800" dirty="0" smtClean="0">
                <a:latin typeface="Buxton Sketch" pitchFamily="66" charset="0"/>
              </a:rPr>
              <a:t>, </a:t>
            </a:r>
            <a:r>
              <a:rPr lang="en-US" sz="2800" dirty="0" err="1" smtClean="0">
                <a:latin typeface="Buxton Sketch" pitchFamily="66" charset="0"/>
              </a:rPr>
              <a:t>проектирана</a:t>
            </a:r>
            <a:r>
              <a:rPr lang="en-US" sz="2800" dirty="0" smtClean="0">
                <a:latin typeface="Buxton Sketch" pitchFamily="66" charset="0"/>
              </a:rPr>
              <a:t> </a:t>
            </a:r>
            <a:r>
              <a:rPr lang="en-US" sz="2800" dirty="0" err="1" smtClean="0">
                <a:latin typeface="Buxton Sketch" pitchFamily="66" charset="0"/>
              </a:rPr>
              <a:t>да</a:t>
            </a:r>
            <a:r>
              <a:rPr lang="en-US" sz="2800" dirty="0" smtClean="0">
                <a:latin typeface="Buxton Sketch" pitchFamily="66" charset="0"/>
              </a:rPr>
              <a:t> </a:t>
            </a:r>
            <a:r>
              <a:rPr lang="en-US" sz="2800" dirty="0" err="1" smtClean="0">
                <a:latin typeface="Buxton Sketch" pitchFamily="66" charset="0"/>
              </a:rPr>
              <a:t>оптимизира</a:t>
            </a:r>
            <a:r>
              <a:rPr lang="en-US" sz="2800" dirty="0" smtClean="0">
                <a:latin typeface="Buxton Sketch" pitchFamily="66" charset="0"/>
              </a:rPr>
              <a:t> </a:t>
            </a:r>
            <a:r>
              <a:rPr lang="en-US" sz="2800" dirty="0" err="1" smtClean="0">
                <a:latin typeface="Buxton Sketch" pitchFamily="66" charset="0"/>
              </a:rPr>
              <a:t>рентабилността</a:t>
            </a:r>
            <a:r>
              <a:rPr lang="en-US" sz="2800" dirty="0" smtClean="0">
                <a:latin typeface="Buxton Sketch" pitchFamily="66" charset="0"/>
              </a:rPr>
              <a:t>, </a:t>
            </a:r>
            <a:r>
              <a:rPr lang="en-US" sz="2800" dirty="0" err="1" smtClean="0">
                <a:latin typeface="Buxton Sketch" pitchFamily="66" charset="0"/>
              </a:rPr>
              <a:t>доходите</a:t>
            </a:r>
            <a:r>
              <a:rPr lang="en-US" sz="2800" dirty="0" smtClean="0">
                <a:latin typeface="Buxton Sketch" pitchFamily="66" charset="0"/>
              </a:rPr>
              <a:t> и </a:t>
            </a:r>
            <a:r>
              <a:rPr lang="en-US" sz="2800" dirty="0" err="1" smtClean="0">
                <a:latin typeface="Buxton Sketch" pitchFamily="66" charset="0"/>
              </a:rPr>
              <a:t>удовлетворението</a:t>
            </a:r>
            <a:r>
              <a:rPr lang="en-US" sz="2800" dirty="0" smtClean="0">
                <a:latin typeface="Buxton Sketch" pitchFamily="66" charset="0"/>
              </a:rPr>
              <a:t> </a:t>
            </a:r>
            <a:r>
              <a:rPr lang="en-US" sz="2800" dirty="0" err="1" smtClean="0">
                <a:latin typeface="Buxton Sketch" pitchFamily="66" charset="0"/>
              </a:rPr>
              <a:t>на</a:t>
            </a:r>
            <a:r>
              <a:rPr lang="en-US" sz="2800" dirty="0" smtClean="0">
                <a:latin typeface="Buxton Sketch" pitchFamily="66" charset="0"/>
              </a:rPr>
              <a:t> </a:t>
            </a:r>
            <a:r>
              <a:rPr lang="en-US" sz="2800" dirty="0" err="1" smtClean="0">
                <a:latin typeface="Buxton Sketch" pitchFamily="66" charset="0"/>
              </a:rPr>
              <a:t>клиентите</a:t>
            </a:r>
            <a:r>
              <a:rPr lang="en-US" sz="2800" dirty="0" smtClean="0">
                <a:latin typeface="Buxton Sketch" pitchFamily="66" charset="0"/>
              </a:rPr>
              <a:t>.”</a:t>
            </a:r>
          </a:p>
          <a:p>
            <a:endParaRPr lang="en-US" dirty="0"/>
          </a:p>
        </p:txBody>
      </p:sp>
      <p:pic>
        <p:nvPicPr>
          <p:cNvPr id="4" name="Picture 3" descr="mis6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743200"/>
            <a:ext cx="6324600" cy="37947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 smtClean="0">
                <a:latin typeface="Buxton Sketch" pitchFamily="66" charset="0"/>
              </a:rPr>
              <a:t>Предимства     по отношение на бизнеса</a:t>
            </a:r>
            <a:endParaRPr lang="en-US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err="1" smtClean="0">
                <a:latin typeface="Buxton Sketch" pitchFamily="66" charset="0"/>
              </a:rPr>
              <a:t>Подобрения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smtClean="0">
                <a:latin typeface="Buxton Sketch" pitchFamily="66" charset="0"/>
              </a:rPr>
              <a:t>в </a:t>
            </a:r>
            <a:r>
              <a:rPr lang="en-US" sz="1600" dirty="0" err="1" smtClean="0">
                <a:latin typeface="Buxton Sketch" pitchFamily="66" charset="0"/>
              </a:rPr>
              <a:t>нивото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обслужване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400" dirty="0" smtClean="0">
                <a:latin typeface="Buxton Sketch" pitchFamily="66" charset="0"/>
              </a:rPr>
              <a:t>	</a:t>
            </a:r>
            <a:r>
              <a:rPr lang="en-US" sz="1400" dirty="0" err="1" smtClean="0">
                <a:latin typeface="Buxton Sketch" pitchFamily="66" charset="0"/>
              </a:rPr>
              <a:t>Използване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на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интегрирана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база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данни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за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доставяне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на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консистентна</a:t>
            </a:r>
            <a:r>
              <a:rPr lang="en-US" sz="1400" dirty="0" smtClean="0">
                <a:latin typeface="Buxton Sketch" pitchFamily="66" charset="0"/>
              </a:rPr>
              <a:t> и </a:t>
            </a:r>
            <a:r>
              <a:rPr lang="en-US" sz="1400" dirty="0" err="1" smtClean="0">
                <a:latin typeface="Buxton Sketch" pitchFamily="66" charset="0"/>
              </a:rPr>
              <a:t>смислена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обратна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връзка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към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клиента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err="1" smtClean="0">
                <a:latin typeface="Buxton Sketch" pitchFamily="66" charset="0"/>
              </a:rPr>
              <a:t>Растеж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приходите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400" dirty="0" smtClean="0">
                <a:latin typeface="Buxton Sketch" pitchFamily="66" charset="0"/>
              </a:rPr>
              <a:t>	</a:t>
            </a:r>
            <a:r>
              <a:rPr lang="en-US" sz="1400" dirty="0" err="1" smtClean="0">
                <a:latin typeface="Buxton Sketch" pitchFamily="66" charset="0"/>
              </a:rPr>
              <a:t>Фокусиране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върху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запазването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на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клиентите</a:t>
            </a:r>
            <a:r>
              <a:rPr lang="en-US" sz="1400" dirty="0" smtClean="0">
                <a:latin typeface="Buxton Sketch" pitchFamily="66" charset="0"/>
              </a:rPr>
              <a:t> и </a:t>
            </a:r>
            <a:r>
              <a:rPr lang="en-US" sz="1400" dirty="0" err="1" smtClean="0">
                <a:latin typeface="Buxton Sketch" pitchFamily="66" charset="0"/>
              </a:rPr>
              <a:t>използването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на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интерактивни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обслужващи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механизми</a:t>
            </a:r>
            <a:endParaRPr lang="en-US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err="1" smtClean="0">
                <a:latin typeface="Buxton Sketch" pitchFamily="66" charset="0"/>
              </a:rPr>
              <a:t>Продуктивност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dirty="0" smtClean="0"/>
              <a:t>	</a:t>
            </a:r>
            <a:r>
              <a:rPr lang="en-US" sz="1400" dirty="0" err="1" smtClean="0">
                <a:latin typeface="Buxton Sketch" pitchFamily="66" charset="0"/>
              </a:rPr>
              <a:t>Завършени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продажби</a:t>
            </a:r>
            <a:r>
              <a:rPr lang="en-US" sz="1400" dirty="0" smtClean="0">
                <a:latin typeface="Buxton Sketch" pitchFamily="66" charset="0"/>
              </a:rPr>
              <a:t> и </a:t>
            </a:r>
            <a:r>
              <a:rPr lang="en-US" sz="1400" dirty="0" err="1" smtClean="0">
                <a:latin typeface="Buxton Sketch" pitchFamily="66" charset="0"/>
              </a:rPr>
              <a:t>сервизни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процедури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за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създаване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на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ефикасен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работен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процес</a:t>
            </a:r>
            <a:endParaRPr lang="en-US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err="1" smtClean="0">
                <a:latin typeface="Buxton Sketch" pitchFamily="66" charset="0"/>
              </a:rPr>
              <a:t>Удовлетворение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клиента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dirty="0" smtClean="0">
                <a:latin typeface="Buxton Sketch" pitchFamily="66" charset="0"/>
              </a:rPr>
              <a:t>	</a:t>
            </a:r>
            <a:r>
              <a:rPr lang="bg-BG" sz="1500" dirty="0" smtClean="0">
                <a:latin typeface="Buxton Sketch" pitchFamily="66" charset="0"/>
              </a:rPr>
              <a:t>По-добро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цялостно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преживяване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при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общуване</a:t>
            </a:r>
            <a:r>
              <a:rPr lang="bg-BG" sz="1500" dirty="0" smtClean="0">
                <a:latin typeface="Buxton Sketch" pitchFamily="66" charset="0"/>
              </a:rPr>
              <a:t> с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компанията</a:t>
            </a:r>
            <a:endParaRPr lang="bg-BG" sz="15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err="1" smtClean="0">
                <a:latin typeface="Buxton Sketch" pitchFamily="66" charset="0"/>
              </a:rPr>
              <a:t>Автоматизация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500" dirty="0" smtClean="0">
                <a:latin typeface="Buxton Sketch" pitchFamily="66" charset="0"/>
              </a:rPr>
              <a:t>	</a:t>
            </a:r>
            <a:r>
              <a:rPr lang="en-US" sz="1500" dirty="0" err="1" smtClean="0">
                <a:latin typeface="Buxton Sketch" pitchFamily="66" charset="0"/>
              </a:rPr>
              <a:t>Автоматичното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проследяване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засичане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клиентите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осигурява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всяка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една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заявка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да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бъде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посрещната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проблемите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да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бъдат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управляеми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разрешени</a:t>
            </a:r>
            <a:endParaRPr lang="bg-BG" sz="15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Buxton Sketch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Vladimir Script" pitchFamily="66" charset="0"/>
              <a:buChar char="Ł"/>
            </a:pPr>
            <a:endParaRPr lang="bg-BG" sz="1700" dirty="0" smtClean="0">
              <a:latin typeface="Buxton Sketch" pitchFamily="66" charset="0"/>
            </a:endParaRPr>
          </a:p>
          <a:p>
            <a:pPr>
              <a:buFont typeface="Vladimir Script" pitchFamily="66" charset="0"/>
              <a:buChar char="Ł"/>
            </a:pPr>
            <a:endParaRPr lang="bg-BG" sz="1700" dirty="0" smtClean="0">
              <a:latin typeface="Buxton Sketch" pitchFamily="66" charset="0"/>
            </a:endParaRPr>
          </a:p>
          <a:p>
            <a:pPr>
              <a:buFont typeface="Vladimir Script" pitchFamily="66" charset="0"/>
              <a:buChar char="Ł"/>
            </a:pPr>
            <a:r>
              <a:rPr lang="bg-BG" sz="1700" dirty="0" smtClean="0">
                <a:latin typeface="Buxton Sketch" pitchFamily="66" charset="0"/>
              </a:rPr>
              <a:t>Ав</a:t>
            </a:r>
            <a:r>
              <a:rPr lang="en-US" sz="1700" dirty="0" err="1" smtClean="0">
                <a:latin typeface="Buxton Sketch" pitchFamily="66" charset="0"/>
              </a:rPr>
              <a:t>томатизация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err="1" smtClean="0">
                <a:latin typeface="Buxton Sketch" pitchFamily="66" charset="0"/>
              </a:rPr>
              <a:t>на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err="1" smtClean="0">
                <a:latin typeface="Buxton Sketch" pitchFamily="66" charset="0"/>
              </a:rPr>
              <a:t>следните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err="1" smtClean="0">
                <a:latin typeface="Buxton Sketch" pitchFamily="66" charset="0"/>
              </a:rPr>
              <a:t>кампании</a:t>
            </a:r>
            <a:r>
              <a:rPr lang="bg-BG" sz="1700" dirty="0" smtClean="0">
                <a:latin typeface="Buxton Sketch" pitchFamily="66" charset="0"/>
              </a:rPr>
              <a:t>М</a:t>
            </a:r>
            <a:endParaRPr lang="en-US" sz="17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≥"/>
            </a:pPr>
            <a:r>
              <a:rPr lang="en-US" sz="1500" dirty="0" err="1" smtClean="0">
                <a:latin typeface="Buxton Sketch" pitchFamily="66" charset="0"/>
              </a:rPr>
              <a:t>Телемаркетинг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≥"/>
            </a:pPr>
            <a:r>
              <a:rPr lang="en-US" sz="1500" dirty="0" err="1" smtClean="0">
                <a:latin typeface="Buxton Sketch" pitchFamily="66" charset="0"/>
              </a:rPr>
              <a:t>Телепродажби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≥"/>
            </a:pPr>
            <a:r>
              <a:rPr lang="en-US" sz="1500" dirty="0" err="1" smtClean="0">
                <a:latin typeface="Buxton Sketch" pitchFamily="66" charset="0"/>
              </a:rPr>
              <a:t>Директен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мейлинг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≥"/>
            </a:pPr>
            <a:r>
              <a:rPr lang="en-US" sz="1500" dirty="0" err="1" smtClean="0">
                <a:latin typeface="Buxton Sketch" pitchFamily="66" charset="0"/>
              </a:rPr>
              <a:t>Водещо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проследяване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обратна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връзка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≥"/>
            </a:pPr>
            <a:r>
              <a:rPr lang="en-US" sz="1500" dirty="0" err="1" smtClean="0">
                <a:latin typeface="Buxton Sketch" pitchFamily="66" charset="0"/>
              </a:rPr>
              <a:t>Управление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възможностите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≥"/>
            </a:pPr>
            <a:r>
              <a:rPr lang="en-US" sz="1500" dirty="0" err="1" smtClean="0">
                <a:latin typeface="Buxton Sketch" pitchFamily="66" charset="0"/>
              </a:rPr>
              <a:t>Конфигурация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коментарите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поръчките</a:t>
            </a:r>
            <a:endParaRPr lang="bg-BG" sz="1500" dirty="0" smtClean="0">
              <a:latin typeface="Buxton Sketch" pitchFamily="66" charset="0"/>
            </a:endParaRPr>
          </a:p>
          <a:p>
            <a:pPr>
              <a:buFont typeface="Perpetua" pitchFamily="18" charset="0"/>
              <a:buChar char="≥"/>
            </a:pPr>
            <a:endParaRPr lang="bg-BG" dirty="0" smtClean="0"/>
          </a:p>
          <a:p>
            <a:pPr>
              <a:buFont typeface="Vladimir Script" pitchFamily="66" charset="0"/>
              <a:buChar char="Ł"/>
            </a:pPr>
            <a:r>
              <a:rPr lang="en-US" dirty="0" err="1" smtClean="0">
                <a:latin typeface="Buxton Sketch" pitchFamily="66" charset="0"/>
              </a:rPr>
              <a:t>Във</a:t>
            </a:r>
            <a:r>
              <a:rPr lang="en-US" dirty="0" smtClean="0">
                <a:latin typeface="Buxton Sketch" pitchFamily="66" charset="0"/>
              </a:rPr>
              <a:t> </a:t>
            </a:r>
            <a:r>
              <a:rPr lang="en-US" dirty="0" err="1" smtClean="0">
                <a:latin typeface="Buxton Sketch" pitchFamily="66" charset="0"/>
              </a:rPr>
              <a:t>всеки</a:t>
            </a:r>
            <a:r>
              <a:rPr lang="en-US" dirty="0" smtClean="0">
                <a:latin typeface="Buxton Sketch" pitchFamily="66" charset="0"/>
              </a:rPr>
              <a:t> </a:t>
            </a:r>
            <a:r>
              <a:rPr lang="en-US" dirty="0" err="1" smtClean="0">
                <a:latin typeface="Buxton Sketch" pitchFamily="66" charset="0"/>
              </a:rPr>
              <a:t>сектор</a:t>
            </a:r>
            <a:r>
              <a:rPr lang="en-US" dirty="0" smtClean="0">
                <a:latin typeface="Buxton Sketch" pitchFamily="66" charset="0"/>
              </a:rPr>
              <a:t> и </a:t>
            </a:r>
            <a:r>
              <a:rPr lang="en-US" dirty="0" err="1" smtClean="0">
                <a:latin typeface="Buxton Sketch" pitchFamily="66" charset="0"/>
              </a:rPr>
              <a:t>индустрия</a:t>
            </a:r>
            <a:r>
              <a:rPr lang="en-US" dirty="0" smtClean="0">
                <a:latin typeface="Buxton Sketch" pitchFamily="66" charset="0"/>
              </a:rPr>
              <a:t> </a:t>
            </a:r>
            <a:r>
              <a:rPr lang="en-US" b="1" dirty="0" err="1" smtClean="0">
                <a:latin typeface="Buxton Sketch" pitchFamily="66" charset="0"/>
              </a:rPr>
              <a:t>ефективният</a:t>
            </a:r>
            <a:r>
              <a:rPr lang="en-US" b="1" dirty="0" smtClean="0">
                <a:latin typeface="Buxton Sketch" pitchFamily="66" charset="0"/>
              </a:rPr>
              <a:t> CRM </a:t>
            </a:r>
            <a:r>
              <a:rPr lang="en-US" dirty="0" smtClean="0">
                <a:latin typeface="Buxton Sketch" pitchFamily="66" charset="0"/>
              </a:rPr>
              <a:t>е </a:t>
            </a:r>
            <a:r>
              <a:rPr lang="en-US" dirty="0" err="1" smtClean="0">
                <a:latin typeface="Buxton Sketch" pitchFamily="66" charset="0"/>
              </a:rPr>
              <a:t>императивна</a:t>
            </a:r>
            <a:r>
              <a:rPr lang="en-US" dirty="0" smtClean="0">
                <a:latin typeface="Buxton Sketch" pitchFamily="66" charset="0"/>
              </a:rPr>
              <a:t> </a:t>
            </a:r>
            <a:r>
              <a:rPr lang="en-US" dirty="0" err="1" smtClean="0">
                <a:latin typeface="Buxton Sketch" pitchFamily="66" charset="0"/>
              </a:rPr>
              <a:t>стратегия</a:t>
            </a:r>
            <a:r>
              <a:rPr lang="en-US" dirty="0" smtClean="0">
                <a:latin typeface="Buxton Sketch" pitchFamily="66" charset="0"/>
              </a:rPr>
              <a:t> </a:t>
            </a:r>
            <a:r>
              <a:rPr lang="en-US" dirty="0" err="1" smtClean="0">
                <a:latin typeface="Buxton Sketch" pitchFamily="66" charset="0"/>
              </a:rPr>
              <a:t>за</a:t>
            </a:r>
            <a:r>
              <a:rPr lang="en-US" dirty="0" smtClean="0">
                <a:latin typeface="Buxton Sketch" pitchFamily="66" charset="0"/>
              </a:rPr>
              <a:t> </a:t>
            </a:r>
            <a:r>
              <a:rPr lang="en-US" dirty="0" err="1" smtClean="0">
                <a:latin typeface="Buxton Sketch" pitchFamily="66" charset="0"/>
              </a:rPr>
              <a:t>корпоративен</a:t>
            </a:r>
            <a:r>
              <a:rPr lang="en-US" dirty="0" smtClean="0">
                <a:latin typeface="Buxton Sketch" pitchFamily="66" charset="0"/>
              </a:rPr>
              <a:t> </a:t>
            </a:r>
            <a:r>
              <a:rPr lang="en-US" dirty="0" err="1" smtClean="0">
                <a:latin typeface="Buxton Sketch" pitchFamily="66" charset="0"/>
              </a:rPr>
              <a:t>растеж</a:t>
            </a:r>
            <a:r>
              <a:rPr lang="en-US" dirty="0" smtClean="0">
                <a:latin typeface="Buxton Sketch" pitchFamily="66" charset="0"/>
              </a:rPr>
              <a:t> и </a:t>
            </a:r>
            <a:r>
              <a:rPr lang="en-US" dirty="0" err="1" smtClean="0">
                <a:latin typeface="Buxton Sketch" pitchFamily="66" charset="0"/>
              </a:rPr>
              <a:t>оцеляване</a:t>
            </a:r>
            <a:endParaRPr lang="bg-BG" dirty="0" smtClean="0">
              <a:latin typeface="Buxton Sketch" pitchFamily="66" charset="0"/>
            </a:endParaRPr>
          </a:p>
        </p:txBody>
      </p:sp>
      <p:sp>
        <p:nvSpPr>
          <p:cNvPr id="5" name="Smiley Face 4"/>
          <p:cNvSpPr/>
          <p:nvPr/>
        </p:nvSpPr>
        <p:spPr>
          <a:xfrm>
            <a:off x="3352800" y="762000"/>
            <a:ext cx="45720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Buxton Sketch" pitchFamily="66" charset="0"/>
              </a:rPr>
              <a:t>E-CRM</a:t>
            </a:r>
            <a:r>
              <a:rPr lang="bg-BG" sz="4400" dirty="0" smtClean="0">
                <a:latin typeface="Buxton Sketch" pitchFamily="66" charset="0"/>
              </a:rPr>
              <a:t>.</a:t>
            </a:r>
            <a:r>
              <a:rPr lang="bg-BG" sz="4400" dirty="0" smtClean="0">
                <a:latin typeface="Buxton Sketch" pitchFamily="66" charset="0"/>
              </a:rPr>
              <a:t> Начин на работа 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bg-BG" sz="1600" dirty="0" smtClean="0">
                <a:latin typeface="Buxton Sketch" pitchFamily="66" charset="0"/>
              </a:rPr>
              <a:t>Мн</a:t>
            </a:r>
            <a:r>
              <a:rPr lang="en-US" sz="1600" dirty="0" err="1" smtClean="0">
                <a:latin typeface="Buxton Sketch" pitchFamily="66" charset="0"/>
              </a:rPr>
              <a:t>огообразни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комуникационни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канали</a:t>
            </a:r>
            <a:r>
              <a:rPr lang="en-US" sz="1600" dirty="0" smtClean="0">
                <a:latin typeface="Buxton Sketch" pitchFamily="66" charset="0"/>
              </a:rPr>
              <a:t> 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err="1" smtClean="0">
                <a:latin typeface="Buxton Sketch" pitchFamily="66" charset="0"/>
              </a:rPr>
              <a:t>Интернет</a:t>
            </a:r>
            <a:r>
              <a:rPr lang="en-US" sz="1400" dirty="0" smtClean="0">
                <a:latin typeface="Buxton Sketch" pitchFamily="66" charset="0"/>
              </a:rPr>
              <a:t>(World </a:t>
            </a:r>
            <a:r>
              <a:rPr lang="en-US" sz="1400" dirty="0" smtClean="0">
                <a:latin typeface="Buxton Sketch" pitchFamily="66" charset="0"/>
              </a:rPr>
              <a:t>Wide </a:t>
            </a:r>
            <a:r>
              <a:rPr lang="en-US" sz="1400" dirty="0" smtClean="0">
                <a:latin typeface="Buxton Sketch" pitchFamily="66" charset="0"/>
              </a:rPr>
              <a:t>Web)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bg-BG" sz="1400" dirty="0" smtClean="0">
                <a:latin typeface="Buxton Sketch" pitchFamily="66" charset="0"/>
              </a:rPr>
              <a:t>Ко</a:t>
            </a:r>
            <a:r>
              <a:rPr lang="en-US" sz="1400" dirty="0" smtClean="0">
                <a:latin typeface="Buxton Sketch" pitchFamily="66" charset="0"/>
              </a:rPr>
              <a:t>л-</a:t>
            </a:r>
            <a:r>
              <a:rPr lang="en-US" sz="1400" dirty="0" err="1" smtClean="0">
                <a:latin typeface="Buxton Sketch" pitchFamily="66" charset="0"/>
              </a:rPr>
              <a:t>центровете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bg-BG" sz="1400" dirty="0" smtClean="0">
                <a:latin typeface="Buxton Sketch" pitchFamily="66" charset="0"/>
              </a:rPr>
              <a:t>Сп</a:t>
            </a:r>
            <a:r>
              <a:rPr lang="en-US" sz="1400" dirty="0" err="1" smtClean="0">
                <a:latin typeface="Buxton Sketch" pitchFamily="66" charset="0"/>
              </a:rPr>
              <a:t>ециализираните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търговски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представители</a:t>
            </a:r>
            <a:r>
              <a:rPr lang="en-US" sz="1400" dirty="0" smtClean="0">
                <a:latin typeface="Buxton Sketch" pitchFamily="66" charset="0"/>
              </a:rPr>
              <a:t> 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bg-BG" sz="1400" dirty="0" smtClean="0">
                <a:latin typeface="Buxton Sketch" pitchFamily="66" charset="0"/>
              </a:rPr>
              <a:t>Мр</a:t>
            </a:r>
            <a:r>
              <a:rPr lang="en-US" sz="1400" dirty="0" err="1" smtClean="0">
                <a:latin typeface="Buxton Sketch" pitchFamily="66" charset="0"/>
              </a:rPr>
              <a:t>ежи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за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партньорство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endParaRPr lang="bg-BG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endParaRPr lang="en-US" sz="1400" dirty="0">
              <a:latin typeface="Buxton Sketch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bg-BG" sz="1600" dirty="0" smtClean="0">
                <a:latin typeface="Buxton Sketch" pitchFamily="66" charset="0"/>
              </a:rPr>
              <a:t>Създава се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централно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хранилище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клиентските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записи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bg-BG" sz="1600" dirty="0" smtClean="0">
                <a:latin typeface="Buxton Sketch" pitchFamily="66" charset="0"/>
              </a:rPr>
              <a:t>Осигурява се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портал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компютърната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система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всеки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работник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или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служител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позволяващ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достъп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информацията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всеки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организацията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всеки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служител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по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което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време</a:t>
            </a:r>
            <a:r>
              <a:rPr lang="en-US" sz="1600" dirty="0" smtClean="0">
                <a:latin typeface="Buxton Sketch" pitchFamily="66" charset="0"/>
              </a:rPr>
              <a:t> е </a:t>
            </a:r>
            <a:r>
              <a:rPr lang="en-US" sz="1600" dirty="0" err="1" smtClean="0">
                <a:latin typeface="Buxton Sketch" pitchFamily="66" charset="0"/>
              </a:rPr>
              <a:t>необходимо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bg-BG" sz="1400" dirty="0" smtClean="0">
                <a:latin typeface="Buxton Sketch" pitchFamily="66" charset="0"/>
              </a:rPr>
              <a:t>До</a:t>
            </a:r>
            <a:r>
              <a:rPr lang="en-US" sz="1400" dirty="0" err="1" smtClean="0">
                <a:latin typeface="Buxton Sketch" pitchFamily="66" charset="0"/>
              </a:rPr>
              <a:t>стъп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до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клиентите</a:t>
            </a:r>
            <a:r>
              <a:rPr lang="en-US" sz="1400" dirty="0" smtClean="0">
                <a:latin typeface="Buxton Sketch" pitchFamily="66" charset="0"/>
              </a:rPr>
              <a:t>, </a:t>
            </a:r>
            <a:r>
              <a:rPr lang="en-US" sz="1400" dirty="0" err="1" smtClean="0">
                <a:latin typeface="Buxton Sketch" pitchFamily="66" charset="0"/>
              </a:rPr>
              <a:t>продуктите</a:t>
            </a:r>
            <a:r>
              <a:rPr lang="en-US" sz="1400" dirty="0" smtClean="0">
                <a:latin typeface="Buxton Sketch" pitchFamily="66" charset="0"/>
              </a:rPr>
              <a:t> и </a:t>
            </a:r>
            <a:r>
              <a:rPr lang="en-US" sz="1400" dirty="0" err="1" smtClean="0">
                <a:latin typeface="Buxton Sketch" pitchFamily="66" charset="0"/>
              </a:rPr>
              <a:t>представянето</a:t>
            </a:r>
            <a:r>
              <a:rPr lang="en-US" sz="1400" dirty="0" smtClean="0">
                <a:latin typeface="Buxton Sketch" pitchFamily="66" charset="0"/>
              </a:rPr>
              <a:t> 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bg-BG" sz="1400" dirty="0" smtClean="0">
                <a:latin typeface="Buxton Sketch" pitchFamily="66" charset="0"/>
              </a:rPr>
              <a:t>В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реално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време</a:t>
            </a:r>
            <a:r>
              <a:rPr lang="en-US" sz="1400" dirty="0" smtClean="0">
                <a:latin typeface="Buxton Sketch" pitchFamily="66" charset="0"/>
              </a:rPr>
              <a:t> 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bg-BG" sz="1400" dirty="0" smtClean="0">
                <a:latin typeface="Buxton Sketch" pitchFamily="66" charset="0"/>
              </a:rPr>
              <a:t>С</a:t>
            </a:r>
            <a:r>
              <a:rPr lang="bg-BG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много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висока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точност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endParaRPr lang="en-US" b="1" dirty="0"/>
          </a:p>
        </p:txBody>
      </p:sp>
      <p:pic>
        <p:nvPicPr>
          <p:cNvPr id="5" name="Picture 4" descr="revenue_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276600"/>
            <a:ext cx="2635498" cy="1762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revenue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0" y="4876800"/>
            <a:ext cx="2633472" cy="1761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sz="3600" dirty="0" smtClean="0">
                <a:latin typeface="Buxton Sketch" pitchFamily="66" charset="0"/>
              </a:rPr>
              <a:t>Практически приложения и някои взаимодействия</a:t>
            </a:r>
            <a:endParaRPr lang="en-US" sz="3600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latin typeface="Buxton Sketch" pitchFamily="66" charset="0"/>
              </a:rPr>
              <a:t>1997</a:t>
            </a:r>
            <a:r>
              <a:rPr lang="bg-BG" sz="1400" dirty="0" smtClean="0">
                <a:latin typeface="Buxton Sketch" pitchFamily="66" charset="0"/>
              </a:rPr>
              <a:t> </a:t>
            </a:r>
            <a:r>
              <a:rPr lang="bg-BG" sz="1400" dirty="0" smtClean="0">
                <a:latin typeface="Buxton Sketch" pitchFamily="66" charset="0"/>
              </a:rPr>
              <a:t>– значително се популяризира, </a:t>
            </a:r>
            <a:r>
              <a:rPr lang="en-US" sz="1400" dirty="0" err="1" smtClean="0">
                <a:latin typeface="Buxton Sketch" pitchFamily="66" charset="0"/>
              </a:rPr>
              <a:t>благодарение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на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работата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на</a:t>
            </a:r>
            <a:r>
              <a:rPr lang="en-US" sz="1400" dirty="0" smtClean="0">
                <a:latin typeface="Buxton Sketch" pitchFamily="66" charset="0"/>
              </a:rPr>
              <a:t> Siebel, Gartner и </a:t>
            </a:r>
            <a:r>
              <a:rPr lang="en-US" sz="1400" dirty="0" smtClean="0">
                <a:latin typeface="Buxton Sketch" pitchFamily="66" charset="0"/>
              </a:rPr>
              <a:t>IBM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b="1" dirty="0" err="1" smtClean="0">
                <a:latin typeface="Buxton Sketch" pitchFamily="66" charset="0"/>
              </a:rPr>
              <a:t>Между</a:t>
            </a:r>
            <a:r>
              <a:rPr lang="en-US" sz="1400" b="1" dirty="0" smtClean="0">
                <a:latin typeface="Buxton Sketch" pitchFamily="66" charset="0"/>
              </a:rPr>
              <a:t> 1997 </a:t>
            </a:r>
            <a:r>
              <a:rPr lang="bg-BG" sz="1400" b="1" dirty="0" smtClean="0">
                <a:latin typeface="Buxton Sketch" pitchFamily="66" charset="0"/>
              </a:rPr>
              <a:t>и</a:t>
            </a:r>
            <a:r>
              <a:rPr lang="en-US" sz="1400" b="1" dirty="0" smtClean="0">
                <a:latin typeface="Buxton Sketch" pitchFamily="66" charset="0"/>
              </a:rPr>
              <a:t> 2000</a:t>
            </a:r>
            <a:r>
              <a:rPr lang="bg-BG" sz="1400" b="1" dirty="0" smtClean="0">
                <a:latin typeface="Buxton Sketch" pitchFamily="66" charset="0"/>
              </a:rPr>
              <a:t> </a:t>
            </a:r>
            <a:r>
              <a:rPr lang="bg-BG" sz="1400" dirty="0" smtClean="0">
                <a:latin typeface="Buxton Sketch" pitchFamily="66" charset="0"/>
              </a:rPr>
              <a:t>– </a:t>
            </a:r>
            <a:r>
              <a:rPr lang="en-US" sz="1400" dirty="0" err="1" smtClean="0">
                <a:latin typeface="Buxton Sketch" pitchFamily="66" charset="0"/>
              </a:rPr>
              <a:t>обога</a:t>
            </a:r>
            <a:r>
              <a:rPr lang="bg-BG" sz="1400" dirty="0" smtClean="0">
                <a:latin typeface="Buxton Sketch" pitchFamily="66" charset="0"/>
              </a:rPr>
              <a:t>тява се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smtClean="0">
                <a:latin typeface="Buxton Sketch" pitchFamily="66" charset="0"/>
              </a:rPr>
              <a:t>с </a:t>
            </a:r>
            <a:r>
              <a:rPr lang="en-US" sz="1400" dirty="0" err="1" smtClean="0">
                <a:latin typeface="Buxton Sketch" pitchFamily="66" charset="0"/>
              </a:rPr>
              <a:t>преносими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маркетинг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способ</a:t>
            </a:r>
            <a:r>
              <a:rPr lang="bg-BG" sz="1400" dirty="0" smtClean="0">
                <a:latin typeface="Buxton Sketch" pitchFamily="66" charset="0"/>
              </a:rPr>
              <a:t>н</a:t>
            </a:r>
            <a:r>
              <a:rPr lang="en-US" sz="1400" dirty="0" err="1" smtClean="0">
                <a:latin typeface="Buxton Sketch" pitchFamily="66" charset="0"/>
              </a:rPr>
              <a:t>ости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latin typeface="Buxton Sketch" pitchFamily="66" charset="0"/>
              </a:rPr>
              <a:t>1999</a:t>
            </a:r>
            <a:r>
              <a:rPr lang="bg-BG" sz="1400" dirty="0" smtClean="0">
                <a:latin typeface="Buxton Sketch" pitchFamily="66" charset="0"/>
              </a:rPr>
              <a:t> - </a:t>
            </a:r>
            <a:r>
              <a:rPr lang="en-US" sz="1400" dirty="0" smtClean="0">
                <a:latin typeface="Buxton Sketch" pitchFamily="66" charset="0"/>
              </a:rPr>
              <a:t>Siebel </a:t>
            </a:r>
            <a:r>
              <a:rPr lang="bg-BG" sz="1400" dirty="0" smtClean="0">
                <a:latin typeface="Buxton Sketch" pitchFamily="66" charset="0"/>
              </a:rPr>
              <a:t>пускат </a:t>
            </a:r>
            <a:r>
              <a:rPr lang="en-US" sz="1400" dirty="0" err="1" smtClean="0">
                <a:latin typeface="Buxton Sketch" pitchFamily="66" charset="0"/>
              </a:rPr>
              <a:t>първото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мобилно</a:t>
            </a:r>
            <a:r>
              <a:rPr lang="en-US" sz="1400" dirty="0" smtClean="0">
                <a:latin typeface="Buxton Sketch" pitchFamily="66" charset="0"/>
              </a:rPr>
              <a:t> CRM </a:t>
            </a:r>
            <a:r>
              <a:rPr lang="en-US" sz="1400" dirty="0" err="1" smtClean="0">
                <a:latin typeface="Buxton Sketch" pitchFamily="66" charset="0"/>
              </a:rPr>
              <a:t>приложение</a:t>
            </a:r>
            <a:r>
              <a:rPr lang="en-US" sz="1400" dirty="0" smtClean="0">
                <a:latin typeface="Buxton Sketch" pitchFamily="66" charset="0"/>
              </a:rPr>
              <a:t>, </a:t>
            </a:r>
            <a:r>
              <a:rPr lang="en-US" sz="1400" dirty="0" err="1" smtClean="0">
                <a:latin typeface="Buxton Sketch" pitchFamily="66" charset="0"/>
              </a:rPr>
              <a:t>наречено</a:t>
            </a:r>
            <a:r>
              <a:rPr lang="en-US" sz="1400" dirty="0" smtClean="0">
                <a:latin typeface="Buxton Sketch" pitchFamily="66" charset="0"/>
              </a:rPr>
              <a:t> Siebel Sales </a:t>
            </a:r>
            <a:r>
              <a:rPr lang="en-US" sz="1400" dirty="0" smtClean="0">
                <a:latin typeface="Buxton Sketch" pitchFamily="66" charset="0"/>
              </a:rPr>
              <a:t>Handheld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latin typeface="Buxton Sketch" pitchFamily="66" charset="0"/>
              </a:rPr>
              <a:t>ERP </a:t>
            </a:r>
            <a:r>
              <a:rPr lang="en-US" sz="1400" b="1" dirty="0" err="1" smtClean="0">
                <a:latin typeface="Buxton Sketch" pitchFamily="66" charset="0"/>
              </a:rPr>
              <a:t>играчите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започват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да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работят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върху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идеята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за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единен</a:t>
            </a:r>
            <a:r>
              <a:rPr lang="en-US" sz="1400" dirty="0" smtClean="0">
                <a:latin typeface="Buxton Sketch" pitchFamily="66" charset="0"/>
              </a:rPr>
              <a:t>, cloud-hosted </a:t>
            </a:r>
            <a:r>
              <a:rPr lang="en-US" sz="1400" dirty="0" err="1" smtClean="0">
                <a:latin typeface="Buxton Sketch" pitchFamily="66" charset="0"/>
              </a:rPr>
              <a:t>преносим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софтуер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latin typeface="Buxton Sketch" pitchFamily="66" charset="0"/>
              </a:rPr>
              <a:t>2004</a:t>
            </a:r>
            <a:r>
              <a:rPr lang="bg-BG" sz="1400" dirty="0" smtClean="0">
                <a:latin typeface="Buxton Sketch" pitchFamily="66" charset="0"/>
              </a:rPr>
              <a:t> - пъ</a:t>
            </a:r>
            <a:r>
              <a:rPr lang="en-US" sz="1400" dirty="0" err="1" smtClean="0">
                <a:latin typeface="Buxton Sketch" pitchFamily="66" charset="0"/>
              </a:rPr>
              <a:t>рвата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smtClean="0">
                <a:latin typeface="Buxton Sketch" pitchFamily="66" charset="0"/>
              </a:rPr>
              <a:t>open-source CRM </a:t>
            </a:r>
            <a:r>
              <a:rPr lang="en-US" sz="1400" dirty="0" err="1" smtClean="0">
                <a:latin typeface="Buxton Sketch" pitchFamily="66" charset="0"/>
              </a:rPr>
              <a:t>система</a:t>
            </a:r>
            <a:r>
              <a:rPr lang="bg-BG" sz="1400" dirty="0" smtClean="0">
                <a:latin typeface="Buxton Sketch" pitchFamily="66" charset="0"/>
              </a:rPr>
              <a:t>, </a:t>
            </a:r>
            <a:r>
              <a:rPr lang="en-US" sz="1400" dirty="0" err="1" smtClean="0">
                <a:latin typeface="Buxton Sketch" pitchFamily="66" charset="0"/>
              </a:rPr>
              <a:t>представена</a:t>
            </a:r>
            <a:r>
              <a:rPr lang="bg-BG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от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SugarCRM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bg-BG" sz="1400" dirty="0" smtClean="0">
                <a:latin typeface="Buxton Sketch" pitchFamily="66" charset="0"/>
              </a:rPr>
              <a:t>Ра</a:t>
            </a:r>
            <a:r>
              <a:rPr lang="en-US" sz="1400" dirty="0" err="1" smtClean="0">
                <a:latin typeface="Buxton Sketch" pitchFamily="66" charset="0"/>
              </a:rPr>
              <a:t>зработчиците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започват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да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се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ориентират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малко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по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малко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към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b="1" dirty="0" err="1" smtClean="0">
                <a:latin typeface="Buxton Sketch" pitchFamily="66" charset="0"/>
              </a:rPr>
              <a:t>социалните</a:t>
            </a:r>
            <a:r>
              <a:rPr lang="en-US" sz="1400" b="1" dirty="0" smtClean="0">
                <a:latin typeface="Buxton Sketch" pitchFamily="66" charset="0"/>
              </a:rPr>
              <a:t> </a:t>
            </a:r>
            <a:r>
              <a:rPr lang="en-US" sz="1400" b="1" dirty="0" err="1" smtClean="0">
                <a:latin typeface="Buxton Sketch" pitchFamily="66" charset="0"/>
              </a:rPr>
              <a:t>мрежи</a:t>
            </a:r>
            <a:r>
              <a:rPr lang="en-US" sz="1400" b="1" dirty="0" smtClean="0">
                <a:latin typeface="Buxton Sketch" pitchFamily="66" charset="0"/>
              </a:rPr>
              <a:t> </a:t>
            </a:r>
            <a:r>
              <a:rPr lang="en-US" sz="1400" dirty="0" smtClean="0">
                <a:latin typeface="Buxton Sketch" pitchFamily="66" charset="0"/>
              </a:rPr>
              <a:t>и </a:t>
            </a:r>
            <a:r>
              <a:rPr lang="en-US" sz="1400" dirty="0" err="1" smtClean="0">
                <a:latin typeface="Buxton Sketch" pitchFamily="66" charset="0"/>
              </a:rPr>
              <a:t>представянето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на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клиентите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им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там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latin typeface="Buxton Sketch" pitchFamily="66" charset="0"/>
              </a:rPr>
              <a:t>2013 и 2014 </a:t>
            </a:r>
            <a:r>
              <a:rPr lang="bg-BG" sz="1400" dirty="0" smtClean="0">
                <a:latin typeface="Buxton Sketch" pitchFamily="66" charset="0"/>
              </a:rPr>
              <a:t>- </a:t>
            </a:r>
            <a:r>
              <a:rPr lang="en-US" sz="1400" dirty="0" err="1" smtClean="0">
                <a:latin typeface="Buxton Sketch" pitchFamily="66" charset="0"/>
              </a:rPr>
              <a:t>повечето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от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популярните</a:t>
            </a:r>
            <a:r>
              <a:rPr lang="en-US" sz="1400" dirty="0" smtClean="0">
                <a:latin typeface="Buxton Sketch" pitchFamily="66" charset="0"/>
              </a:rPr>
              <a:t> CRM </a:t>
            </a:r>
            <a:r>
              <a:rPr lang="en-US" sz="1400" dirty="0" err="1" smtClean="0">
                <a:latin typeface="Buxton Sketch" pitchFamily="66" charset="0"/>
              </a:rPr>
              <a:t>системи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са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свързани</a:t>
            </a:r>
            <a:r>
              <a:rPr lang="en-US" sz="1400" dirty="0" smtClean="0">
                <a:latin typeface="Buxton Sketch" pitchFamily="66" charset="0"/>
              </a:rPr>
              <a:t> с</a:t>
            </a:r>
            <a:r>
              <a:rPr lang="bg-BG" sz="1400" dirty="0" smtClean="0">
                <a:latin typeface="Buxton Sketch" pitchFamily="66" charset="0"/>
              </a:rPr>
              <a:t>ъс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системи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за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интелигентни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бизнес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решения</a:t>
            </a:r>
            <a:r>
              <a:rPr lang="en-US" sz="1400" dirty="0" smtClean="0">
                <a:latin typeface="Buxton Sketch" pitchFamily="66" charset="0"/>
              </a:rPr>
              <a:t> и </a:t>
            </a:r>
            <a:r>
              <a:rPr lang="en-US" sz="1400" dirty="0" err="1" smtClean="0">
                <a:latin typeface="Buxton Sketch" pitchFamily="66" charset="0"/>
              </a:rPr>
              <a:t>софтуер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за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комуникация</a:t>
            </a:r>
            <a:endParaRPr lang="en-US" sz="1400" dirty="0">
              <a:latin typeface="Buxton Sketch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bg-BG" sz="2000" dirty="0" smtClean="0">
                <a:latin typeface="Buxton Sketch" pitchFamily="66" charset="0"/>
              </a:rPr>
              <a:t>Ун</a:t>
            </a:r>
            <a:r>
              <a:rPr lang="en-US" sz="2000" dirty="0" err="1" smtClean="0">
                <a:latin typeface="Buxton Sketch" pitchFamily="66" charset="0"/>
              </a:rPr>
              <a:t>ифициране</a:t>
            </a:r>
            <a:r>
              <a:rPr lang="en-US" sz="2000" dirty="0" smtClean="0">
                <a:latin typeface="Buxton Sketch" pitchFamily="66" charset="0"/>
              </a:rPr>
              <a:t> </a:t>
            </a:r>
            <a:r>
              <a:rPr lang="en-US" sz="2000" dirty="0" err="1" smtClean="0">
                <a:latin typeface="Buxton Sketch" pitchFamily="66" charset="0"/>
              </a:rPr>
              <a:t>на</a:t>
            </a:r>
            <a:r>
              <a:rPr lang="en-US" sz="2000" dirty="0" smtClean="0">
                <a:latin typeface="Buxton Sketch" pitchFamily="66" charset="0"/>
              </a:rPr>
              <a:t> CRM, </a:t>
            </a:r>
            <a:r>
              <a:rPr lang="en-US" sz="2000" dirty="0" err="1" smtClean="0">
                <a:latin typeface="Buxton Sketch" pitchFamily="66" charset="0"/>
              </a:rPr>
              <a:t>така</a:t>
            </a:r>
            <a:r>
              <a:rPr lang="en-US" sz="2000" dirty="0" smtClean="0">
                <a:latin typeface="Buxton Sketch" pitchFamily="66" charset="0"/>
              </a:rPr>
              <a:t> </a:t>
            </a:r>
            <a:r>
              <a:rPr lang="en-US" sz="2000" dirty="0" err="1" smtClean="0">
                <a:latin typeface="Buxton Sketch" pitchFamily="66" charset="0"/>
              </a:rPr>
              <a:t>че</a:t>
            </a:r>
            <a:r>
              <a:rPr lang="en-US" sz="2000" dirty="0" smtClean="0">
                <a:latin typeface="Buxton Sketch" pitchFamily="66" charset="0"/>
              </a:rPr>
              <a:t> </a:t>
            </a:r>
            <a:r>
              <a:rPr lang="en-US" sz="2000" dirty="0" err="1" smtClean="0">
                <a:latin typeface="Buxton Sketch" pitchFamily="66" charset="0"/>
              </a:rPr>
              <a:t>да</a:t>
            </a:r>
            <a:r>
              <a:rPr lang="en-US" sz="2000" dirty="0" smtClean="0">
                <a:latin typeface="Buxton Sketch" pitchFamily="66" charset="0"/>
              </a:rPr>
              <a:t> </a:t>
            </a:r>
            <a:r>
              <a:rPr lang="en-US" sz="2000" dirty="0" err="1" smtClean="0">
                <a:latin typeface="Buxton Sketch" pitchFamily="66" charset="0"/>
              </a:rPr>
              <a:t>могат</a:t>
            </a:r>
            <a:r>
              <a:rPr lang="en-US" sz="2000" dirty="0" smtClean="0">
                <a:latin typeface="Buxton Sketch" pitchFamily="66" charset="0"/>
              </a:rPr>
              <a:t> </a:t>
            </a:r>
            <a:r>
              <a:rPr lang="en-US" sz="2000" dirty="0" err="1" smtClean="0">
                <a:latin typeface="Buxton Sketch" pitchFamily="66" charset="0"/>
              </a:rPr>
              <a:t>да</a:t>
            </a:r>
            <a:r>
              <a:rPr lang="en-US" sz="2000" dirty="0" smtClean="0">
                <a:latin typeface="Buxton Sketch" pitchFamily="66" charset="0"/>
              </a:rPr>
              <a:t> </a:t>
            </a:r>
            <a:r>
              <a:rPr lang="en-US" sz="2000" dirty="0" err="1" smtClean="0">
                <a:latin typeface="Buxton Sketch" pitchFamily="66" charset="0"/>
              </a:rPr>
              <a:t>бъдат</a:t>
            </a:r>
            <a:r>
              <a:rPr lang="en-US" sz="2000" dirty="0" smtClean="0">
                <a:latin typeface="Buxton Sketch" pitchFamily="66" charset="0"/>
              </a:rPr>
              <a:t> </a:t>
            </a:r>
            <a:r>
              <a:rPr lang="en-US" sz="2000" dirty="0" err="1" smtClean="0">
                <a:latin typeface="Buxton Sketch" pitchFamily="66" charset="0"/>
              </a:rPr>
              <a:t>използвани</a:t>
            </a:r>
            <a:r>
              <a:rPr lang="en-US" sz="2000" dirty="0" smtClean="0">
                <a:latin typeface="Buxton Sketch" pitchFamily="66" charset="0"/>
              </a:rPr>
              <a:t> </a:t>
            </a:r>
            <a:r>
              <a:rPr lang="en-US" sz="2000" dirty="0" err="1" smtClean="0">
                <a:latin typeface="Buxton Sketch" pitchFamily="66" charset="0"/>
              </a:rPr>
              <a:t>от</a:t>
            </a:r>
            <a:r>
              <a:rPr lang="en-US" sz="2000" dirty="0" smtClean="0">
                <a:latin typeface="Buxton Sketch" pitchFamily="66" charset="0"/>
              </a:rPr>
              <a:t> </a:t>
            </a:r>
            <a:r>
              <a:rPr lang="en-US" sz="2000" dirty="0" err="1" smtClean="0">
                <a:latin typeface="Buxton Sketch" pitchFamily="66" charset="0"/>
              </a:rPr>
              <a:t>всеки</a:t>
            </a:r>
            <a:r>
              <a:rPr lang="en-US" sz="2000" dirty="0" smtClean="0">
                <a:latin typeface="Buxton Sketch" pitchFamily="66" charset="0"/>
              </a:rPr>
              <a:t> </a:t>
            </a:r>
            <a:r>
              <a:rPr lang="en-US" sz="2000" dirty="0" err="1" smtClean="0">
                <a:latin typeface="Buxton Sketch" pitchFamily="66" charset="0"/>
              </a:rPr>
              <a:t>един</a:t>
            </a:r>
            <a:r>
              <a:rPr lang="en-US" sz="2000" dirty="0" smtClean="0">
                <a:latin typeface="Buxton Sketch" pitchFamily="66" charset="0"/>
              </a:rPr>
              <a:t> </a:t>
            </a:r>
            <a:r>
              <a:rPr lang="en-US" sz="2000" dirty="0" err="1" smtClean="0">
                <a:latin typeface="Buxton Sketch" pitchFamily="66" charset="0"/>
              </a:rPr>
              <a:t>бизнес</a:t>
            </a:r>
            <a:r>
              <a:rPr lang="en-US" sz="2000" dirty="0" smtClean="0">
                <a:latin typeface="Buxton Sketch" pitchFamily="66" charset="0"/>
              </a:rPr>
              <a:t>?</a:t>
            </a:r>
            <a:endParaRPr lang="en-US" sz="2000" dirty="0">
              <a:latin typeface="Buxton Sketch" pitchFamily="66" charset="0"/>
            </a:endParaRPr>
          </a:p>
        </p:txBody>
      </p:sp>
      <p:pic>
        <p:nvPicPr>
          <p:cNvPr id="5" name="Picture 4" descr="CRM_A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590800"/>
            <a:ext cx="4354397" cy="33150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Buxton Sketch" pitchFamily="66" charset="0"/>
              </a:rPr>
              <a:t>------</a:t>
            </a:r>
            <a:r>
              <a:rPr lang="en-US" sz="4400" dirty="0" smtClean="0">
                <a:latin typeface="Buxton Sketch" pitchFamily="66" charset="0"/>
              </a:rPr>
              <a:t> &gt; </a:t>
            </a:r>
            <a:r>
              <a:rPr lang="bg-BG" sz="4400" dirty="0" smtClean="0">
                <a:latin typeface="Buxton Sketch" pitchFamily="66" charset="0"/>
              </a:rPr>
              <a:t>взаимодействието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5257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1500" b="1" dirty="0" err="1" smtClean="0">
                <a:latin typeface="Buxton Sketch" pitchFamily="66" charset="0"/>
              </a:rPr>
              <a:t>Кол-центровете</a:t>
            </a:r>
            <a:endParaRPr lang="bg-BG" sz="1500" b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400" dirty="0" smtClean="0">
                <a:latin typeface="Buxton Sketch" pitchFamily="66" charset="0"/>
              </a:rPr>
              <a:t>	</a:t>
            </a:r>
            <a:r>
              <a:rPr lang="en-US" sz="1600" dirty="0" err="1" smtClean="0">
                <a:latin typeface="Buxton Sketch" pitchFamily="66" charset="0"/>
              </a:rPr>
              <a:t>популярни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сред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малкия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среден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бизнес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dirty="0" smtClean="0">
                <a:latin typeface="Buxton Sketch" pitchFamily="66" charset="0"/>
              </a:rPr>
              <a:t>	</a:t>
            </a:r>
            <a:r>
              <a:rPr lang="en-US" sz="1600" dirty="0" err="1" smtClean="0">
                <a:latin typeface="Buxton Sketch" pitchFamily="66" charset="0"/>
              </a:rPr>
              <a:t>различни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агенти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имат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достъп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историята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обажданията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оформят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персонализирана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комуникация</a:t>
            </a:r>
            <a:r>
              <a:rPr lang="en-US" sz="1600" dirty="0" smtClean="0">
                <a:latin typeface="Buxton Sketch" pitchFamily="66" charset="0"/>
              </a:rPr>
              <a:t>. </a:t>
            </a:r>
            <a:r>
              <a:rPr lang="en-US" sz="1600" dirty="0" err="1" smtClean="0">
                <a:latin typeface="Buxton Sketch" pitchFamily="66" charset="0"/>
              </a:rPr>
              <a:t>Това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прави</a:t>
            </a:r>
            <a:r>
              <a:rPr lang="en-US" sz="1600" dirty="0" smtClean="0">
                <a:latin typeface="Buxton Sketch" pitchFamily="66" charset="0"/>
              </a:rPr>
              <a:t> с </a:t>
            </a:r>
            <a:r>
              <a:rPr lang="en-US" sz="1600" dirty="0" err="1" smtClean="0">
                <a:latin typeface="Buxton Sketch" pitchFamily="66" charset="0"/>
              </a:rPr>
              <a:t>цел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максимален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приход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един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намаляване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непродкутивните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празни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разговори</a:t>
            </a:r>
            <a:r>
              <a:rPr lang="en-US" sz="1600" dirty="0" smtClean="0">
                <a:latin typeface="Buxton Sketch" pitchFamily="66" charset="0"/>
              </a:rPr>
              <a:t> 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dirty="0" smtClean="0">
                <a:latin typeface="Buxton Sketch" pitchFamily="66" charset="0"/>
              </a:rPr>
              <a:t>	</a:t>
            </a:r>
            <a:r>
              <a:rPr lang="en-US" sz="1600" dirty="0" err="1" smtClean="0">
                <a:latin typeface="Buxton Sketch" pitchFamily="66" charset="0"/>
              </a:rPr>
              <a:t>преизползва</a:t>
            </a:r>
            <a:r>
              <a:rPr lang="bg-BG" sz="1600" dirty="0" smtClean="0">
                <a:latin typeface="Buxton Sketch" pitchFamily="66" charset="0"/>
              </a:rPr>
              <a:t>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предварително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записани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аудио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съобщения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които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помагат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разрешат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своите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проблеми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dirty="0" smtClean="0">
                <a:latin typeface="Buxton Sketch" pitchFamily="66" charset="0"/>
              </a:rPr>
              <a:t>	</a:t>
            </a:r>
            <a:r>
              <a:rPr lang="en-US" sz="1600" dirty="0" err="1" smtClean="0">
                <a:latin typeface="Buxton Sketch" pitchFamily="66" charset="0"/>
              </a:rPr>
              <a:t>клиентът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автоматично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бива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пренасочван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чрез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серия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команди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подканващи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го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избере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определен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номер</a:t>
            </a:r>
            <a:endParaRPr lang="en-US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500" b="1" dirty="0" err="1" smtClean="0">
                <a:latin typeface="Buxton Sketch" pitchFamily="66" charset="0"/>
              </a:rPr>
              <a:t>Социалните</a:t>
            </a:r>
            <a:r>
              <a:rPr lang="en-US" sz="1500" b="1" dirty="0" smtClean="0">
                <a:latin typeface="Buxton Sketch" pitchFamily="66" charset="0"/>
              </a:rPr>
              <a:t> </a:t>
            </a:r>
            <a:r>
              <a:rPr lang="en-US" sz="1500" b="1" dirty="0" err="1" smtClean="0">
                <a:latin typeface="Buxton Sketch" pitchFamily="66" charset="0"/>
              </a:rPr>
              <a:t>мрежи</a:t>
            </a:r>
            <a:endParaRPr lang="bg-BG" sz="1500" b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400" dirty="0" smtClean="0">
                <a:latin typeface="Buxton Sketch" pitchFamily="66" charset="0"/>
              </a:rPr>
              <a:t>	</a:t>
            </a:r>
            <a:r>
              <a:rPr lang="en-US" sz="1500" dirty="0" err="1" smtClean="0">
                <a:latin typeface="Buxton Sketch" pitchFamily="66" charset="0"/>
              </a:rPr>
              <a:t>Благодарение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публичната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достъпност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все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повече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хора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използват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тези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сайтове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приложения</a:t>
            </a:r>
            <a:endParaRPr lang="bg-BG" sz="15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500" dirty="0" smtClean="0">
                <a:latin typeface="Buxton Sketch" pitchFamily="66" charset="0"/>
              </a:rPr>
              <a:t>	Ин</a:t>
            </a:r>
            <a:r>
              <a:rPr lang="en-US" sz="1500" dirty="0" err="1" smtClean="0">
                <a:latin typeface="Buxton Sketch" pitchFamily="66" charset="0"/>
              </a:rPr>
              <a:t>тегрират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социални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мрежи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като</a:t>
            </a:r>
            <a:r>
              <a:rPr lang="en-US" sz="1500" dirty="0" smtClean="0">
                <a:latin typeface="Buxton Sketch" pitchFamily="66" charset="0"/>
              </a:rPr>
              <a:t> Twitter, LinkedIn, и </a:t>
            </a:r>
            <a:r>
              <a:rPr lang="en-US" sz="1500" dirty="0" err="1" smtClean="0">
                <a:latin typeface="Buxton Sketch" pitchFamily="66" charset="0"/>
              </a:rPr>
              <a:t>Facebook</a:t>
            </a:r>
            <a:r>
              <a:rPr lang="bg-BG" sz="1500" dirty="0" smtClean="0">
                <a:latin typeface="Buxton Sketch" pitchFamily="66" charset="0"/>
              </a:rPr>
              <a:t> за </a:t>
            </a:r>
            <a:r>
              <a:rPr lang="en-US" sz="1500" dirty="0" err="1" smtClean="0">
                <a:latin typeface="Buxton Sketch" pitchFamily="66" charset="0"/>
              </a:rPr>
              <a:t>по-лесно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bg-BG" sz="1500" dirty="0" smtClean="0">
                <a:latin typeface="Buxton Sketch" pitchFamily="66" charset="0"/>
              </a:rPr>
              <a:t> проследяване на </a:t>
            </a:r>
            <a:r>
              <a:rPr lang="en-US" sz="1500" dirty="0" err="1" smtClean="0">
                <a:latin typeface="Buxton Sketch" pitchFamily="66" charset="0"/>
              </a:rPr>
              <a:t>комуникацията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smtClean="0">
                <a:latin typeface="Buxton Sketch" pitchFamily="66" charset="0"/>
              </a:rPr>
              <a:t>с </a:t>
            </a:r>
            <a:r>
              <a:rPr lang="en-US" sz="1500" dirty="0" err="1" smtClean="0">
                <a:latin typeface="Buxton Sketch" pitchFamily="66" charset="0"/>
              </a:rPr>
              <a:t>клиентите</a:t>
            </a:r>
            <a:endParaRPr lang="bg-BG" sz="15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bg-BG" sz="1500" dirty="0" smtClean="0">
                <a:latin typeface="Buxton Sketch" pitchFamily="66" charset="0"/>
              </a:rPr>
              <a:t>Пр</a:t>
            </a:r>
            <a:r>
              <a:rPr lang="en-US" sz="1500" dirty="0" err="1" smtClean="0">
                <a:latin typeface="Buxton Sketch" pitchFamily="66" charset="0"/>
              </a:rPr>
              <a:t>илагане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gamifying</a:t>
            </a:r>
            <a:r>
              <a:rPr lang="bg-BG" sz="1500" dirty="0" smtClean="0">
                <a:latin typeface="Buxton Sketch" pitchFamily="66" charset="0"/>
              </a:rPr>
              <a:t>-</a:t>
            </a:r>
            <a:r>
              <a:rPr lang="en-US" sz="1500" dirty="0" err="1" smtClean="0">
                <a:latin typeface="Buxton Sketch" pitchFamily="66" charset="0"/>
              </a:rPr>
              <a:t>игрова</a:t>
            </a:r>
            <a:r>
              <a:rPr lang="bg-BG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стратегия</a:t>
            </a:r>
            <a:endParaRPr lang="bg-BG" sz="15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bg-BG" sz="1500" dirty="0" smtClean="0">
                <a:latin typeface="Buxton Sketch" pitchFamily="66" charset="0"/>
              </a:rPr>
              <a:t>Вз</a:t>
            </a:r>
            <a:r>
              <a:rPr lang="en-US" sz="1500" dirty="0" err="1" smtClean="0">
                <a:latin typeface="Buxton Sketch" pitchFamily="66" charset="0"/>
              </a:rPr>
              <a:t>аимстването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елементи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от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игрите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техния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дизайн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принципи</a:t>
            </a:r>
            <a:r>
              <a:rPr lang="bg-BG" sz="1500" dirty="0" smtClean="0">
                <a:latin typeface="Buxton Sketch" pitchFamily="66" charset="0"/>
              </a:rPr>
              <a:t>, на</a:t>
            </a:r>
            <a:r>
              <a:rPr lang="en-US" sz="1500" dirty="0" err="1" smtClean="0">
                <a:latin typeface="Buxton Sketch" pitchFamily="66" charset="0"/>
              </a:rPr>
              <a:t>градите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smtClean="0">
                <a:latin typeface="Buxton Sketch" pitchFamily="66" charset="0"/>
              </a:rPr>
              <a:t>и </a:t>
            </a:r>
            <a:r>
              <a:rPr lang="en-US" sz="1500" dirty="0" err="1" smtClean="0">
                <a:latin typeface="Buxton Sketch" pitchFamily="66" charset="0"/>
              </a:rPr>
              <a:t>бонус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точките</a:t>
            </a:r>
            <a:endParaRPr lang="bg-BG" sz="15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bg-BG" sz="1500" dirty="0" smtClean="0">
                <a:latin typeface="Buxton Sketch" pitchFamily="66" charset="0"/>
              </a:rPr>
              <a:t>Ме</a:t>
            </a:r>
            <a:r>
              <a:rPr lang="en-US" sz="1500" dirty="0" err="1" smtClean="0">
                <a:latin typeface="Buxton Sketch" pitchFamily="66" charset="0"/>
              </a:rPr>
              <a:t>тод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за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обратна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връзка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за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добре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свършената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работа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или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лоялността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към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компанията</a:t>
            </a:r>
            <a:endParaRPr lang="bg-BG" sz="15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bg-BG" sz="1500" dirty="0" smtClean="0">
                <a:latin typeface="Buxton Sketch" pitchFamily="66" charset="0"/>
              </a:rPr>
              <a:t>Мо</a:t>
            </a:r>
            <a:r>
              <a:rPr lang="en-US" sz="1500" dirty="0" err="1" smtClean="0">
                <a:latin typeface="Buxton Sketch" pitchFamily="66" charset="0"/>
              </a:rPr>
              <a:t>тивират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различни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участници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навлизайки</a:t>
            </a:r>
            <a:r>
              <a:rPr lang="en-US" sz="1500" dirty="0" smtClean="0">
                <a:latin typeface="Buxton Sketch" pitchFamily="66" charset="0"/>
              </a:rPr>
              <a:t> в </a:t>
            </a:r>
            <a:r>
              <a:rPr lang="en-US" sz="1500" dirty="0" err="1" smtClean="0">
                <a:latin typeface="Buxton Sketch" pitchFamily="66" charset="0"/>
              </a:rPr>
              <a:t>техните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желания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за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награда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разпознаваемост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постижения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състезание</a:t>
            </a:r>
            <a:endParaRPr lang="bg-BG" sz="1500" dirty="0" smtClean="0">
              <a:latin typeface="Buxton Sketch" pitchFamily="66" charset="0"/>
            </a:endParaRPr>
          </a:p>
          <a:p>
            <a:pPr>
              <a:buNone/>
            </a:pPr>
            <a:endParaRPr lang="en-US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1600" b="1" dirty="0" err="1" smtClean="0">
                <a:latin typeface="Buxton Sketch" pitchFamily="66" charset="0"/>
              </a:rPr>
              <a:t>Обслужване</a:t>
            </a:r>
            <a:r>
              <a:rPr lang="en-US" sz="1600" b="1" dirty="0" smtClean="0">
                <a:latin typeface="Buxton Sketch" pitchFamily="66" charset="0"/>
              </a:rPr>
              <a:t>, </a:t>
            </a:r>
            <a:r>
              <a:rPr lang="en-US" sz="1600" b="1" dirty="0" err="1" smtClean="0">
                <a:latin typeface="Buxton Sketch" pitchFamily="66" charset="0"/>
              </a:rPr>
              <a:t>основано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на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местоположението</a:t>
            </a:r>
            <a:endParaRPr lang="bg-BG" sz="1600" b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dirty="0" smtClean="0">
                <a:latin typeface="Buxton Sketch" pitchFamily="66" charset="0"/>
              </a:rPr>
              <a:t>	</a:t>
            </a:r>
            <a:r>
              <a:rPr lang="en-US" sz="1600" dirty="0" err="1" smtClean="0">
                <a:latin typeface="Buxton Sketch" pitchFamily="66" charset="0"/>
              </a:rPr>
              <a:t>технологии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създаване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географски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маркетингови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кампании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dirty="0" smtClean="0">
                <a:latin typeface="Buxton Sketch" pitchFamily="66" charset="0"/>
              </a:rPr>
              <a:t>	</a:t>
            </a:r>
            <a:r>
              <a:rPr lang="en-US" sz="1600" dirty="0" err="1" smtClean="0">
                <a:latin typeface="Buxton Sketch" pitchFamily="66" charset="0"/>
              </a:rPr>
              <a:t>информация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основана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физическото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местоположетие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клиента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понякога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го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интегират</a:t>
            </a:r>
            <a:r>
              <a:rPr lang="en-US" sz="1600" dirty="0" smtClean="0">
                <a:latin typeface="Buxton Sketch" pitchFamily="66" charset="0"/>
              </a:rPr>
              <a:t> с </a:t>
            </a:r>
            <a:r>
              <a:rPr lang="en-US" sz="1600" dirty="0" err="1" smtClean="0">
                <a:latin typeface="Buxton Sketch" pitchFamily="66" charset="0"/>
              </a:rPr>
              <a:t>най-известните</a:t>
            </a:r>
            <a:r>
              <a:rPr lang="en-US" sz="1600" dirty="0" smtClean="0">
                <a:latin typeface="Buxton Sketch" pitchFamily="66" charset="0"/>
              </a:rPr>
              <a:t> GPS </a:t>
            </a:r>
            <a:r>
              <a:rPr lang="en-US" sz="1600" dirty="0" err="1" smtClean="0">
                <a:latin typeface="Buxton Sketch" pitchFamily="66" charset="0"/>
              </a:rPr>
              <a:t>приложения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b="1" dirty="0" err="1" smtClean="0">
                <a:latin typeface="Buxton Sketch" pitchFamily="66" charset="0"/>
              </a:rPr>
              <a:t>Бизнес-към-бизнес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транзакции</a:t>
            </a:r>
            <a:endParaRPr lang="bg-BG" sz="1600" b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b="1" dirty="0" smtClean="0">
                <a:latin typeface="Buxton Sketch" pitchFamily="66" charset="0"/>
              </a:rPr>
              <a:t>	</a:t>
            </a:r>
            <a:r>
              <a:rPr lang="en-US" sz="1600" dirty="0" err="1" smtClean="0">
                <a:latin typeface="Buxton Sketch" pitchFamily="66" charset="0"/>
              </a:rPr>
              <a:t>рационализиране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подборяване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условията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мениджмънт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dirty="0" smtClean="0">
                <a:latin typeface="Buxton Sketch" pitchFamily="66" charset="0"/>
              </a:rPr>
              <a:t>	</a:t>
            </a:r>
            <a:r>
              <a:rPr lang="en-US" sz="1600" dirty="0" err="1" smtClean="0">
                <a:latin typeface="Buxton Sketch" pitchFamily="66" charset="0"/>
              </a:rPr>
              <a:t>като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оразмеряване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базата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данни</a:t>
            </a:r>
            <a:r>
              <a:rPr lang="en-US" sz="1600" dirty="0" smtClean="0">
                <a:latin typeface="Buxton Sketch" pitchFamily="66" charset="0"/>
              </a:rPr>
              <a:t> с </a:t>
            </a:r>
            <a:r>
              <a:rPr lang="en-US" sz="1600" dirty="0" err="1" smtClean="0">
                <a:latin typeface="Buxton Sketch" pitchFamily="66" charset="0"/>
              </a:rPr>
              <a:t>контактите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трайност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отношенията</a:t>
            </a:r>
            <a:endParaRPr lang="en-US" sz="1600" dirty="0" smtClean="0">
              <a:latin typeface="Buxton Sketch" pitchFamily="66" charset="0"/>
            </a:endParaRPr>
          </a:p>
          <a:p>
            <a:pPr>
              <a:buNone/>
            </a:pPr>
            <a:endParaRPr lang="bg-BG" sz="16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endParaRPr lang="bg-BG" sz="1600" b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b="1" dirty="0" smtClean="0">
                <a:latin typeface="Buxton Sketch" pitchFamily="66" charset="0"/>
              </a:rPr>
              <a:t>	</a:t>
            </a:r>
            <a:endParaRPr lang="en-US" sz="16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5" name="Picture 4" descr="call-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4800600"/>
            <a:ext cx="2087853" cy="1876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6">
      <a:dk1>
        <a:sysClr val="windowText" lastClr="000000"/>
      </a:dk1>
      <a:lt1>
        <a:srgbClr val="E8DFCC"/>
      </a:lt1>
      <a:dk2>
        <a:srgbClr val="3E3F67"/>
      </a:dk2>
      <a:lt2>
        <a:srgbClr val="DACAAB"/>
      </a:lt2>
      <a:accent1>
        <a:srgbClr val="53548A"/>
      </a:accent1>
      <a:accent2>
        <a:srgbClr val="9DBDD2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152</TotalTime>
  <Words>1058</Words>
  <Application>Microsoft Office PowerPoint</Application>
  <PresentationFormat>On-screen Show (4:3)</PresentationFormat>
  <Paragraphs>185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CRM системи</vt:lpstr>
      <vt:lpstr>         Client   {  CRM ?  }  Management</vt:lpstr>
      <vt:lpstr>Малко история </vt:lpstr>
      <vt:lpstr>----- &gt; и още малко </vt:lpstr>
      <vt:lpstr>Още веднъж, Gartner Group: </vt:lpstr>
      <vt:lpstr>Предимства     по отношение на бизнеса</vt:lpstr>
      <vt:lpstr>E-CRM. Начин на работа </vt:lpstr>
      <vt:lpstr>Практически приложения и някои взаимодействия</vt:lpstr>
      <vt:lpstr>------ &gt; взаимодействието</vt:lpstr>
      <vt:lpstr>Подход към развитието и поглед върху имплементацията</vt:lpstr>
      <vt:lpstr>CRM днес (To-&gt;day) ?  </vt:lpstr>
      <vt:lpstr>Другата страна       на нещата</vt:lpstr>
      <vt:lpstr>Нека обобщим...</vt:lpstr>
      <vt:lpstr>Употреба по сектори (нагледно) </vt:lpstr>
      <vt:lpstr>Източници</vt:lpstr>
      <vt:lpstr>Slide 16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системи</dc:title>
  <dc:creator>MARKOV</dc:creator>
  <cp:lastModifiedBy>MARKOV</cp:lastModifiedBy>
  <cp:revision>39</cp:revision>
  <dcterms:created xsi:type="dcterms:W3CDTF">2020-11-26T19:21:49Z</dcterms:created>
  <dcterms:modified xsi:type="dcterms:W3CDTF">2020-11-26T21:54:21Z</dcterms:modified>
</cp:coreProperties>
</file>