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80000" y="6886800"/>
            <a:ext cx="2347920" cy="520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4640" cy="520920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7920" cy="520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BC5C58-E427-4858-B277-8DB0DF3FA673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216000" y="6886800"/>
            <a:ext cx="2347920" cy="520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4640" cy="520920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7920" cy="520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D7F3DC-8331-468D-AB8D-67599F7542E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/>
          <p:cNvPicPr/>
          <p:nvPr/>
        </p:nvPicPr>
        <p:blipFill>
          <a:blip r:embed="rId14"/>
          <a:stretch/>
        </p:blipFill>
        <p:spPr>
          <a:xfrm>
            <a:off x="-16920" y="-12240"/>
            <a:ext cx="10096560" cy="94788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180000" y="6887160"/>
            <a:ext cx="2347920" cy="520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7920" cy="520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0DF8D3B-9089-47AE-AD99-51E8BE6ECAA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ask/answers/120314/who-are-teslas-tsla-main-competitors.asp" TargetMode="External"/><Relationship Id="rId3" Type="http://schemas.openxmlformats.org/officeDocument/2006/relationships/hyperlink" Target="https://www.tesla.com/models/design#battery" TargetMode="External"/><Relationship Id="rId7" Type="http://schemas.openxmlformats.org/officeDocument/2006/relationships/hyperlink" Target="https://www.britannica.com/topic/Tesla-Motors" TargetMode="External"/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medium.com/dreamcommerce/what-tesla-teaches-us-about-modern-approach-to-e-commerce-" TargetMode="External"/><Relationship Id="rId11" Type="http://schemas.openxmlformats.org/officeDocument/2006/relationships/hyperlink" Target="https://www.investopedia.com/articles/markets/102815/biggest-risks-investing-tesla-stock.asp#:~:text=Notable%20risks%20include%20Tesla%20cars,a%20rise%20in%20EV%20competition" TargetMode="External"/><Relationship Id="rId5" Type="http://schemas.openxmlformats.org/officeDocument/2006/relationships/hyperlink" Target="https://www.tesla.com/blog/accelerating-teslas-safety-culture" TargetMode="External"/><Relationship Id="rId10" Type="http://schemas.openxmlformats.org/officeDocument/2006/relationships/hyperlink" Target="https://nikolamotor.com/" TargetMode="External"/><Relationship Id="rId4" Type="http://schemas.openxmlformats.org/officeDocument/2006/relationships/hyperlink" Target="https://www.tesla.com/gigafactory" TargetMode="External"/><Relationship Id="rId9" Type="http://schemas.openxmlformats.org/officeDocument/2006/relationships/hyperlink" Target="https://www.barrons.com/articles/nikola-vs-tesla-stock-comparing-the-two-electric-vehicle-makers-5159575760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39760" y="960480"/>
            <a:ext cx="9524520" cy="3580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8000" b="1" i="1" strike="noStrike" spc="-1">
                <a:solidFill>
                  <a:srgbClr val="FFFFFF"/>
                </a:solidFill>
                <a:latin typeface="Aharoni"/>
              </a:rPr>
              <a:t>Tesla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en-US" sz="3600" b="1" strike="noStrike" spc="-1">
                <a:solidFill>
                  <a:srgbClr val="FFF5CE"/>
                </a:solidFill>
                <a:latin typeface="Arial"/>
              </a:rPr>
              <a:t>Стратегия в електронния бизнес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3456000"/>
            <a:ext cx="9071280" cy="269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</a:rPr>
              <a:t>Владислава Маркова, ФМИ, четвърти курс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Дизайн с едно кликване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Design Studio-то, в което всеки потребител може да “завърши”/</a:t>
            </a:r>
            <a:r>
              <a:rPr lang="bg-BG" sz="3200" b="0" strike="noStrike" spc="-1">
                <a:solidFill>
                  <a:srgbClr val="000000"/>
                </a:solidFill>
                <a:latin typeface="Informal Roman"/>
              </a:rPr>
              <a:t>персонализира</a:t>
            </a: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/ своя автомобил, е един урок за електронна търговия, на който Elon Musk ни учи.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С всяка една избрана и обновена характеристика се пресмята сумата за месечната добавка и клиентът бива известяван за това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Лесно, интуитивно и добре организирано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Екстри - Upselling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44680" y="2255760"/>
            <a:ext cx="9071280" cy="4876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Директен и успешен подход към потребителя – “Order your Tesla now”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Предложения за закупуване на различни, обвързани с досегашните избори на потребителя, добавки – аксесоари, ръкавици, портмонета, якета и други екстри за автомобила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Отлична организация за доставки – възможност за доставка до дома, в случай че клиентът живее далеч от шоурума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Поддържане на мрежата от клиенти - e-стратегия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2232000"/>
            <a:ext cx="9071280" cy="497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Класически методи – изпращане на електронни известия, новини и предложения/DreamCommerce предлага всички тези възможности/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Подходът на Тесла/стъпка напред/ – неконвенционален – център и форум за клиентите</a:t>
            </a:r>
            <a:r>
              <a:rPr lang="bg-BG" sz="2200" b="0" strike="noStrike" spc="-1">
                <a:solidFill>
                  <a:srgbClr val="000000"/>
                </a:solidFill>
                <a:latin typeface="Informal Roman"/>
              </a:rPr>
              <a:t>. К</a:t>
            </a: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ато допълнение след Desktop вер</a:t>
            </a:r>
            <a:r>
              <a:rPr lang="bg-BG" sz="2200" b="0" strike="noStrike" spc="-1">
                <a:solidFill>
                  <a:srgbClr val="000000"/>
                </a:solidFill>
                <a:latin typeface="Informal Roman"/>
              </a:rPr>
              <a:t>с</a:t>
            </a: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ията</a:t>
            </a:r>
            <a:r>
              <a:rPr lang="bg-BG" sz="2200" b="0" strike="noStrike" spc="-1">
                <a:solidFill>
                  <a:srgbClr val="000000"/>
                </a:solidFill>
                <a:latin typeface="Informal Roman"/>
              </a:rPr>
              <a:t> предлагат и </a:t>
            </a: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приложение за наблюдение и контролиране на автомобила по всяко време през телефона, най-различни функции като дистанционно конт</a:t>
            </a:r>
            <a:r>
              <a:rPr lang="bg-BG" sz="2200" b="0" strike="noStrike" spc="-1">
                <a:solidFill>
                  <a:srgbClr val="000000"/>
                </a:solidFill>
                <a:latin typeface="Informal Roman"/>
              </a:rPr>
              <a:t>ро</a:t>
            </a: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лиране на отоплението в колата, “повикване” на колата и ред други</a:t>
            </a:r>
            <a:r>
              <a:rPr lang="bg-BG" sz="2200" b="0" strike="noStrike" spc="-1">
                <a:solidFill>
                  <a:srgbClr val="000000"/>
                </a:solidFill>
                <a:latin typeface="Informal Roman"/>
              </a:rPr>
              <a:t>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Така клиентът остава обвързан с Tesla и получаването на информация и индивидуални предложения става много по-лесно. Това е иновация в маркетинговите стратегии</a:t>
            </a:r>
            <a:r>
              <a:rPr lang="bg-BG" sz="2200" b="0" strike="noStrike" spc="-1">
                <a:solidFill>
                  <a:srgbClr val="000000"/>
                </a:solidFill>
                <a:latin typeface="Informal Roman"/>
              </a:rPr>
              <a:t>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39560" y="93852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Елегантна и професионална структура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2"/>
          <p:cNvPicPr/>
          <p:nvPr/>
        </p:nvPicPr>
        <p:blipFill>
          <a:blip r:embed="rId2"/>
          <a:stretch/>
        </p:blipFill>
        <p:spPr>
          <a:xfrm>
            <a:off x="182880" y="2194560"/>
            <a:ext cx="5675040" cy="3190320"/>
          </a:xfrm>
          <a:prstGeom prst="rect">
            <a:avLst/>
          </a:prstGeom>
          <a:ln>
            <a:noFill/>
          </a:ln>
        </p:spPr>
      </p:pic>
      <p:pic>
        <p:nvPicPr>
          <p:cNvPr id="152" name="Picture 3"/>
          <p:cNvPicPr/>
          <p:nvPr/>
        </p:nvPicPr>
        <p:blipFill>
          <a:blip r:embed="rId3"/>
          <a:stretch/>
        </p:blipFill>
        <p:spPr>
          <a:xfrm>
            <a:off x="4276080" y="4206240"/>
            <a:ext cx="5690520" cy="32248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88720" y="6511320"/>
            <a:ext cx="245412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https://www.tesla.com/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Работата като част от живота и животът като част от работата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2232000"/>
            <a:ext cx="9071280" cy="520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Смелост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прилагането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изключително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иновативни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технологии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Отлична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фирмена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политика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–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отношение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към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служителите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работниците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дори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и 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условията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Covid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19/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Загрижено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отношение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към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околната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среда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Забележителен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ръст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сигурността</a:t>
            </a:r>
            <a:r>
              <a:rPr lang="bg-BG" sz="2200" b="0" strike="noStrike" spc="-1" dirty="0">
                <a:solidFill>
                  <a:srgbClr val="000000"/>
                </a:solidFill>
                <a:latin typeface="Informal Roman"/>
              </a:rPr>
              <a:t> -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участие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bg-BG" sz="2200" b="0" strike="noStrike" spc="-1" dirty="0">
                <a:solidFill>
                  <a:srgbClr val="000000"/>
                </a:solidFill>
                <a:latin typeface="Informal Roman"/>
              </a:rPr>
              <a:t>професори,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атлети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треньори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–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както</a:t>
            </a:r>
            <a:r>
              <a:rPr lang="bg-BG" sz="2200" b="0" strike="noStrike" spc="-1" dirty="0">
                <a:solidFill>
                  <a:srgbClr val="000000"/>
                </a:solidFill>
                <a:latin typeface="Informal Roman"/>
              </a:rPr>
              <a:t> за планиране на мерките за сигурност и безопасност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производствените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фабрики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така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за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бъдещите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собственици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автомобилите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умело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успешно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прилагане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изкуствен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интелект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/</a:t>
            </a:r>
            <a:r>
              <a:rPr lang="bg-BG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Transplant Automotive Safety Forum (TASF),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присъстват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над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100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специалисти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по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сигурността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/>
              </a:rPr>
              <a:t>от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/>
              </a:rPr>
              <a:t> Subaru, DTNA, Nissan, Volkswagen, KIA Motors, Honda, Hyundai, Toyota and BMW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Tesla Gigafactory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39760" y="2232000"/>
            <a:ext cx="9600840" cy="532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Производство на над 500 000 автомобила на година – необходимост от осигуряване на литиево-йонни батерии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Шанхай, Невада, Берлин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Една от </a:t>
            </a:r>
            <a:r>
              <a:rPr lang="en-US" sz="2400" b="1" strike="noStrike" spc="-1">
                <a:solidFill>
                  <a:srgbClr val="000000"/>
                </a:solidFill>
                <a:latin typeface="Informal Roman"/>
              </a:rPr>
              <a:t>най-гол</a:t>
            </a:r>
            <a:r>
              <a:rPr lang="bg-BG" sz="2400" b="1" strike="noStrike" spc="-1">
                <a:solidFill>
                  <a:srgbClr val="000000"/>
                </a:solidFill>
                <a:latin typeface="Informal Roman"/>
              </a:rPr>
              <a:t>е</a:t>
            </a:r>
            <a:r>
              <a:rPr lang="en-US" sz="2400" b="1" strike="noStrike" spc="-1">
                <a:solidFill>
                  <a:srgbClr val="000000"/>
                </a:solidFill>
                <a:latin typeface="Informal Roman"/>
              </a:rPr>
              <a:t>м</a:t>
            </a:r>
            <a:r>
              <a:rPr lang="bg-BG" sz="2400" b="1" strike="noStrike" spc="-1">
                <a:solidFill>
                  <a:srgbClr val="000000"/>
                </a:solidFill>
                <a:latin typeface="Informal Roman"/>
              </a:rPr>
              <a:t>ите</a:t>
            </a:r>
            <a:r>
              <a:rPr lang="en-US" sz="2400" b="1" strike="noStrike" spc="-1">
                <a:solidFill>
                  <a:srgbClr val="000000"/>
                </a:solidFill>
                <a:latin typeface="Informal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построй</a:t>
            </a: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ки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 в света,</a:t>
            </a: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 използват </a:t>
            </a:r>
            <a:r>
              <a:rPr lang="bg-BG" sz="2400" b="1" strike="noStrike" spc="-1">
                <a:solidFill>
                  <a:srgbClr val="000000"/>
                </a:solidFill>
                <a:latin typeface="Informal Roman"/>
              </a:rPr>
              <a:t>възобновяеми</a:t>
            </a: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 енергийни източници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/</a:t>
            </a: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слънчевата енергия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/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3"/>
          <p:cNvPicPr/>
          <p:nvPr/>
        </p:nvPicPr>
        <p:blipFill>
          <a:blip r:embed="rId2"/>
          <a:stretch/>
        </p:blipFill>
        <p:spPr>
          <a:xfrm>
            <a:off x="5268960" y="5040360"/>
            <a:ext cx="4343040" cy="235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7736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Tesla и 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rial"/>
              </a:rPr>
              <a:t>конкуренцията</a:t>
            </a:r>
            <a:endParaRPr lang="en-US" sz="4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2178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Informal Roman" panose="030604020304060B0204" pitchFamily="66" charset="0"/>
              </a:rPr>
              <a:t>сред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основните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конкуренти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Tesla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включително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не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само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в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производството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автомобили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са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компаниите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Ford(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осн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. 1903), General Motors(1908), Honda(1948), Spartan, Toyota, Tata, Navistar, BMW, Fiat Chrysler, Volkswagen, Volvo, </a:t>
            </a:r>
            <a:r>
              <a:rPr lang="en-US" sz="1800" b="0" strike="noStrike" spc="-1" dirty="0" smtClean="0">
                <a:latin typeface="Informal Roman" panose="030604020304060B0204" pitchFamily="66" charset="0"/>
              </a:rPr>
              <a:t>Porsche, Jaguar(</a:t>
            </a:r>
            <a:r>
              <a:rPr lang="bg-BG" spc="-1" dirty="0" smtClean="0">
                <a:latin typeface="Informal Roman" panose="030604020304060B0204" pitchFamily="66" charset="0"/>
              </a:rPr>
              <a:t>модел-</a:t>
            </a:r>
            <a:r>
              <a:rPr lang="en-US" sz="1800" b="0" strike="noStrike" spc="-1" dirty="0" smtClean="0">
                <a:latin typeface="Informal Roman" panose="030604020304060B0204" pitchFamily="66" charset="0"/>
              </a:rPr>
              <a:t>Jaguar I-PACE 2019 SUV EV) 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и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други</a:t>
            </a:r>
            <a:endParaRPr lang="en-US" sz="1800" b="0" strike="noStrike" spc="-1" dirty="0">
              <a:latin typeface="Informal Roman" panose="030604020304060B0204" pitchFamily="66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Informal Roman" panose="030604020304060B0204" pitchFamily="66" charset="0"/>
              </a:rPr>
              <a:t>ръст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в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предлагането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хибридни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и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изцяло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електрически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коли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пазара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– Chevy Volt, Nissan Leaf, E-Golf(Volkswagen), EV SUV(KIA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Niro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EV - KIA)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latin typeface="Informal Roman" panose="030604020304060B0204" pitchFamily="66" charset="0"/>
              </a:rPr>
              <a:t>станциите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за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зареждане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–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конкуренция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основно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в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лицето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Porsche(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конкурентен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модел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автомобил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 – Porsche </a:t>
            </a:r>
            <a:r>
              <a:rPr lang="en-US" sz="1800" b="0" strike="noStrike" spc="-1" dirty="0" err="1">
                <a:latin typeface="Informal Roman" panose="030604020304060B0204" pitchFamily="66" charset="0"/>
              </a:rPr>
              <a:t>Taycan</a:t>
            </a:r>
            <a:r>
              <a:rPr lang="en-US" sz="1800" b="0" strike="noStrike" spc="-1" dirty="0">
                <a:latin typeface="Informal Roman" panose="030604020304060B0204" pitchFamily="66" charset="0"/>
              </a:rPr>
              <a:t>)</a:t>
            </a: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4663440" y="4114800"/>
            <a:ext cx="5212080" cy="329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177480"/>
            <a:ext cx="907200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dirty="0"/>
              <a:t/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Nikola vs. Tesla(TSLA vs. NKLA)    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Nikola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десет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години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след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Tesla,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основната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мотивация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бъдат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най-ценената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фирма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в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производството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камиони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движещи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магистралите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наред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с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останалите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коли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и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по-тежки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автомобили</a:t>
            </a:r>
            <a:endParaRPr lang="en-US" sz="1600" b="0" strike="noStrike" spc="-1" dirty="0">
              <a:solidFill>
                <a:srgbClr val="000000"/>
              </a:solidFill>
              <a:latin typeface="Informal Roman" panose="030604020304060B0204" pitchFamily="66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Nikola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публично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търгувано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дружество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основни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различия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в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капитала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разпределението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размера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средствата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за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дейностите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Без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вредни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емисии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водородно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гориво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електричество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Отговорът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Tesla – 2021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пуска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пазара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полу-камион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зареждан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с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батерии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Към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момента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батериите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Tesla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надминават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тежест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водородните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горивни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клетки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Nikola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това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оскъпява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преноса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Бъдещето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идеите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Nikola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електрически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камион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– 2021, с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водородно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гориво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–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планиран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за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2023,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към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момента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– 800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поръчки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(Anheuser-Bush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InBev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(BUD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Informal Roman" panose="030604020304060B0204" pitchFamily="66" charset="0"/>
              </a:rPr>
              <a:t>)</a:t>
            </a:r>
            <a:r>
              <a:rPr lang="bg-BG" sz="1600" b="0" strike="noStrike" spc="-1" dirty="0" smtClean="0">
                <a:solidFill>
                  <a:srgbClr val="000000"/>
                </a:solidFill>
                <a:latin typeface="Informal Roman" panose="030604020304060B0204" pitchFamily="66" charset="0"/>
              </a:rPr>
              <a:t>, производител и логистик на бира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Informal Roman" panose="030604020304060B0204" pitchFamily="66" charset="0"/>
              </a:rPr>
              <a:t>). </a:t>
            </a:r>
            <a:endParaRPr lang="en-US" sz="1600" b="0" strike="noStrike" spc="-1" dirty="0">
              <a:solidFill>
                <a:srgbClr val="000000"/>
              </a:solidFill>
              <a:latin typeface="Informal Roman" panose="030604020304060B0204" pitchFamily="66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Nikola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извършват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електронна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търговия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чрез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сайта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където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всеки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потребител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има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възможност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направи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поръчка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както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научава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информира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разглежда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избира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сред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множество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варианти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Това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е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още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едно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доказателство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за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предимствата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успеха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които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електронният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бизнес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носи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компаниите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пречупен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през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призмата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съвременните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гиганти</a:t>
            </a:r>
            <a:r>
              <a:rPr lang="en-US" sz="16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26680" y="43590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200" b="1" strike="noStrike" spc="-1">
                <a:solidFill>
                  <a:srgbClr val="000000"/>
                </a:solidFill>
                <a:latin typeface="Arial"/>
              </a:rPr>
              <a:t>Водещи на пазара</a:t>
            </a:r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78560" y="1270000"/>
            <a:ext cx="4879800" cy="2743200"/>
          </a:xfrm>
          <a:prstGeom prst="rect">
            <a:avLst/>
          </a:prstGeom>
          <a:ln>
            <a:noFill/>
          </a:ln>
        </p:spPr>
      </p:pic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5212080" y="2834640"/>
            <a:ext cx="4754880" cy="2926080"/>
          </a:xfrm>
          <a:prstGeom prst="rect">
            <a:avLst/>
          </a:prstGeom>
          <a:ln>
            <a:noFill/>
          </a:ln>
        </p:spPr>
      </p:pic>
      <p:pic>
        <p:nvPicPr>
          <p:cNvPr id="167" name="Picture 166"/>
          <p:cNvPicPr/>
          <p:nvPr/>
        </p:nvPicPr>
        <p:blipFill>
          <a:blip r:embed="rId4"/>
          <a:stretch/>
        </p:blipFill>
        <p:spPr>
          <a:xfrm>
            <a:off x="178560" y="4114800"/>
            <a:ext cx="4737240" cy="338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29200" y="65430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Обобщение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620640" y="128520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 dirty="0" err="1">
                <a:latin typeface="Informal Roman" panose="030604020304060B0204" pitchFamily="66" charset="0"/>
              </a:rPr>
              <a:t>За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обобщим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можем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кажем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че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в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днешната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така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изострена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борба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за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“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спечелване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“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само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клиенти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име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престиж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и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място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Tesla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категорично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заема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първото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място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оставайки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вярна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своите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принципи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работа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.</a:t>
            </a:r>
          </a:p>
          <a:p>
            <a:r>
              <a:rPr lang="en-US" sz="2400" b="0" strike="noStrike" spc="-1" dirty="0">
                <a:latin typeface="Informal Roman" panose="030604020304060B0204" pitchFamily="66" charset="0"/>
              </a:rPr>
              <a:t>А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именно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-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безкомпромисност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в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качеството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(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дори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преди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цената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), 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достъпност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внедряване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използване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и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предлагане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най-новите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технологии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както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и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бизнес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стратегия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стремяща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удовлетвори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желанията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всички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заинтересовани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страни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–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служители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работници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клиенти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,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както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и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всички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други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контрагенти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по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мрежата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на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 </a:t>
            </a:r>
            <a:r>
              <a:rPr lang="en-US" sz="2400" b="0" strike="noStrike" spc="-1" dirty="0" err="1">
                <a:latin typeface="Informal Roman" panose="030604020304060B0204" pitchFamily="66" charset="0"/>
              </a:rPr>
              <a:t>дейностите</a:t>
            </a:r>
            <a:r>
              <a:rPr lang="en-US" sz="2400" b="0" strike="noStrike" spc="-1" dirty="0">
                <a:latin typeface="Informal Roman" panose="030604020304060B0204" pitchFamily="66" charset="0"/>
              </a:rPr>
              <a:t>. 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5760720" y="5394960"/>
            <a:ext cx="4023360" cy="207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История /накратко/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Placeholder 2"/>
          <p:cNvPicPr/>
          <p:nvPr/>
        </p:nvPicPr>
        <p:blipFill>
          <a:blip r:embed="rId2"/>
          <a:stretch/>
        </p:blipFill>
        <p:spPr>
          <a:xfrm>
            <a:off x="7389720" y="5836680"/>
            <a:ext cx="2434680" cy="162000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529560" y="2159280"/>
            <a:ext cx="8705520" cy="360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6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Американска компания, основана през 2003 г. от Martin Eberhard и Marc Tarpenning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Първоначално финансиране – Elon Musk, съосновател на PayPall, над 30 млн. долара, инвестиции от основателите на Google, Ebay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Дейност – разработка, производство и продажба на електромобили, решения за съхранение на енергията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...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Въпреки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рисковете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изпитанията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пред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които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е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изложена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Tesla, е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една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най-интересните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компании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света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. Elon Musk,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със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своите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критици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почитатели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е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превърнал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в “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суперзвездата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“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технологичната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индустрия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Informal Roman" panose="030604020304060B0204" pitchFamily="66" charset="0"/>
              </a:rPr>
              <a:t>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близките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5-10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години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едни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основните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моменти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които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стоят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пред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компанията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: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цените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автомобилите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предизвикателството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в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бранша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породено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от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ниските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цени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горивата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увеличаващата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се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конкуренция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поддържане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защитаване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нивото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на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качественото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и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уникално</a:t>
            </a:r>
            <a:r>
              <a:rPr lang="en-US" sz="22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Informal Roman" panose="030604020304060B0204" pitchFamily="66" charset="0"/>
              </a:rPr>
              <a:t>управление</a:t>
            </a:r>
            <a:r>
              <a:rPr lang="en-US" sz="2400" b="0" strike="noStrike" spc="-1" dirty="0">
                <a:solidFill>
                  <a:srgbClr val="000000"/>
                </a:solidFill>
                <a:latin typeface="Informal Roman" panose="030604020304060B0204" pitchFamily="66" charset="0"/>
              </a:rPr>
              <a:t> </a:t>
            </a: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5750560" y="5120640"/>
            <a:ext cx="3609800" cy="22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50688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Източници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8000" lnSpcReduction="10000"/>
          </a:bodyPr>
          <a:lstStyle/>
          <a:p>
            <a:r>
              <a:rPr lang="en-US" sz="1600" b="0" strike="noStrike" spc="-1">
                <a:latin typeface="Arial"/>
              </a:rPr>
              <a:t>[1]Electrics cars, Solar and Clean Energy | Tesla - </a:t>
            </a:r>
            <a:r>
              <a:rPr lang="en-US" sz="1600" b="0" strike="noStrike" spc="-1">
                <a:latin typeface="Arial"/>
                <a:hlinkClick r:id="rId2"/>
              </a:rPr>
              <a:t>https://www.tesla.com/</a:t>
            </a:r>
            <a:endParaRPr lang="en-US" sz="1600" b="0" strike="noStrike" spc="-1">
              <a:latin typeface="Arial"/>
            </a:endParaRPr>
          </a:p>
          <a:p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[2]Design your Model S | Tesla - </a:t>
            </a:r>
            <a:r>
              <a:rPr lang="en-US" sz="1600" b="0" strike="noStrike" spc="-1">
                <a:latin typeface="Arial"/>
                <a:hlinkClick r:id="rId3"/>
              </a:rPr>
              <a:t>https://www.tesla.com/models/design#battery</a:t>
            </a:r>
            <a:endParaRPr lang="en-US" sz="1600" b="0" strike="noStrike" spc="-1">
              <a:latin typeface="Arial"/>
            </a:endParaRPr>
          </a:p>
          <a:p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[3]Tesla Gigafactory | Tesla - </a:t>
            </a:r>
            <a:r>
              <a:rPr lang="en-US" sz="1600" b="0" strike="noStrike" spc="-1">
                <a:latin typeface="Arial"/>
                <a:hlinkClick r:id="rId4"/>
              </a:rPr>
              <a:t>https://www.tesla.com/gigafactory</a:t>
            </a:r>
            <a:endParaRPr lang="en-US" sz="1600" b="0" strike="noStrike" spc="-1">
              <a:latin typeface="Arial"/>
            </a:endParaRPr>
          </a:p>
          <a:p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[4]Accelarating Tesla`s safety culture | Tesla - </a:t>
            </a:r>
            <a:r>
              <a:rPr lang="en-US" sz="1600" b="0" strike="noStrike" spc="-1">
                <a:latin typeface="Arial"/>
                <a:hlinkClick r:id="rId5"/>
              </a:rPr>
              <a:t>https://www.tesla.com/blog/accelerating-teslas-safety-culture</a:t>
            </a:r>
            <a:endParaRPr lang="en-US" sz="1600" b="0" strike="noStrike" spc="-1">
              <a:latin typeface="Arial"/>
            </a:endParaRPr>
          </a:p>
          <a:p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[5]What Tesla teaches us about modern approach to e-commerce - </a:t>
            </a:r>
            <a:r>
              <a:rPr lang="en-US" sz="1600" b="0" strike="noStrike" spc="-1">
                <a:latin typeface="Arial"/>
                <a:hlinkClick r:id="rId6"/>
              </a:rPr>
              <a:t>https://medium.com/dreamcommerce/what-tesla-teaches-us-about-modern-approach-to-e-commerce-</a:t>
            </a:r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2c5829f436b0 - Diana Salacka, Mar 3, 2017    </a:t>
            </a:r>
          </a:p>
          <a:p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[6]Tesla, Inc. | History, Cars, Elon Musk, Facts | Tesla Motors - </a:t>
            </a:r>
            <a:r>
              <a:rPr lang="en-US" sz="1600" b="0" strike="noStrike" spc="-1">
                <a:latin typeface="Arial"/>
                <a:hlinkClick r:id="rId7"/>
              </a:rPr>
              <a:t>https://www.britannica.com/topic/Tesla-Motors</a:t>
            </a:r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"/>
              </a:rPr>
              <a:t> - Britannica, Barbara A. Schreiber, Erik Gregersen</a:t>
            </a:r>
          </a:p>
          <a:p>
            <a:endParaRPr lang="en-US" sz="1600" b="0" strike="noStrike" spc="-1">
              <a:latin typeface="Arial"/>
            </a:endParaRPr>
          </a:p>
          <a:p>
            <a:r>
              <a:rPr lang="en-US" sz="1600" b="0" strike="noStrike" spc="-1">
                <a:latin typeface="Arial Unicode MS"/>
              </a:rPr>
              <a:t>[7]Who Are Tesla`s (TSLA)Main Competitors? - </a:t>
            </a:r>
            <a:r>
              <a:rPr lang="en-US" sz="1600" b="0" strike="noStrike" spc="-1">
                <a:latin typeface="Arial"/>
                <a:hlinkClick r:id="rId8"/>
              </a:rPr>
              <a:t>https://www.investopedia.com/ask/answers/120314/who-are-teslas-tsla-main-competitors.asp</a:t>
            </a:r>
            <a:endParaRPr lang="en-US" sz="1600" b="0" strike="noStrike" spc="-1">
              <a:latin typeface="Liberation Mono;Courier New"/>
            </a:endParaRPr>
          </a:p>
          <a:p>
            <a:endParaRPr lang="en-US" sz="1600" b="1" strike="noStrike" spc="-1">
              <a:latin typeface="Liberation Mono;Courier New"/>
            </a:endParaRPr>
          </a:p>
          <a:p>
            <a:r>
              <a:rPr lang="en-US" sz="1600" b="0" strike="noStrike" spc="-1">
                <a:latin typeface="Arial Unicode MS"/>
              </a:rPr>
              <a:t>[8]Nikola Vs. Tesla Stock: Compraing The Two Electric-Vehicle Makers - </a:t>
            </a:r>
            <a:r>
              <a:rPr lang="en-US" sz="1600" b="0" strike="noStrike" spc="-1">
                <a:latin typeface="Arial"/>
                <a:hlinkClick r:id="rId9"/>
              </a:rPr>
              <a:t>https://www.barrons.com/articles/nikola-vs-tesla-stock-comparing-the-two-electric-vehicle-makers-51595757601</a:t>
            </a:r>
            <a:endParaRPr lang="en-US" sz="1600" b="0" strike="noStrike" spc="-1">
              <a:latin typeface="Liberation Mono;Courier New"/>
            </a:endParaRPr>
          </a:p>
          <a:p>
            <a:endParaRPr lang="en-US" sz="1600" b="1" strike="noStrike" spc="-1">
              <a:latin typeface="Liberation Mono;Courier New"/>
            </a:endParaRPr>
          </a:p>
          <a:p>
            <a:r>
              <a:rPr lang="en-US" sz="1600" b="0" strike="noStrike" spc="-1">
                <a:latin typeface="Arial Unicode MS"/>
              </a:rPr>
              <a:t>[9]Nikola Corp - </a:t>
            </a:r>
            <a:r>
              <a:rPr lang="en-US" sz="1600" b="0" strike="noStrike" spc="-1">
                <a:latin typeface="Arial"/>
                <a:hlinkClick r:id="rId10"/>
              </a:rPr>
              <a:t>https://nikolamotor.com/</a:t>
            </a:r>
            <a:endParaRPr lang="en-US" sz="1600" b="0" strike="noStrike" spc="-1">
              <a:latin typeface="Liberation Mono;Courier New"/>
            </a:endParaRPr>
          </a:p>
          <a:p>
            <a:endParaRPr lang="en-US" sz="1600" b="0" strike="noStrike" spc="-1">
              <a:latin typeface="Liberation Mono;Courier New"/>
            </a:endParaRPr>
          </a:p>
          <a:p>
            <a:r>
              <a:rPr lang="en-US" sz="1600" b="0" strike="noStrike" spc="-1">
                <a:latin typeface="Arial Unicode MS"/>
                <a:ea typeface="Liberation Mono;Courier New"/>
              </a:rPr>
              <a:t>[10]6 Big Risks At Investing In Tesla`s stock - </a:t>
            </a:r>
            <a:r>
              <a:rPr lang="en-US" sz="1600" b="0" strike="noStrike" spc="-1">
                <a:latin typeface="Arial"/>
                <a:ea typeface="Liberation Mono;Courier New"/>
                <a:hlinkClick r:id="rId11"/>
              </a:rPr>
              <a:t>https://www.investopedia.com/articles/markets/</a:t>
            </a:r>
            <a:endParaRPr lang="en-US" sz="1600" b="0" strike="noStrike" spc="-1">
              <a:latin typeface="Liberation Mono;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Placeholder 1"/>
          <p:cNvPicPr/>
          <p:nvPr/>
        </p:nvPicPr>
        <p:blipFill>
          <a:blip r:embed="rId2"/>
          <a:stretch/>
        </p:blipFill>
        <p:spPr>
          <a:xfrm>
            <a:off x="274320" y="1126080"/>
            <a:ext cx="5394600" cy="3537000"/>
          </a:xfrm>
          <a:prstGeom prst="rect">
            <a:avLst/>
          </a:prstGeom>
          <a:ln>
            <a:noFill/>
          </a:ln>
        </p:spPr>
      </p:pic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4229640" y="4267080"/>
            <a:ext cx="5511960" cy="31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Още мал</a:t>
            </a:r>
            <a:r>
              <a:rPr lang="bg-BG" sz="4400" b="1" strike="noStrike" spc="-1">
                <a:solidFill>
                  <a:srgbClr val="000000"/>
                </a:solidFill>
                <a:latin typeface="Arial"/>
              </a:rPr>
              <a:t>ко...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 история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37360"/>
            <a:ext cx="9071280" cy="573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60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2008 – Elon Musk поема компанията</a:t>
            </a:r>
            <a:endParaRPr lang="en-US" sz="24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2008 – първият електрически автомобил на Tesla – Roadster – безпрецедентни достижения, без вредни емисии, 2500 пр.</a:t>
            </a:r>
            <a:endParaRPr lang="en-US" sz="24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2012 – Model S, Tesla Autopilot/2014/ – противоречиви отзиви, полуавтономна система, три различни опции за батерията</a:t>
            </a:r>
            <a:endParaRPr lang="en-US" sz="24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Supercharger - станции за презареждане на електромобили, в САЩ, Европа и </a:t>
            </a: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Азия</a:t>
            </a:r>
            <a:endParaRPr lang="en-US" sz="24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2015 – Model X, 2017- Model 3</a:t>
            </a:r>
            <a:endParaRPr lang="en-US" sz="24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2016 – купуват SolarCity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Защо е успешна?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2232000"/>
            <a:ext cx="9071280" cy="490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Informal Roman"/>
              </a:rPr>
              <a:t>Автомобилите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електрически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качествени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Informal Roman"/>
              </a:rPr>
              <a:t>достъпни/вкл., но не само цена/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Informal Roman"/>
              </a:rPr>
              <a:t>Elon Musk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Informal Roman"/>
              </a:rPr>
              <a:t>Правилните инвеститори и правилните анализи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Informal Roman"/>
              </a:rPr>
              <a:t>Бизнес моделът – уникален, събира аспекти на автомобилно производство, производство и поддръжка на хардуер, както и на технологична компания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Бизнес модел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1" strike="noStrike" spc="-1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b="1" strike="noStrike" spc="-1">
                <a:solidFill>
                  <a:srgbClr val="000000"/>
                </a:solidFill>
                <a:latin typeface="Informal Roman"/>
              </a:rPr>
              <a:t>Определен от три основни стъпки – продажба, поддръжка и зареждане на електрическите автомобили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Директни продажби(Direct sales) – вместо франчайзинг, интернационална мрежа от шоуруми – ускорява продуктовото развитие, по-доб</a:t>
            </a:r>
            <a:r>
              <a:rPr lang="bg-BG" sz="2400" b="0" strike="noStrike" spc="-1">
                <a:solidFill>
                  <a:srgbClr val="000000"/>
                </a:solidFill>
                <a:latin typeface="Informal Roman"/>
              </a:rPr>
              <a:t>ро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 преживяване за клиента, липса на конфликт на интереси, участие в процеса единствено на техен персонал, към 2019 - 429 локации.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1" i="1" strike="noStrike" spc="-1">
                <a:solidFill>
                  <a:srgbClr val="000000"/>
                </a:solidFill>
                <a:latin typeface="Segoe Script"/>
              </a:rPr>
              <a:t>   </a:t>
            </a:r>
            <a:r>
              <a:rPr lang="en-US" sz="2400" b="1" i="1" strike="noStrike" spc="-1">
                <a:solidFill>
                  <a:srgbClr val="000000"/>
                </a:solidFill>
                <a:latin typeface="Segoe Script"/>
              </a:rPr>
              <a:t>Интернет продажби-персонализиране според нуждите и вкуса и поръчка онла</a:t>
            </a:r>
            <a:r>
              <a:rPr lang="bg-BG" sz="2400" b="1" i="1" strike="noStrike" spc="-1">
                <a:solidFill>
                  <a:srgbClr val="000000"/>
                </a:solidFill>
                <a:latin typeface="Segoe Script"/>
              </a:rPr>
              <a:t>йн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>
                <a:solidFill>
                  <a:srgbClr val="000000"/>
                </a:solidFill>
                <a:latin typeface="Arial"/>
              </a:rPr>
              <a:t>...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68360" y="2179800"/>
            <a:ext cx="9071280" cy="495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Informal Roman"/>
              </a:rPr>
              <a:t>Сервизно обслужване(Service) –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комбинация с много от центровете за продажба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голяма достъпност на сервизните центрове,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ServicePlus локации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Tesla Rangers – техници, които обслужват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автомобила сервизно в дома на собственика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Онлайн обслужване – автоматично пращане на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bg-BG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информация от автомобила, която техниците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Informal Roman"/>
              </a:rPr>
              <a:t> </a:t>
            </a:r>
            <a:r>
              <a:rPr lang="bg-BG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обработват отдалечено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>
                <a:solidFill>
                  <a:srgbClr val="000000"/>
                </a:solidFill>
                <a:latin typeface="Arial"/>
              </a:rPr>
              <a:t>...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39760" y="2103480"/>
            <a:ext cx="9524520" cy="502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latin typeface="Informal Roman"/>
              </a:rPr>
              <a:t>Supercharger </a:t>
            </a: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мрежа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Собствена мрежа от станции за пълно зареждане на Tesla автомобилите 30 минути безплатно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Предпоставка – ускоряване на темпа на адаптация към електрическите коли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Възможност за бързо зареждане, подобно на бензиностанциите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Informal Roman"/>
              </a:rPr>
              <a:t>Все повече станции – разширение на мрежата в САЩ, Европа и Азия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560320" y="3474720"/>
            <a:ext cx="1803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Онла</a:t>
            </a:r>
            <a:r>
              <a:rPr lang="bg-BG" sz="4400" b="1" strike="noStrike" spc="-1">
                <a:solidFill>
                  <a:srgbClr val="000000"/>
                </a:solidFill>
                <a:latin typeface="Times New Roman"/>
              </a:rPr>
              <a:t>й</a:t>
            </a: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н продажби-предимства и предизвикателства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44680" y="2484360"/>
            <a:ext cx="9071280" cy="43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По-малко реклама – повече приходи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Съкращаване на разходите за маркетинг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2018 – 78% от пр. на Model 3 – онлайн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Възможност за клиентите да избират дизайна – набор от цветове, гуми, интериор и още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Възможност за закупуване без test-drive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Informal Roman"/>
              </a:rPr>
              <a:t>Седемдневен или 1000 мили тестов период и възможност за връщане на заплатената сума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Удобство за клиента като стратегия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68360" y="2255760"/>
            <a:ext cx="9071280" cy="43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Възможност за изплащане на вноски/месечни/ – без аналог на пазара, избягване на взаимоотношенията с банки и всякакви други кредитни институции, които обикновено усложняват процеса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Informal Roman"/>
              </a:rPr>
              <a:t>SaaS /Software as a service/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1452</Words>
  <Application>Microsoft Office PowerPoint</Application>
  <PresentationFormat>Custom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Aharoni</vt:lpstr>
      <vt:lpstr>Arial</vt:lpstr>
      <vt:lpstr>Arial Unicode MS</vt:lpstr>
      <vt:lpstr>Calibri</vt:lpstr>
      <vt:lpstr>DejaVu Sans</vt:lpstr>
      <vt:lpstr>Informal Roman</vt:lpstr>
      <vt:lpstr>Liberation Mono;Courier New</vt:lpstr>
      <vt:lpstr>Segoe Script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subject/>
  <dc:creator>MARKOV</dc:creator>
  <dc:description/>
  <cp:lastModifiedBy>DDVM Ddvm</cp:lastModifiedBy>
  <cp:revision>55</cp:revision>
  <dcterms:created xsi:type="dcterms:W3CDTF">2020-10-19T21:02:59Z</dcterms:created>
  <dcterms:modified xsi:type="dcterms:W3CDTF">2020-10-26T20:41:32Z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