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F6600"/>
    <a:srgbClr val="2808E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DA9006A-5925-42DD-8BD1-38613EFC9E33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7885C3-AE73-445F-9732-01933CB1E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9006A-5925-42DD-8BD1-38613EFC9E33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7885C3-AE73-445F-9732-01933CB1E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9006A-5925-42DD-8BD1-38613EFC9E33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7885C3-AE73-445F-9732-01933CB1E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9006A-5925-42DD-8BD1-38613EFC9E33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7885C3-AE73-445F-9732-01933CB1E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9006A-5925-42DD-8BD1-38613EFC9E33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7885C3-AE73-445F-9732-01933CB1E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9006A-5925-42DD-8BD1-38613EFC9E33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7885C3-AE73-445F-9732-01933CB1E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9006A-5925-42DD-8BD1-38613EFC9E33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7885C3-AE73-445F-9732-01933CB1E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9006A-5925-42DD-8BD1-38613EFC9E33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7885C3-AE73-445F-9732-01933CB1E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9006A-5925-42DD-8BD1-38613EFC9E33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7885C3-AE73-445F-9732-01933CB1E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DA9006A-5925-42DD-8BD1-38613EFC9E33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7885C3-AE73-445F-9732-01933CB1E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DA9006A-5925-42DD-8BD1-38613EFC9E33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7885C3-AE73-445F-9732-01933CB1E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DA9006A-5925-42DD-8BD1-38613EFC9E33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B7885C3-AE73-445F-9732-01933CB1E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ssier-andreas.net/software_architecture/tier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1"/>
            <a:ext cx="7772400" cy="2743200"/>
          </a:xfrm>
        </p:spPr>
        <p:txBody>
          <a:bodyPr>
            <a:noAutofit/>
            <a:scene3d>
              <a:camera prst="orthographicFront"/>
              <a:lightRig rig="soft" dir="t"/>
            </a:scene3d>
            <a:sp3d extrusionH="57150" prstMaterial="softEdge">
              <a:bevelT w="25400" h="25400" prst="convex"/>
              <a:bevelB w="57150" h="38100" prst="artDeco"/>
            </a:sp3d>
          </a:bodyPr>
          <a:lstStyle/>
          <a:p>
            <a:r>
              <a:rPr lang="ru-RU" sz="5400" b="1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Buxton Sketch" pitchFamily="66" charset="0"/>
              </a:rPr>
              <a:t>Проектиране на клиент-сървър и рафт(Tiered) архитектури</a:t>
            </a:r>
            <a:endParaRPr lang="en-US" sz="5400" b="1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Buxton Sketch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5791200"/>
            <a:ext cx="6096000" cy="990600"/>
          </a:xfrm>
        </p:spPr>
        <p:txBody>
          <a:bodyPr>
            <a:normAutofit fontScale="85000" lnSpcReduction="20000"/>
            <a:scene3d>
              <a:camera prst="orthographicFront"/>
              <a:lightRig rig="threePt" dir="t"/>
            </a:scene3d>
            <a:sp3d extrusionH="57150">
              <a:bevelT w="69850" h="38100" prst="cross"/>
              <a:bevelB w="57150" h="38100" prst="artDeco"/>
            </a:sp3d>
          </a:bodyPr>
          <a:lstStyle/>
          <a:p>
            <a:pPr algn="l"/>
            <a:r>
              <a:rPr lang="bg-BG" sz="1600" b="1" dirty="0" smtClean="0">
                <a:solidFill>
                  <a:schemeClr val="tx1"/>
                </a:solidFill>
              </a:rPr>
              <a:t>Владислава Маркова, четвърти курс, втори поток, </a:t>
            </a:r>
            <a:r>
              <a:rPr lang="bg-BG" sz="1600" b="1" dirty="0" smtClean="0">
                <a:solidFill>
                  <a:schemeClr val="tx1"/>
                </a:solidFill>
              </a:rPr>
              <a:t>ф.н.81271</a:t>
            </a:r>
            <a:endParaRPr lang="bg-BG" sz="1600" b="1" dirty="0" smtClean="0">
              <a:solidFill>
                <a:schemeClr val="tx1"/>
              </a:solidFill>
            </a:endParaRPr>
          </a:p>
          <a:p>
            <a:pPr algn="l"/>
            <a:endParaRPr lang="bg-BG" sz="1600" b="1" dirty="0" smtClean="0">
              <a:solidFill>
                <a:schemeClr val="tx1"/>
              </a:solidFill>
            </a:endParaRPr>
          </a:p>
          <a:p>
            <a:pPr algn="l"/>
            <a:r>
              <a:rPr lang="bg-BG" sz="1600" b="1" dirty="0" smtClean="0">
                <a:solidFill>
                  <a:schemeClr val="tx1"/>
                </a:solidFill>
              </a:rPr>
              <a:t>Курс</a:t>
            </a:r>
            <a:r>
              <a:rPr lang="en-US" sz="1600" b="1" dirty="0" smtClean="0">
                <a:solidFill>
                  <a:schemeClr val="tx1"/>
                </a:solidFill>
              </a:rPr>
              <a:t>:</a:t>
            </a:r>
            <a:r>
              <a:rPr lang="bg-BG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  </a:t>
            </a:r>
            <a:r>
              <a:rPr lang="bg-BG" sz="1600" b="1" dirty="0" smtClean="0">
                <a:solidFill>
                  <a:schemeClr val="tx1"/>
                </a:solidFill>
              </a:rPr>
              <a:t>Софтуерни </a:t>
            </a:r>
            <a:r>
              <a:rPr lang="bg-BG" sz="1600" b="1" dirty="0" smtClean="0">
                <a:solidFill>
                  <a:schemeClr val="tx1"/>
                </a:solidFill>
              </a:rPr>
              <a:t>архитектури </a:t>
            </a:r>
            <a:r>
              <a:rPr lang="bg-BG" sz="1600" b="1" dirty="0" smtClean="0">
                <a:solidFill>
                  <a:schemeClr val="tx1"/>
                </a:solidFill>
              </a:rPr>
              <a:t>- практикум зимен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bg-BG" sz="1600" b="1" dirty="0" smtClean="0">
                <a:solidFill>
                  <a:schemeClr val="tx1"/>
                </a:solidFill>
              </a:rPr>
              <a:t>семестър 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>20</a:t>
            </a:r>
            <a:r>
              <a:rPr lang="bg-BG" sz="1600" b="1" dirty="0" smtClean="0">
                <a:solidFill>
                  <a:schemeClr val="tx1"/>
                </a:solidFill>
              </a:rPr>
              <a:t>20</a:t>
            </a:r>
            <a:r>
              <a:rPr lang="en-US" sz="1600" b="1" dirty="0" smtClean="0">
                <a:solidFill>
                  <a:schemeClr val="tx1"/>
                </a:solidFill>
              </a:rPr>
              <a:t>/2021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endParaRPr lang="ru-RU" sz="20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000" dirty="0" smtClean="0">
                <a:latin typeface="Buxton Sketch" pitchFamily="66" charset="0"/>
              </a:rPr>
              <a:t>Модел </a:t>
            </a:r>
            <a:r>
              <a:rPr lang="ru-RU" sz="2000" dirty="0" smtClean="0">
                <a:latin typeface="Buxton Sketch" pitchFamily="66" charset="0"/>
              </a:rPr>
              <a:t>на </a:t>
            </a:r>
            <a:r>
              <a:rPr lang="ru-RU" sz="2000" b="1" dirty="0" smtClean="0">
                <a:latin typeface="Buxton Sketch" pitchFamily="66" charset="0"/>
              </a:rPr>
              <a:t>многослойна</a:t>
            </a:r>
            <a:r>
              <a:rPr lang="ru-RU" sz="2000" dirty="0" smtClean="0">
                <a:latin typeface="Buxton Sketch" pitchFamily="66" charset="0"/>
              </a:rPr>
              <a:t> компютърна </a:t>
            </a:r>
            <a:r>
              <a:rPr lang="ru-RU" sz="2000" dirty="0" smtClean="0">
                <a:latin typeface="Buxton Sketch" pitchFamily="66" charset="0"/>
              </a:rPr>
              <a:t>архитектура</a:t>
            </a:r>
          </a:p>
          <a:p>
            <a:pPr>
              <a:buFont typeface="Wingdings" pitchFamily="2" charset="2"/>
              <a:buChar char="Ø"/>
            </a:pPr>
            <a:r>
              <a:rPr lang="ru-RU" sz="2000" dirty="0" smtClean="0">
                <a:latin typeface="Buxton Sketch" pitchFamily="66" charset="0"/>
              </a:rPr>
              <a:t>Цялото </a:t>
            </a:r>
            <a:r>
              <a:rPr lang="ru-RU" sz="2000" dirty="0" smtClean="0">
                <a:latin typeface="Buxton Sketch" pitchFamily="66" charset="0"/>
              </a:rPr>
              <a:t>приложение се разпределя в </a:t>
            </a:r>
            <a:r>
              <a:rPr lang="ru-RU" sz="2000" b="1" dirty="0" smtClean="0">
                <a:latin typeface="Buxton Sketch" pitchFamily="66" charset="0"/>
              </a:rPr>
              <a:t>три различни изчислителни слоя или </a:t>
            </a:r>
            <a:r>
              <a:rPr lang="ru-RU" sz="2000" b="1" dirty="0" smtClean="0">
                <a:latin typeface="Buxton Sketch" pitchFamily="66" charset="0"/>
              </a:rPr>
              <a:t>нива</a:t>
            </a:r>
          </a:p>
          <a:p>
            <a:pPr>
              <a:buFont typeface="Wingdings" pitchFamily="2" charset="2"/>
              <a:buChar char="Ø"/>
            </a:pPr>
            <a:r>
              <a:rPr lang="ru-RU" sz="2000" dirty="0" smtClean="0">
                <a:latin typeface="Buxton Sketch" pitchFamily="66" charset="0"/>
              </a:rPr>
              <a:t>Разделя слоевете на </a:t>
            </a:r>
            <a:r>
              <a:rPr lang="ru-RU" sz="2000" b="1" dirty="0" smtClean="0">
                <a:latin typeface="Buxton Sketch" pitchFamily="66" charset="0"/>
              </a:rPr>
              <a:t>презентация</a:t>
            </a:r>
            <a:r>
              <a:rPr lang="ru-RU" sz="2000" dirty="0" smtClean="0">
                <a:latin typeface="Buxton Sketch" pitchFamily="66" charset="0"/>
              </a:rPr>
              <a:t>, </a:t>
            </a:r>
            <a:r>
              <a:rPr lang="ru-RU" sz="2000" b="1" dirty="0" smtClean="0">
                <a:latin typeface="Buxton Sketch" pitchFamily="66" charset="0"/>
              </a:rPr>
              <a:t>логика на приложение </a:t>
            </a:r>
            <a:r>
              <a:rPr lang="ru-RU" sz="2000" dirty="0" smtClean="0">
                <a:latin typeface="Buxton Sketch" pitchFamily="66" charset="0"/>
              </a:rPr>
              <a:t>и </a:t>
            </a:r>
            <a:r>
              <a:rPr lang="ru-RU" sz="2000" b="1" dirty="0" smtClean="0">
                <a:latin typeface="Buxton Sketch" pitchFamily="66" charset="0"/>
              </a:rPr>
              <a:t>обработка на данни </a:t>
            </a:r>
            <a:r>
              <a:rPr lang="ru-RU" sz="2000" dirty="0" smtClean="0">
                <a:latin typeface="Buxton Sketch" pitchFamily="66" charset="0"/>
              </a:rPr>
              <a:t>на клиентски и сървърни </a:t>
            </a:r>
            <a:r>
              <a:rPr lang="ru-RU" sz="2000" dirty="0" smtClean="0">
                <a:latin typeface="Buxton Sketch" pitchFamily="66" charset="0"/>
              </a:rPr>
              <a:t>устройства</a:t>
            </a:r>
          </a:p>
          <a:p>
            <a:pPr>
              <a:buFont typeface="Wingdings" pitchFamily="2" charset="2"/>
              <a:buChar char="Ø"/>
            </a:pPr>
            <a:endParaRPr lang="ru-RU" sz="2000" dirty="0" smtClean="0">
              <a:latin typeface="Buxton Sketch" pitchFamily="66" charset="0"/>
            </a:endParaRPr>
          </a:p>
          <a:p>
            <a:pPr>
              <a:buNone/>
            </a:pPr>
            <a:endParaRPr lang="ru-RU" sz="20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000" dirty="0" smtClean="0">
                <a:latin typeface="Buxton Sketch" pitchFamily="66" charset="0"/>
              </a:rPr>
              <a:t>В резултат имаме </a:t>
            </a:r>
            <a:r>
              <a:rPr lang="ru-RU" sz="2000" b="1" dirty="0" smtClean="0">
                <a:latin typeface="Buxton Sketch" pitchFamily="66" charset="0"/>
              </a:rPr>
              <a:t>по-добри</a:t>
            </a:r>
            <a:r>
              <a:rPr lang="en-US" sz="2000" dirty="0" smtClean="0">
                <a:latin typeface="Buxton Sketch" pitchFamily="66" charset="0"/>
              </a:rPr>
              <a:t>:</a:t>
            </a:r>
            <a:endParaRPr lang="bg-BG" sz="2000" dirty="0" smtClean="0">
              <a:latin typeface="Buxton Sketch" pitchFamily="66" charset="0"/>
            </a:endParaRPr>
          </a:p>
          <a:p>
            <a:pPr>
              <a:buNone/>
            </a:pPr>
            <a:endParaRPr lang="bg-BG" sz="2000" dirty="0" smtClean="0">
              <a:latin typeface="Buxton Sketch" pitchFamily="66" charset="0"/>
            </a:endParaRPr>
          </a:p>
          <a:p>
            <a:pPr marL="624078" indent="-514350">
              <a:buFont typeface="+mj-lt"/>
              <a:buAutoNum type="romanLcPeriod"/>
            </a:pPr>
            <a:r>
              <a:rPr lang="ru-RU" sz="1600" dirty="0" smtClean="0">
                <a:latin typeface="Buxton Sketch" pitchFamily="66" charset="0"/>
              </a:rPr>
              <a:t>производителност</a:t>
            </a:r>
          </a:p>
          <a:p>
            <a:pPr marL="624078" indent="-514350">
              <a:buFont typeface="+mj-lt"/>
              <a:buAutoNum type="romanLcPeriod"/>
            </a:pPr>
            <a:r>
              <a:rPr lang="ru-RU" sz="1600" dirty="0" smtClean="0">
                <a:latin typeface="Buxton Sketch" pitchFamily="66" charset="0"/>
              </a:rPr>
              <a:t>сигурност</a:t>
            </a:r>
          </a:p>
          <a:p>
            <a:pPr marL="624078" indent="-514350">
              <a:buFont typeface="+mj-lt"/>
              <a:buAutoNum type="romanLcPeriod"/>
            </a:pPr>
            <a:r>
              <a:rPr lang="ru-RU" sz="1600" dirty="0" smtClean="0">
                <a:latin typeface="Buxton Sketch" pitchFamily="66" charset="0"/>
              </a:rPr>
              <a:t>повторна използваемост</a:t>
            </a:r>
          </a:p>
          <a:p>
            <a:pPr marL="624078" indent="-514350">
              <a:buFont typeface="+mj-lt"/>
              <a:buAutoNum type="romanLcPeriod"/>
            </a:pPr>
            <a:r>
              <a:rPr lang="ru-RU" sz="1600" dirty="0" smtClean="0">
                <a:latin typeface="Buxton Sketch" pitchFamily="66" charset="0"/>
              </a:rPr>
              <a:t> преносимост</a:t>
            </a:r>
          </a:p>
          <a:p>
            <a:pPr marL="624078" indent="-514350">
              <a:buFont typeface="+mj-lt"/>
              <a:buAutoNum type="romanLcPeriod"/>
            </a:pPr>
            <a:r>
              <a:rPr lang="ru-RU" sz="1600" dirty="0" smtClean="0">
                <a:latin typeface="Buxton Sketch" pitchFamily="66" charset="0"/>
              </a:rPr>
              <a:t>модулност </a:t>
            </a:r>
            <a:r>
              <a:rPr lang="ru-RU" sz="1600" dirty="0" smtClean="0">
                <a:latin typeface="Buxton Sketch" pitchFamily="66" charset="0"/>
              </a:rPr>
              <a:t>+ абстрактност</a:t>
            </a:r>
            <a:endParaRPr lang="en-US" sz="1600" dirty="0">
              <a:latin typeface="Buxton Sketch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bg-BG" sz="3600" dirty="0" smtClean="0">
                <a:latin typeface="Buxton Sketch" pitchFamily="66" charset="0"/>
              </a:rPr>
              <a:t>Трислоен клиент/сървър (</a:t>
            </a:r>
            <a:r>
              <a:rPr lang="en-US" sz="3600" dirty="0" smtClean="0">
                <a:latin typeface="Buxton Sketch" pitchFamily="66" charset="0"/>
              </a:rPr>
              <a:t>three-tier client/server) </a:t>
            </a:r>
            <a:r>
              <a:rPr lang="bg-BG" sz="3600" dirty="0" smtClean="0">
                <a:latin typeface="Buxton Sketch" pitchFamily="66" charset="0"/>
              </a:rPr>
              <a:t>модел</a:t>
            </a:r>
            <a:endParaRPr lang="en-US" sz="3600" dirty="0">
              <a:latin typeface="Buxton Sketch" pitchFamily="66" charset="0"/>
            </a:endParaRPr>
          </a:p>
        </p:txBody>
      </p:sp>
      <p:pic>
        <p:nvPicPr>
          <p:cNvPr id="4" name="Picture 3" descr="three-tier-archite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72564" y="3276599"/>
            <a:ext cx="4627914" cy="29718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3200" dirty="0" smtClean="0">
                <a:latin typeface="Buxton Sketch" pitchFamily="66" charset="0"/>
              </a:rPr>
              <a:t>Предимства        и недостатъци </a:t>
            </a:r>
            <a:endParaRPr lang="en-US" sz="3200" dirty="0">
              <a:latin typeface="Buxton Sketch" pitchFamily="66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bg-BG" sz="20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bg-BG" sz="2000" b="1" dirty="0" smtClean="0">
                <a:latin typeface="Buxton Sketch" pitchFamily="66" charset="0"/>
              </a:rPr>
              <a:t>Централизация </a:t>
            </a:r>
            <a:r>
              <a:rPr lang="bg-BG" sz="2000" dirty="0" smtClean="0">
                <a:latin typeface="Buxton Sketch" pitchFamily="66" charset="0"/>
              </a:rPr>
              <a:t>на данните </a:t>
            </a:r>
            <a:endParaRPr lang="bg-BG" sz="2000" dirty="0" smtClean="0">
              <a:latin typeface="Buxton Sketch" pitchFamily="66" charset="0"/>
            </a:endParaRPr>
          </a:p>
          <a:p>
            <a:pPr>
              <a:buNone/>
            </a:pPr>
            <a:endParaRPr lang="bg-BG" sz="20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ru-RU" sz="2000" b="1" dirty="0" smtClean="0">
                <a:latin typeface="Buxton Sketch" pitchFamily="66" charset="0"/>
              </a:rPr>
              <a:t>Сигурност</a:t>
            </a:r>
            <a:r>
              <a:rPr lang="ru-RU" sz="2000" dirty="0" smtClean="0">
                <a:latin typeface="Buxton Sketch" pitchFamily="66" charset="0"/>
              </a:rPr>
              <a:t> </a:t>
            </a:r>
            <a:r>
              <a:rPr lang="ru-RU" sz="2000" dirty="0" smtClean="0">
                <a:latin typeface="Buxton Sketch" pitchFamily="66" charset="0"/>
              </a:rPr>
              <a:t>– при клиента и при </a:t>
            </a:r>
            <a:r>
              <a:rPr lang="ru-RU" sz="2000" dirty="0" smtClean="0">
                <a:latin typeface="Buxton Sketch" pitchFamily="66" charset="0"/>
              </a:rPr>
              <a:t>сървърите</a:t>
            </a:r>
          </a:p>
          <a:p>
            <a:pPr>
              <a:buNone/>
            </a:pPr>
            <a:endParaRPr lang="ru-RU" sz="20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ru-RU" sz="2000" dirty="0" smtClean="0">
                <a:latin typeface="Buxton Sketch" pitchFamily="66" charset="0"/>
              </a:rPr>
              <a:t>Лесна реализация на архивиране </a:t>
            </a:r>
            <a:r>
              <a:rPr lang="ru-RU" sz="2000" b="1" dirty="0" smtClean="0">
                <a:latin typeface="Buxton Sketch" pitchFamily="66" charset="0"/>
              </a:rPr>
              <a:t>(back-up) </a:t>
            </a:r>
            <a:r>
              <a:rPr lang="ru-RU" sz="2000" dirty="0" smtClean="0">
                <a:latin typeface="Buxton Sketch" pitchFamily="66" charset="0"/>
              </a:rPr>
              <a:t>и възстановяване </a:t>
            </a:r>
            <a:r>
              <a:rPr lang="ru-RU" sz="2000" b="1" dirty="0" smtClean="0">
                <a:latin typeface="Buxton Sketch" pitchFamily="66" charset="0"/>
              </a:rPr>
              <a:t>(recovery) </a:t>
            </a:r>
            <a:endParaRPr lang="en-US" sz="2000" b="1" dirty="0">
              <a:latin typeface="Buxton Sketch" pitchFamily="66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ru-RU" sz="20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ru-RU" sz="2000" dirty="0" smtClean="0">
                <a:latin typeface="Buxton Sketch" pitchFamily="66" charset="0"/>
              </a:rPr>
              <a:t>Работният </a:t>
            </a:r>
            <a:r>
              <a:rPr lang="ru-RU" sz="2000" dirty="0" smtClean="0">
                <a:latin typeface="Buxton Sketch" pitchFamily="66" charset="0"/>
              </a:rPr>
              <a:t>товар на сървъра може да </a:t>
            </a:r>
            <a:r>
              <a:rPr lang="ru-RU" sz="2000" b="1" dirty="0" smtClean="0">
                <a:latin typeface="Buxton Sketch" pitchFamily="66" charset="0"/>
              </a:rPr>
              <a:t>нарасне прекалено </a:t>
            </a:r>
            <a:r>
              <a:rPr lang="ru-RU" sz="2000" dirty="0" smtClean="0">
                <a:latin typeface="Buxton Sketch" pitchFamily="66" charset="0"/>
              </a:rPr>
              <a:t>при голям брой </a:t>
            </a:r>
            <a:r>
              <a:rPr lang="ru-RU" sz="2000" dirty="0" smtClean="0">
                <a:latin typeface="Buxton Sketch" pitchFamily="66" charset="0"/>
              </a:rPr>
              <a:t>сървъри</a:t>
            </a:r>
          </a:p>
          <a:p>
            <a:pPr>
              <a:buNone/>
            </a:pPr>
            <a:endParaRPr lang="ru-RU" sz="2000" dirty="0" smtClean="0">
              <a:latin typeface="Buxton Sketch" pitchFamily="66" charset="0"/>
            </a:endParaRPr>
          </a:p>
          <a:p>
            <a:pPr>
              <a:buNone/>
            </a:pPr>
            <a:endParaRPr lang="ru-RU" sz="20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bg-BG" sz="2000" b="1" dirty="0" smtClean="0">
                <a:latin typeface="Buxton Sketch" pitchFamily="66" charset="0"/>
              </a:rPr>
              <a:t>Необходимост от </a:t>
            </a:r>
            <a:r>
              <a:rPr lang="bg-BG" sz="2000" dirty="0" smtClean="0">
                <a:latin typeface="Buxton Sketch" pitchFamily="66" charset="0"/>
              </a:rPr>
              <a:t>излишък/отказоустойчивост (</a:t>
            </a:r>
            <a:r>
              <a:rPr lang="en-US" sz="2000" dirty="0" smtClean="0">
                <a:latin typeface="Buxton Sketch" pitchFamily="66" charset="0"/>
              </a:rPr>
              <a:t>redundancy/</a:t>
            </a:r>
            <a:r>
              <a:rPr lang="en-US" sz="2000" dirty="0" err="1" smtClean="0">
                <a:latin typeface="Buxton Sketch" pitchFamily="66" charset="0"/>
              </a:rPr>
              <a:t>faulttolerance</a:t>
            </a:r>
            <a:r>
              <a:rPr lang="en-US" sz="2000" dirty="0" smtClean="0">
                <a:latin typeface="Buxton Sketch" pitchFamily="66" charset="0"/>
              </a:rPr>
              <a:t>) </a:t>
            </a:r>
            <a:r>
              <a:rPr lang="bg-BG" sz="2000" dirty="0" smtClean="0">
                <a:latin typeface="Buxton Sketch" pitchFamily="66" charset="0"/>
              </a:rPr>
              <a:t>– при </a:t>
            </a:r>
            <a:r>
              <a:rPr lang="bg-BG" sz="2000" b="1" dirty="0" smtClean="0">
                <a:latin typeface="Buxton Sketch" pitchFamily="66" charset="0"/>
              </a:rPr>
              <a:t>отказ</a:t>
            </a:r>
            <a:r>
              <a:rPr lang="en-US" sz="2000" b="1" dirty="0" smtClean="0">
                <a:latin typeface="Buxton Sketch" pitchFamily="66" charset="0"/>
              </a:rPr>
              <a:t>(</a:t>
            </a:r>
            <a:r>
              <a:rPr lang="bg-BG" sz="2000" b="1" dirty="0" smtClean="0">
                <a:latin typeface="Buxton Sketch" pitchFamily="66" charset="0"/>
              </a:rPr>
              <a:t>срив</a:t>
            </a:r>
            <a:r>
              <a:rPr lang="en-US" sz="2000" b="1" dirty="0" smtClean="0">
                <a:latin typeface="Buxton Sketch" pitchFamily="66" charset="0"/>
              </a:rPr>
              <a:t>)</a:t>
            </a:r>
            <a:r>
              <a:rPr lang="bg-BG" sz="2000" b="1" dirty="0" smtClean="0">
                <a:latin typeface="Buxton Sketch" pitchFamily="66" charset="0"/>
              </a:rPr>
              <a:t> </a:t>
            </a:r>
            <a:r>
              <a:rPr lang="bg-BG" sz="2000" dirty="0" smtClean="0">
                <a:latin typeface="Buxton Sketch" pitchFamily="66" charset="0"/>
              </a:rPr>
              <a:t>на сървър</a:t>
            </a:r>
            <a:endParaRPr lang="en-US" sz="2000" dirty="0">
              <a:latin typeface="Buxton Sketch" pitchFamily="66" charset="0"/>
            </a:endParaRPr>
          </a:p>
        </p:txBody>
      </p:sp>
      <p:sp>
        <p:nvSpPr>
          <p:cNvPr id="4" name="Smiley Face 3"/>
          <p:cNvSpPr/>
          <p:nvPr/>
        </p:nvSpPr>
        <p:spPr>
          <a:xfrm>
            <a:off x="4038600" y="533400"/>
            <a:ext cx="533400" cy="533400"/>
          </a:xfrm>
          <a:prstGeom prst="smileyFace">
            <a:avLst/>
          </a:prstGeom>
          <a:solidFill>
            <a:srgbClr val="FF9966"/>
          </a:solidFill>
          <a:effectLst/>
          <a:scene3d>
            <a:camera prst="orthographicFront"/>
            <a:lightRig rig="threePt" dir="t"/>
          </a:scene3d>
          <a:sp3d>
            <a:bevelT/>
            <a:bevelB w="114300" prst="artDeco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ptagon 4"/>
          <p:cNvSpPr/>
          <p:nvPr/>
        </p:nvSpPr>
        <p:spPr>
          <a:xfrm>
            <a:off x="7162800" y="533400"/>
            <a:ext cx="685800" cy="533400"/>
          </a:xfrm>
          <a:prstGeom prst="heptagon">
            <a:avLst/>
          </a:prstGeom>
          <a:scene3d>
            <a:camera prst="orthographicFront"/>
            <a:lightRig rig="threePt" dir="t"/>
          </a:scene3d>
          <a:sp3d>
            <a:bevelT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Buxton Sketch" pitchFamily="66" charset="0"/>
              </a:rPr>
              <a:t>?</a:t>
            </a:r>
            <a:endParaRPr lang="en-US" sz="2400" b="1" dirty="0">
              <a:solidFill>
                <a:schemeClr val="tx1"/>
              </a:solidFill>
              <a:latin typeface="Buxton Sketch" pitchFamily="66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idx="1"/>
          </p:nvPr>
        </p:nvSpPr>
        <p:spPr>
          <a:xfrm>
            <a:off x="914400" y="5867400"/>
            <a:ext cx="2895600" cy="381000"/>
          </a:xfrm>
          <a:ln/>
          <a:scene3d>
            <a:camera prst="orthographicFront"/>
            <a:lightRig rig="threePt" dir="t"/>
          </a:scene3d>
          <a:sp3d extrusionH="76200" contourW="12700" prstMaterial="matte">
            <a:bevelT prst="convex"/>
            <a:bevelB w="114300" prst="artDeco"/>
            <a:extrusionClr>
              <a:schemeClr val="accent2">
                <a:lumMod val="60000"/>
                <a:lumOff val="40000"/>
              </a:schemeClr>
            </a:extrusionClr>
            <a:contourClr>
              <a:schemeClr val="accent2">
                <a:lumMod val="75000"/>
              </a:schemeClr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  <a:latin typeface="Buxton Sketch" pitchFamily="66" charset="0"/>
              </a:rPr>
              <a:t>Предимства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Buxton Sketch" pitchFamily="66" charset="0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idx="1"/>
          </p:nvPr>
        </p:nvSpPr>
        <p:spPr>
          <a:xfrm>
            <a:off x="5410200" y="5867400"/>
            <a:ext cx="2895600" cy="381000"/>
          </a:xfrm>
          <a:ln/>
          <a:scene3d>
            <a:camera prst="orthographicFront"/>
            <a:lightRig rig="threePt" dir="t"/>
          </a:scene3d>
          <a:sp3d extrusionH="76200" contourW="12700" prstMaterial="matte">
            <a:bevelT prst="convex"/>
            <a:bevelB w="114300" prst="artDeco"/>
            <a:extrusionClr>
              <a:schemeClr val="accent2">
                <a:lumMod val="60000"/>
                <a:lumOff val="40000"/>
              </a:schemeClr>
            </a:extrusionClr>
            <a:contourClr>
              <a:schemeClr val="accent2">
                <a:lumMod val="75000"/>
              </a:schemeClr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  <a:latin typeface="Buxton Sketch" pitchFamily="66" charset="0"/>
              </a:rPr>
              <a:t>Недостатъци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Buxton Sketch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Buxton Sketch" pitchFamily="66" charset="0"/>
              </a:rPr>
              <a:t>N-tier</a:t>
            </a:r>
            <a:r>
              <a:rPr lang="bg-BG" sz="4400" dirty="0" smtClean="0">
                <a:latin typeface="Buxton Sketch" pitchFamily="66" charset="0"/>
              </a:rPr>
              <a:t> софтеурни архитектури</a:t>
            </a:r>
            <a:endParaRPr lang="en-US" sz="4400" dirty="0">
              <a:latin typeface="Buxton Sketch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6248400"/>
            <a:ext cx="3505200" cy="457200"/>
          </a:xfrm>
          <a:scene3d>
            <a:camera prst="orthographicFront"/>
            <a:lightRig rig="threePt" dir="t"/>
          </a:scene3d>
          <a:sp3d>
            <a:bevelT/>
            <a:bevelB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bg-BG" sz="1600" dirty="0" smtClean="0">
                <a:solidFill>
                  <a:schemeClr val="tx1"/>
                </a:solidFill>
                <a:latin typeface="Buxton Sketch" pitchFamily="66" charset="0"/>
              </a:rPr>
              <a:t>Обобощение на </a:t>
            </a:r>
            <a:r>
              <a:rPr lang="bg-BG" sz="1600" dirty="0" smtClean="0">
                <a:solidFill>
                  <a:schemeClr val="tx1"/>
                </a:solidFill>
                <a:latin typeface="Buxton Sketch" pitchFamily="66" charset="0"/>
              </a:rPr>
              <a:t>(</a:t>
            </a:r>
            <a:r>
              <a:rPr lang="en-US" sz="1600" dirty="0" smtClean="0">
                <a:solidFill>
                  <a:schemeClr val="tx1"/>
                </a:solidFill>
                <a:latin typeface="Buxton Sketch" pitchFamily="66" charset="0"/>
              </a:rPr>
              <a:t>three-tier client/server) </a:t>
            </a:r>
            <a:endParaRPr lang="en-US" sz="1600" dirty="0">
              <a:solidFill>
                <a:schemeClr val="tx1"/>
              </a:solidFill>
              <a:latin typeface="Buxton Sketch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Vladimir Script" pitchFamily="66" charset="0"/>
              <a:buChar char="Ł"/>
            </a:pPr>
            <a:r>
              <a:rPr lang="bg-BG" sz="2300" dirty="0" smtClean="0">
                <a:latin typeface="Buxton Sketch" pitchFamily="66" charset="0"/>
              </a:rPr>
              <a:t>Стил, при който приложението се разделя на </a:t>
            </a:r>
            <a:r>
              <a:rPr lang="bg-BG" sz="2300" b="1" dirty="0" smtClean="0">
                <a:latin typeface="Buxton Sketch" pitchFamily="66" charset="0"/>
              </a:rPr>
              <a:t>логически слоеве </a:t>
            </a:r>
            <a:r>
              <a:rPr lang="bg-BG" sz="2300" dirty="0" smtClean="0">
                <a:latin typeface="Buxton Sketch" pitchFamily="66" charset="0"/>
              </a:rPr>
              <a:t>и </a:t>
            </a:r>
            <a:r>
              <a:rPr lang="bg-BG" sz="2300" b="1" dirty="0" smtClean="0">
                <a:latin typeface="Buxton Sketch" pitchFamily="66" charset="0"/>
              </a:rPr>
              <a:t>физически рафтове</a:t>
            </a:r>
          </a:p>
          <a:p>
            <a:pPr>
              <a:buFont typeface="Buxton Sketch" pitchFamily="66" charset="0"/>
              <a:buChar char="≥"/>
            </a:pPr>
            <a:r>
              <a:rPr lang="bg-BG" sz="1900" dirty="0" smtClean="0">
                <a:latin typeface="Buxton Sketch" pitchFamily="66" charset="0"/>
              </a:rPr>
              <a:t>Словете-начин за </a:t>
            </a:r>
            <a:r>
              <a:rPr lang="bg-BG" sz="1900" b="1" dirty="0" smtClean="0">
                <a:latin typeface="Buxton Sketch" pitchFamily="66" charset="0"/>
              </a:rPr>
              <a:t>разделяне на отговорностите </a:t>
            </a:r>
            <a:r>
              <a:rPr lang="bg-BG" sz="1900" dirty="0" smtClean="0">
                <a:latin typeface="Buxton Sketch" pitchFamily="66" charset="0"/>
              </a:rPr>
              <a:t>и </a:t>
            </a:r>
            <a:r>
              <a:rPr lang="bg-BG" sz="1900" b="1" dirty="0" smtClean="0">
                <a:latin typeface="Buxton Sketch" pitchFamily="66" charset="0"/>
              </a:rPr>
              <a:t>управление на зависимостите</a:t>
            </a:r>
            <a:r>
              <a:rPr lang="bg-BG" sz="1900" dirty="0" smtClean="0">
                <a:latin typeface="Buxton Sketch" pitchFamily="66" charset="0"/>
              </a:rPr>
              <a:t>. Слой от по-висок ред може да използва услугите на по-нисък, но не и обратното</a:t>
            </a:r>
          </a:p>
          <a:p>
            <a:pPr>
              <a:buFont typeface="Buxton Sketch" pitchFamily="66" charset="0"/>
              <a:buChar char="≥"/>
            </a:pPr>
            <a:r>
              <a:rPr lang="bg-BG" sz="1900" dirty="0" smtClean="0">
                <a:latin typeface="Buxton Sketch" pitchFamily="66" charset="0"/>
              </a:rPr>
              <a:t>Рафтовете-</a:t>
            </a:r>
            <a:r>
              <a:rPr lang="bg-BG" sz="1900" b="1" dirty="0" smtClean="0">
                <a:latin typeface="Buxton Sketch" pitchFamily="66" charset="0"/>
              </a:rPr>
              <a:t>физически отделени</a:t>
            </a:r>
            <a:r>
              <a:rPr lang="bg-BG" sz="1900" dirty="0" smtClean="0">
                <a:latin typeface="Buxton Sketch" pitchFamily="66" charset="0"/>
              </a:rPr>
              <a:t>, работещи върху различни машини. Един рафт може да извика друг директно или да използва асинхронни заявки</a:t>
            </a:r>
          </a:p>
          <a:p>
            <a:pPr>
              <a:buFont typeface="Buxton Sketch" pitchFamily="66" charset="0"/>
              <a:buChar char="≥"/>
            </a:pPr>
            <a:r>
              <a:rPr lang="bg-BG" sz="1900" dirty="0" smtClean="0">
                <a:latin typeface="Buxton Sketch" pitchFamily="66" charset="0"/>
              </a:rPr>
              <a:t>Може всеки слой да бъде </a:t>
            </a:r>
            <a:r>
              <a:rPr lang="en-US" sz="1900" b="1" dirty="0" smtClean="0">
                <a:latin typeface="Buxton Sketch" pitchFamily="66" charset="0"/>
              </a:rPr>
              <a:t>host</a:t>
            </a:r>
            <a:r>
              <a:rPr lang="bg-BG" sz="1900" b="1" dirty="0" smtClean="0">
                <a:latin typeface="Buxton Sketch" pitchFamily="66" charset="0"/>
              </a:rPr>
              <a:t>-ван </a:t>
            </a:r>
            <a:r>
              <a:rPr lang="bg-BG" sz="1900" dirty="0" smtClean="0">
                <a:latin typeface="Buxton Sketch" pitchFamily="66" charset="0"/>
              </a:rPr>
              <a:t>на отделен рафт, но не е задължително</a:t>
            </a:r>
          </a:p>
          <a:p>
            <a:pPr>
              <a:buFont typeface="Buxton Sketch" pitchFamily="66" charset="0"/>
              <a:buChar char="≥"/>
            </a:pPr>
            <a:r>
              <a:rPr lang="bg-BG" sz="1900" dirty="0" smtClean="0">
                <a:latin typeface="Buxton Sketch" pitchFamily="66" charset="0"/>
              </a:rPr>
              <a:t>Няколко слоя може да бъдат </a:t>
            </a:r>
            <a:r>
              <a:rPr lang="en-US" sz="1900" b="1" dirty="0" smtClean="0">
                <a:latin typeface="Buxton Sketch" pitchFamily="66" charset="0"/>
              </a:rPr>
              <a:t>host</a:t>
            </a:r>
            <a:r>
              <a:rPr lang="bg-BG" sz="1900" b="1" dirty="0" smtClean="0">
                <a:latin typeface="Buxton Sketch" pitchFamily="66" charset="0"/>
              </a:rPr>
              <a:t>-вани </a:t>
            </a:r>
            <a:r>
              <a:rPr lang="bg-BG" sz="1900" dirty="0" smtClean="0">
                <a:latin typeface="Buxton Sketch" pitchFamily="66" charset="0"/>
              </a:rPr>
              <a:t>на един рафт</a:t>
            </a:r>
          </a:p>
          <a:p>
            <a:pPr>
              <a:buFont typeface="Buxton Sketch" pitchFamily="66" charset="0"/>
              <a:buChar char="≥"/>
            </a:pPr>
            <a:r>
              <a:rPr lang="bg-BG" sz="1900" dirty="0" smtClean="0">
                <a:latin typeface="Buxton Sketch" pitchFamily="66" charset="0"/>
              </a:rPr>
              <a:t>Физическото разделение на рафтовете </a:t>
            </a:r>
            <a:r>
              <a:rPr lang="bg-BG" sz="1900" b="1" dirty="0" smtClean="0">
                <a:latin typeface="Buxton Sketch" pitchFamily="66" charset="0"/>
              </a:rPr>
              <a:t>подобрява мащабируемостта и устойчивостта. </a:t>
            </a:r>
            <a:r>
              <a:rPr lang="bg-BG" sz="1900" dirty="0" smtClean="0">
                <a:latin typeface="Buxton Sketch" pitchFamily="66" charset="0"/>
              </a:rPr>
              <a:t>Но добавя </a:t>
            </a:r>
            <a:r>
              <a:rPr lang="bg-BG" sz="1900" b="1" dirty="0" smtClean="0">
                <a:latin typeface="Buxton Sketch" pitchFamily="66" charset="0"/>
              </a:rPr>
              <a:t>и закъснение </a:t>
            </a:r>
            <a:r>
              <a:rPr lang="bg-BG" sz="1900" dirty="0" smtClean="0">
                <a:latin typeface="Buxton Sketch" pitchFamily="66" charset="0"/>
              </a:rPr>
              <a:t>от допълнителната мрежова връзка</a:t>
            </a:r>
          </a:p>
          <a:p>
            <a:pPr>
              <a:buFont typeface="Buxton Sketch" pitchFamily="66" charset="0"/>
              <a:buChar char="≥"/>
            </a:pPr>
            <a:endParaRPr lang="bg-BG" sz="1600" dirty="0" smtClean="0">
              <a:latin typeface="Buxton Sketch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Vladimir Script" pitchFamily="66" charset="0"/>
              <a:buChar char="Ł"/>
            </a:pPr>
            <a:r>
              <a:rPr lang="bg-BG" sz="1400" b="1" dirty="0" smtClean="0">
                <a:latin typeface="Buxton Sketch" pitchFamily="66" charset="0"/>
              </a:rPr>
              <a:t>Затворени слоеве като тип архитектура </a:t>
            </a:r>
          </a:p>
          <a:p>
            <a:pPr>
              <a:buFont typeface="Buxton Sketch" pitchFamily="66" charset="0"/>
              <a:buChar char="≥"/>
            </a:pPr>
            <a:r>
              <a:rPr lang="bg-BG" sz="1200" dirty="0" smtClean="0">
                <a:latin typeface="Buxton Sketch" pitchFamily="66" charset="0"/>
              </a:rPr>
              <a:t>ограничава зависимостите между слоевете, по-преносими са</a:t>
            </a:r>
          </a:p>
          <a:p>
            <a:pPr>
              <a:buFont typeface="Buxton Sketch" pitchFamily="66" charset="0"/>
              <a:buChar char="≥"/>
            </a:pPr>
            <a:r>
              <a:rPr lang="bg-BG" sz="1200" dirty="0" smtClean="0">
                <a:latin typeface="Buxton Sketch" pitchFamily="66" charset="0"/>
              </a:rPr>
              <a:t>може да създаде ненужен мрежови поток, ако даден слой просто подава заявки към следващия слой</a:t>
            </a:r>
          </a:p>
          <a:p>
            <a:pPr>
              <a:buFont typeface="Vladimir Script" pitchFamily="66" charset="0"/>
              <a:buChar char="Ł"/>
            </a:pPr>
            <a:r>
              <a:rPr lang="bg-BG" sz="1400" b="1" dirty="0" smtClean="0">
                <a:latin typeface="Buxton Sketch" pitchFamily="66" charset="0"/>
              </a:rPr>
              <a:t>Отворени слове като тип архитектура</a:t>
            </a:r>
          </a:p>
          <a:p>
            <a:pPr>
              <a:buFont typeface="Buxton Sketch" pitchFamily="66" charset="0"/>
              <a:buChar char="≥"/>
            </a:pPr>
            <a:r>
              <a:rPr lang="bg-BG" sz="1200" dirty="0" smtClean="0">
                <a:latin typeface="Buxton Sketch" pitchFamily="66" charset="0"/>
              </a:rPr>
              <a:t>даден слой може да извиква всеки един от останалите слоеве под него</a:t>
            </a:r>
          </a:p>
          <a:p>
            <a:pPr>
              <a:buFont typeface="Buxton Sketch" pitchFamily="66" charset="0"/>
              <a:buChar char="≥"/>
            </a:pPr>
            <a:r>
              <a:rPr lang="bg-BG" sz="1200" dirty="0" smtClean="0">
                <a:latin typeface="Buxton Sketch" pitchFamily="66" charset="0"/>
              </a:rPr>
              <a:t>по-ефикасни са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34000" y="6248400"/>
            <a:ext cx="3505200" cy="457200"/>
          </a:xfrm>
          <a:scene3d>
            <a:camera prst="orthographicFront"/>
            <a:lightRig rig="threePt" dir="t"/>
          </a:scene3d>
          <a:sp3d>
            <a:bevelT/>
            <a:bevelB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bg-BG" sz="1600" dirty="0" smtClean="0">
                <a:solidFill>
                  <a:schemeClr val="tx1"/>
                </a:solidFill>
                <a:latin typeface="Buxton Sketch" pitchFamily="66" charset="0"/>
              </a:rPr>
              <a:t>Затворен и отворен стил</a:t>
            </a:r>
            <a:endParaRPr lang="en-US" sz="1600" dirty="0">
              <a:solidFill>
                <a:schemeClr val="tx1"/>
              </a:solidFill>
              <a:latin typeface="Buxton Sketch" pitchFamily="66" charset="0"/>
            </a:endParaRPr>
          </a:p>
        </p:txBody>
      </p:sp>
      <p:pic>
        <p:nvPicPr>
          <p:cNvPr id="8" name="Picture 7" descr="architecture_puzzl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2743200"/>
            <a:ext cx="2590800" cy="33824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bg-BG" sz="4000" dirty="0" smtClean="0">
                <a:latin typeface="Buxton Sketch" pitchFamily="66" charset="0"/>
              </a:rPr>
              <a:t>Кога да използваме </a:t>
            </a:r>
            <a:r>
              <a:rPr lang="en-US" sz="4000" dirty="0" smtClean="0">
                <a:latin typeface="Buxton Sketch" pitchFamily="66" charset="0"/>
              </a:rPr>
              <a:t>N-tier</a:t>
            </a:r>
            <a:r>
              <a:rPr lang="bg-BG" sz="4000" dirty="0" smtClean="0">
                <a:latin typeface="Buxton Sketch" pitchFamily="66" charset="0"/>
              </a:rPr>
              <a:t> СА</a:t>
            </a:r>
            <a:r>
              <a:rPr lang="en-US" sz="4000" dirty="0" smtClean="0">
                <a:latin typeface="Buxton Sketch" pitchFamily="66" charset="0"/>
              </a:rPr>
              <a:t>?</a:t>
            </a:r>
            <a:r>
              <a:rPr lang="bg-BG" sz="4000" dirty="0" smtClean="0">
                <a:latin typeface="Buxton Sketch" pitchFamily="66" charset="0"/>
              </a:rPr>
              <a:t> Предимства. </a:t>
            </a:r>
            <a:endParaRPr lang="en-US" sz="4000" dirty="0">
              <a:latin typeface="Buxton Sketch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943600"/>
            <a:ext cx="4040188" cy="762000"/>
          </a:xfrm>
          <a:scene3d>
            <a:camera prst="orthographicFront"/>
            <a:lightRig rig="threePt" dir="t"/>
          </a:scene3d>
          <a:sp3d>
            <a:bevelT/>
            <a:bevelB w="114300" prst="artDeco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bg-BG" dirty="0" smtClean="0">
                <a:solidFill>
                  <a:schemeClr val="tx1"/>
                </a:solidFill>
                <a:latin typeface="Buxton Sketch" pitchFamily="66" charset="0"/>
              </a:rPr>
              <a:t>Използване	</a:t>
            </a:r>
            <a:endParaRPr lang="en-US" dirty="0">
              <a:solidFill>
                <a:schemeClr val="tx1"/>
              </a:solidFill>
              <a:latin typeface="Buxton Sketch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876800" y="5943600"/>
            <a:ext cx="4041775" cy="762000"/>
          </a:xfrm>
          <a:scene3d>
            <a:camera prst="orthographicFront"/>
            <a:lightRig rig="threePt" dir="t"/>
          </a:scene3d>
          <a:sp3d>
            <a:bevelT/>
            <a:bevelB w="114300" prst="artDeco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bg-BG" dirty="0" smtClean="0">
                <a:solidFill>
                  <a:schemeClr val="tx1"/>
                </a:solidFill>
                <a:latin typeface="Buxton Sketch" pitchFamily="66" charset="0"/>
              </a:rPr>
              <a:t>Предимства</a:t>
            </a:r>
            <a:endParaRPr lang="en-US" dirty="0">
              <a:solidFill>
                <a:schemeClr val="tx1"/>
              </a:solidFill>
              <a:latin typeface="Buxton Sketch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bg-BG" sz="1600" dirty="0" smtClean="0">
                <a:latin typeface="Buxton Sketch" pitchFamily="66" charset="0"/>
              </a:rPr>
              <a:t>Обикновено се имплементират като </a:t>
            </a:r>
            <a:r>
              <a:rPr lang="en-US" sz="1600" dirty="0" smtClean="0">
                <a:latin typeface="Buxton Sketch" pitchFamily="66" charset="0"/>
              </a:rPr>
              <a:t>infrastructure-as-service </a:t>
            </a:r>
            <a:r>
              <a:rPr lang="en-US" sz="1600" b="1" dirty="0" smtClean="0">
                <a:latin typeface="Buxton Sketch" pitchFamily="66" charset="0"/>
              </a:rPr>
              <a:t>(</a:t>
            </a:r>
            <a:r>
              <a:rPr lang="en-US" sz="1600" b="1" dirty="0" err="1" smtClean="0">
                <a:latin typeface="Buxton Sketch" pitchFamily="66" charset="0"/>
              </a:rPr>
              <a:t>IaaS</a:t>
            </a:r>
            <a:r>
              <a:rPr lang="en-US" sz="1600" b="1" dirty="0" smtClean="0">
                <a:latin typeface="Buxton Sketch" pitchFamily="66" charset="0"/>
              </a:rPr>
              <a:t>) </a:t>
            </a:r>
            <a:r>
              <a:rPr lang="bg-BG" sz="1600" dirty="0" smtClean="0">
                <a:latin typeface="Buxton Sketch" pitchFamily="66" charset="0"/>
              </a:rPr>
              <a:t>приложения, всяко работещо на отделно м-во от </a:t>
            </a:r>
            <a:r>
              <a:rPr lang="en-US" sz="1600" dirty="0" smtClean="0">
                <a:latin typeface="Buxton Sketch" pitchFamily="66" charset="0"/>
              </a:rPr>
              <a:t>VMs</a:t>
            </a:r>
            <a:endParaRPr lang="bg-BG" sz="1600" dirty="0" smtClean="0">
              <a:latin typeface="Buxton Sketch" pitchFamily="66" charset="0"/>
            </a:endParaRPr>
          </a:p>
          <a:p>
            <a:pPr>
              <a:buNone/>
            </a:pP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bg-BG" sz="1600" dirty="0" smtClean="0">
                <a:latin typeface="Buxton Sketch" pitchFamily="66" charset="0"/>
              </a:rPr>
              <a:t>Не е задължително да е чист </a:t>
            </a:r>
            <a:r>
              <a:rPr lang="en-US" sz="1600" dirty="0" err="1" smtClean="0">
                <a:latin typeface="Buxton Sketch" pitchFamily="66" charset="0"/>
              </a:rPr>
              <a:t>IaaS</a:t>
            </a:r>
            <a:r>
              <a:rPr lang="bg-BG" sz="1600" dirty="0" smtClean="0">
                <a:latin typeface="Buxton Sketch" pitchFamily="66" charset="0"/>
              </a:rPr>
              <a:t>, </a:t>
            </a:r>
            <a:r>
              <a:rPr lang="bg-BG" sz="1600" b="1" dirty="0" smtClean="0">
                <a:latin typeface="Buxton Sketch" pitchFamily="66" charset="0"/>
              </a:rPr>
              <a:t>предимство</a:t>
            </a:r>
            <a:r>
              <a:rPr lang="bg-BG" sz="1600" dirty="0" smtClean="0">
                <a:latin typeface="Buxton Sketch" pitchFamily="66" charset="0"/>
              </a:rPr>
              <a:t> е да се използват управлявани услуги за някои части, специално кеширането, съобщенията и съхраняването на данни</a:t>
            </a:r>
          </a:p>
          <a:p>
            <a:pPr>
              <a:buFont typeface="Wingdings" pitchFamily="2" charset="2"/>
              <a:buChar char="q"/>
            </a:pPr>
            <a:r>
              <a:rPr lang="bg-BG" sz="1600" b="1" dirty="0" smtClean="0">
                <a:latin typeface="Buxton Sketch" pitchFamily="66" charset="0"/>
              </a:rPr>
              <a:t>Например </a:t>
            </a:r>
            <a:r>
              <a:rPr lang="en-US" sz="1600" b="1" dirty="0" smtClean="0">
                <a:latin typeface="Buxton Sketch" pitchFamily="66" charset="0"/>
              </a:rPr>
              <a:t>N-tier</a:t>
            </a:r>
            <a:r>
              <a:rPr lang="bg-BG" sz="1600" b="1" dirty="0" smtClean="0">
                <a:latin typeface="Buxton Sketch" pitchFamily="66" charset="0"/>
              </a:rPr>
              <a:t> архитектура за</a:t>
            </a:r>
            <a:r>
              <a:rPr lang="en-US" sz="1600" b="1" dirty="0" smtClean="0">
                <a:latin typeface="Buxton Sketch" pitchFamily="66" charset="0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bg-BG" sz="1600" dirty="0" smtClean="0">
                <a:latin typeface="Buxton Sketch" pitchFamily="66" charset="0"/>
              </a:rPr>
              <a:t>обикновени </a:t>
            </a:r>
            <a:r>
              <a:rPr lang="en-US" sz="1600" dirty="0" smtClean="0">
                <a:latin typeface="Buxton Sketch" pitchFamily="66" charset="0"/>
              </a:rPr>
              <a:t>web</a:t>
            </a:r>
            <a:r>
              <a:rPr lang="bg-BG" sz="1600" dirty="0" smtClean="0">
                <a:latin typeface="Buxton Sketch" pitchFamily="66" charset="0"/>
              </a:rPr>
              <a:t> </a:t>
            </a:r>
            <a:r>
              <a:rPr lang="bg-BG" sz="1600" dirty="0" smtClean="0">
                <a:latin typeface="Buxton Sketch" pitchFamily="66" charset="0"/>
              </a:rPr>
              <a:t>приложения</a:t>
            </a:r>
          </a:p>
          <a:p>
            <a:pPr>
              <a:buFont typeface="Arial" pitchFamily="34" charset="0"/>
              <a:buChar char="•"/>
            </a:pPr>
            <a:r>
              <a:rPr lang="bg-BG" sz="1600" dirty="0" smtClean="0">
                <a:latin typeface="Buxton Sketch" pitchFamily="66" charset="0"/>
              </a:rPr>
              <a:t>мигриране  на локални приложения към </a:t>
            </a:r>
            <a:r>
              <a:rPr lang="en-US" sz="1600" dirty="0" smtClean="0">
                <a:latin typeface="Buxton Sketch" pitchFamily="66" charset="0"/>
              </a:rPr>
              <a:t>Azure</a:t>
            </a:r>
            <a:endParaRPr lang="bg-BG" sz="16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bg-BG" sz="1600" dirty="0" smtClean="0">
                <a:latin typeface="Buxton Sketch" pitchFamily="66" charset="0"/>
              </a:rPr>
              <a:t>унифицирана разработка на локални и </a:t>
            </a:r>
            <a:r>
              <a:rPr lang="en-US" sz="1600" dirty="0" smtClean="0">
                <a:latin typeface="Buxton Sketch" pitchFamily="66" charset="0"/>
              </a:rPr>
              <a:t>cloud(</a:t>
            </a:r>
            <a:r>
              <a:rPr lang="bg-BG" sz="1600" dirty="0" smtClean="0">
                <a:latin typeface="Buxton Sketch" pitchFamily="66" charset="0"/>
              </a:rPr>
              <a:t>облачни</a:t>
            </a:r>
            <a:r>
              <a:rPr lang="en-US" sz="1600" dirty="0" smtClean="0">
                <a:latin typeface="Buxton Sketch" pitchFamily="66" charset="0"/>
              </a:rPr>
              <a:t>)</a:t>
            </a:r>
            <a:r>
              <a:rPr lang="bg-BG" sz="1600" dirty="0" smtClean="0">
                <a:latin typeface="Buxton Sketch" pitchFamily="66" charset="0"/>
              </a:rPr>
              <a:t> приложения</a:t>
            </a:r>
          </a:p>
          <a:p>
            <a:pPr>
              <a:buFont typeface="Arial" pitchFamily="34" charset="0"/>
              <a:buChar char="•"/>
            </a:pPr>
            <a:endParaRPr lang="en-US" sz="1600" dirty="0">
              <a:latin typeface="Buxton Sketch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bg-BG" dirty="0" smtClean="0"/>
          </a:p>
          <a:p>
            <a:pPr>
              <a:buFont typeface="Wingdings" pitchFamily="2" charset="2"/>
              <a:buChar char="v"/>
            </a:pPr>
            <a:r>
              <a:rPr lang="bg-BG" sz="1600" b="1" dirty="0" smtClean="0">
                <a:latin typeface="Buxton Sketch" pitchFamily="66" charset="0"/>
              </a:rPr>
              <a:t>Преносимост</a:t>
            </a:r>
            <a:r>
              <a:rPr lang="bg-BG" sz="1600" dirty="0" smtClean="0">
                <a:latin typeface="Buxton Sketch" pitchFamily="66" charset="0"/>
              </a:rPr>
              <a:t> между локални и облачни приложения и между облачни платформи</a:t>
            </a:r>
            <a:endParaRPr lang="en-US" sz="1600" dirty="0" smtClean="0">
              <a:latin typeface="Buxton Sketch" pitchFamily="66" charset="0"/>
            </a:endParaRPr>
          </a:p>
          <a:p>
            <a:pPr>
              <a:buNone/>
            </a:pPr>
            <a:endParaRPr lang="en-US" sz="1600" dirty="0" smtClean="0">
              <a:latin typeface="Buxton Sketch" pitchFamily="66" charset="0"/>
            </a:endParaRPr>
          </a:p>
          <a:p>
            <a:pPr>
              <a:buNone/>
            </a:pP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bg-BG" sz="1600" b="1" dirty="0" smtClean="0">
                <a:latin typeface="Buxton Sketch" pitchFamily="66" charset="0"/>
              </a:rPr>
              <a:t>По-малък завой на приучаването </a:t>
            </a:r>
            <a:r>
              <a:rPr lang="bg-BG" sz="1600" dirty="0" smtClean="0">
                <a:latin typeface="Buxton Sketch" pitchFamily="66" charset="0"/>
              </a:rPr>
              <a:t>за повечето разработчици</a:t>
            </a:r>
            <a:endParaRPr lang="en-US" sz="1600" dirty="0" smtClean="0">
              <a:latin typeface="Buxton Sketch" pitchFamily="66" charset="0"/>
            </a:endParaRPr>
          </a:p>
          <a:p>
            <a:pPr>
              <a:buNone/>
            </a:pPr>
            <a:endParaRPr lang="en-US" sz="1600" dirty="0" smtClean="0">
              <a:latin typeface="Buxton Sketch" pitchFamily="66" charset="0"/>
            </a:endParaRPr>
          </a:p>
          <a:p>
            <a:pPr>
              <a:buNone/>
            </a:pP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bg-BG" sz="1600" b="1" dirty="0" smtClean="0">
                <a:latin typeface="Buxton Sketch" pitchFamily="66" charset="0"/>
              </a:rPr>
              <a:t>Естествена еволюция </a:t>
            </a:r>
            <a:r>
              <a:rPr lang="bg-BG" sz="1600" dirty="0" smtClean="0">
                <a:latin typeface="Buxton Sketch" pitchFamily="66" charset="0"/>
              </a:rPr>
              <a:t>на традиционния модел на приложенията</a:t>
            </a:r>
            <a:endParaRPr lang="en-US" sz="1600" dirty="0" smtClean="0">
              <a:latin typeface="Buxton Sketch" pitchFamily="66" charset="0"/>
            </a:endParaRPr>
          </a:p>
          <a:p>
            <a:pPr>
              <a:buNone/>
            </a:pPr>
            <a:endParaRPr lang="en-US" sz="1600" dirty="0" smtClean="0">
              <a:latin typeface="Buxton Sketch" pitchFamily="66" charset="0"/>
            </a:endParaRPr>
          </a:p>
          <a:p>
            <a:pPr>
              <a:buNone/>
            </a:pP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bg-BG" sz="1600" b="1" dirty="0" smtClean="0">
                <a:latin typeface="Buxton Sketch" pitchFamily="66" charset="0"/>
              </a:rPr>
              <a:t>Отворен към хетерогенни среди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dirty="0" smtClean="0">
                <a:latin typeface="Buxton Sketch" pitchFamily="66" charset="0"/>
              </a:rPr>
              <a:t>(Windows, Linux)</a:t>
            </a:r>
            <a:endParaRPr lang="bg-BG" sz="1600" dirty="0" smtClean="0">
              <a:latin typeface="Buxton Sketch" pitchFamily="66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Buxton Sketch" pitchFamily="66" charset="0"/>
              </a:rPr>
              <a:t>------&gt; </a:t>
            </a:r>
            <a:r>
              <a:rPr lang="bg-BG" sz="4400" dirty="0" smtClean="0">
                <a:latin typeface="Buxton Sketch" pitchFamily="66" charset="0"/>
              </a:rPr>
              <a:t>още мъничко за </a:t>
            </a:r>
            <a:r>
              <a:rPr lang="en-US" sz="4400" dirty="0" smtClean="0">
                <a:latin typeface="Buxton Sketch" pitchFamily="66" charset="0"/>
              </a:rPr>
              <a:t>N-tiers</a:t>
            </a:r>
            <a:endParaRPr lang="en-US" sz="4400" dirty="0">
              <a:latin typeface="Buxton Sketch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943600"/>
            <a:ext cx="4040188" cy="762000"/>
          </a:xfrm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/>
            <a:lightRig rig="threePt" dir="t"/>
          </a:scene3d>
          <a:sp3d>
            <a:bevelT/>
            <a:bevelB w="114300" prst="artDeco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bg-BG" dirty="0" smtClean="0">
                <a:solidFill>
                  <a:schemeClr val="accent5">
                    <a:lumMod val="75000"/>
                  </a:schemeClr>
                </a:solidFill>
                <a:latin typeface="Buxton Sketch" pitchFamily="66" charset="0"/>
              </a:rPr>
              <a:t>Предизвикателства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Buxton Sketch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876800" y="5943600"/>
            <a:ext cx="4041775" cy="762000"/>
          </a:xfrm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/>
            <a:lightRig rig="threePt" dir="t"/>
          </a:scene3d>
          <a:sp3d>
            <a:bevelT/>
            <a:bevelB w="114300" prst="artDeco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bg-BG" dirty="0" smtClean="0">
                <a:solidFill>
                  <a:schemeClr val="accent5">
                    <a:lumMod val="75000"/>
                  </a:schemeClr>
                </a:solidFill>
                <a:latin typeface="Buxton Sketch" pitchFamily="66" charset="0"/>
              </a:rPr>
              <a:t>Добри практики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Buxton Sketch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bg-BG" sz="1600" dirty="0" smtClean="0">
                <a:latin typeface="Buxton Sketch" pitchFamily="66" charset="0"/>
              </a:rPr>
              <a:t>Може да стигнем до междинен слой, който просто предава дадена информация, </a:t>
            </a:r>
            <a:r>
              <a:rPr lang="bg-BG" sz="1600" b="1" dirty="0" smtClean="0">
                <a:latin typeface="Buxton Sketch" pitchFamily="66" charset="0"/>
              </a:rPr>
              <a:t>добавяйки излишно закъснение</a:t>
            </a:r>
            <a:r>
              <a:rPr lang="bg-BG" sz="1600" dirty="0" smtClean="0">
                <a:latin typeface="Buxton Sketch" pitchFamily="66" charset="0"/>
              </a:rPr>
              <a:t>, без да върши полезна работа</a:t>
            </a:r>
          </a:p>
          <a:p>
            <a:pPr>
              <a:buNone/>
            </a:pP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bg-BG" sz="1600" dirty="0" smtClean="0">
                <a:latin typeface="Buxton Sketch" pitchFamily="66" charset="0"/>
              </a:rPr>
              <a:t>Монолитният дизайн </a:t>
            </a:r>
            <a:r>
              <a:rPr lang="bg-BG" sz="1600" b="1" dirty="0" smtClean="0">
                <a:latin typeface="Buxton Sketch" pitchFamily="66" charset="0"/>
              </a:rPr>
              <a:t>не позволява независимото разпределение </a:t>
            </a:r>
            <a:r>
              <a:rPr lang="bg-BG" sz="1600" dirty="0" smtClean="0">
                <a:latin typeface="Buxton Sketch" pitchFamily="66" charset="0"/>
              </a:rPr>
              <a:t>на частите</a:t>
            </a:r>
          </a:p>
          <a:p>
            <a:pPr>
              <a:buNone/>
            </a:pP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bg-BG" sz="1600" dirty="0" smtClean="0">
                <a:latin typeface="Buxton Sketch" pitchFamily="66" charset="0"/>
              </a:rPr>
              <a:t>Управлението на </a:t>
            </a:r>
            <a:r>
              <a:rPr lang="en-US" sz="1600" dirty="0" err="1" smtClean="0">
                <a:latin typeface="Buxton Sketch" pitchFamily="66" charset="0"/>
              </a:rPr>
              <a:t>IaaS</a:t>
            </a:r>
            <a:r>
              <a:rPr lang="bg-BG" sz="1600" dirty="0" smtClean="0">
                <a:latin typeface="Buxton Sketch" pitchFamily="66" charset="0"/>
              </a:rPr>
              <a:t> приложение </a:t>
            </a:r>
            <a:r>
              <a:rPr lang="bg-BG" sz="1600" b="1" dirty="0" smtClean="0">
                <a:latin typeface="Buxton Sketch" pitchFamily="66" charset="0"/>
              </a:rPr>
              <a:t>влече много повече работа </a:t>
            </a:r>
            <a:r>
              <a:rPr lang="bg-BG" sz="1600" dirty="0" smtClean="0">
                <a:latin typeface="Buxton Sketch" pitchFamily="66" charset="0"/>
              </a:rPr>
              <a:t>от използването на управлявани приложения</a:t>
            </a:r>
          </a:p>
          <a:p>
            <a:pPr>
              <a:buNone/>
            </a:pP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bg-BG" sz="1600" dirty="0" smtClean="0">
                <a:latin typeface="Buxton Sketch" pitchFamily="66" charset="0"/>
              </a:rPr>
              <a:t>В една по-голяма система </a:t>
            </a:r>
            <a:r>
              <a:rPr lang="bg-BG" sz="1600" b="1" dirty="0" smtClean="0">
                <a:latin typeface="Buxton Sketch" pitchFamily="66" charset="0"/>
              </a:rPr>
              <a:t>управляването на мрежовата сигурност </a:t>
            </a:r>
            <a:r>
              <a:rPr lang="bg-BG" sz="1600" dirty="0" smtClean="0">
                <a:latin typeface="Buxton Sketch" pitchFamily="66" charset="0"/>
              </a:rPr>
              <a:t>би било </a:t>
            </a:r>
            <a:r>
              <a:rPr lang="bg-BG" sz="1600" b="1" dirty="0" smtClean="0">
                <a:latin typeface="Buxton Sketch" pitchFamily="66" charset="0"/>
              </a:rPr>
              <a:t>доста трудно</a:t>
            </a:r>
            <a:endParaRPr lang="en-US" sz="1600" b="1" dirty="0">
              <a:latin typeface="Buxton Sketch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bg-BG" sz="1800" dirty="0" smtClean="0">
                <a:latin typeface="Buxton Sketch" pitchFamily="66" charset="0"/>
              </a:rPr>
              <a:t>Използване на </a:t>
            </a:r>
            <a:r>
              <a:rPr lang="bg-BG" sz="1800" b="1" dirty="0" smtClean="0">
                <a:latin typeface="Buxton Sketch" pitchFamily="66" charset="0"/>
              </a:rPr>
              <a:t>автоматично мащабиране</a:t>
            </a:r>
          </a:p>
          <a:p>
            <a:pPr>
              <a:buFont typeface="Wingdings" pitchFamily="2" charset="2"/>
              <a:buChar char="ü"/>
            </a:pPr>
            <a:r>
              <a:rPr lang="bg-BG" sz="1800" dirty="0" smtClean="0">
                <a:latin typeface="Buxton Sketch" pitchFamily="66" charset="0"/>
              </a:rPr>
              <a:t>Използване на </a:t>
            </a:r>
            <a:r>
              <a:rPr lang="bg-BG" sz="1800" b="1" dirty="0" smtClean="0">
                <a:latin typeface="Buxton Sketch" pitchFamily="66" charset="0"/>
              </a:rPr>
              <a:t>асинхронни съобщения </a:t>
            </a:r>
            <a:r>
              <a:rPr lang="bg-BG" sz="1800" dirty="0" smtClean="0">
                <a:latin typeface="Buxton Sketch" pitchFamily="66" charset="0"/>
              </a:rPr>
              <a:t>за отделяне на нива </a:t>
            </a:r>
          </a:p>
          <a:p>
            <a:pPr>
              <a:buFont typeface="Wingdings" pitchFamily="2" charset="2"/>
              <a:buChar char="ü"/>
            </a:pPr>
            <a:r>
              <a:rPr lang="bg-BG" sz="1800" b="1" dirty="0" smtClean="0">
                <a:latin typeface="Buxton Sketch" pitchFamily="66" charset="0"/>
              </a:rPr>
              <a:t>Кеширане</a:t>
            </a:r>
            <a:r>
              <a:rPr lang="bg-BG" sz="1800" dirty="0" smtClean="0">
                <a:latin typeface="Buxton Sketch" pitchFamily="66" charset="0"/>
              </a:rPr>
              <a:t> на полустатични данни</a:t>
            </a:r>
          </a:p>
          <a:p>
            <a:pPr>
              <a:buFont typeface="Wingdings" pitchFamily="2" charset="2"/>
              <a:buChar char="ü"/>
            </a:pPr>
            <a:r>
              <a:rPr lang="bg-BG" sz="1800" b="1" dirty="0" smtClean="0">
                <a:latin typeface="Buxton Sketch" pitchFamily="66" charset="0"/>
              </a:rPr>
              <a:t>Конфигуриране </a:t>
            </a:r>
            <a:r>
              <a:rPr lang="bg-BG" sz="1800" dirty="0" smtClean="0">
                <a:latin typeface="Buxton Sketch" pitchFamily="66" charset="0"/>
              </a:rPr>
              <a:t>на слоя на базата данни за по-добра достъпност </a:t>
            </a:r>
          </a:p>
          <a:p>
            <a:pPr>
              <a:buFont typeface="Wingdings" pitchFamily="2" charset="2"/>
              <a:buChar char="ü"/>
            </a:pPr>
            <a:r>
              <a:rPr lang="bg-BG" sz="1800" dirty="0" smtClean="0">
                <a:latin typeface="Buxton Sketch" pitchFamily="66" charset="0"/>
              </a:rPr>
              <a:t>Поставяне на </a:t>
            </a:r>
            <a:r>
              <a:rPr lang="en-US" sz="1800" b="1" dirty="0" smtClean="0">
                <a:latin typeface="Buxton Sketch" pitchFamily="66" charset="0"/>
              </a:rPr>
              <a:t>web application firewall (WAF</a:t>
            </a:r>
            <a:r>
              <a:rPr lang="en-US" sz="1800" b="1" dirty="0" smtClean="0">
                <a:latin typeface="Buxton Sketch" pitchFamily="66" charset="0"/>
              </a:rPr>
              <a:t>)</a:t>
            </a:r>
            <a:r>
              <a:rPr lang="bg-BG" sz="1800" b="1" dirty="0" smtClean="0">
                <a:latin typeface="Buxton Sketch" pitchFamily="66" charset="0"/>
              </a:rPr>
              <a:t> </a:t>
            </a:r>
            <a:r>
              <a:rPr lang="bg-BG" sz="1800" dirty="0" smtClean="0">
                <a:latin typeface="Buxton Sketch" pitchFamily="66" charset="0"/>
              </a:rPr>
              <a:t>между </a:t>
            </a:r>
            <a:r>
              <a:rPr lang="en-US" sz="1800" dirty="0" smtClean="0">
                <a:latin typeface="Buxton Sketch" pitchFamily="66" charset="0"/>
              </a:rPr>
              <a:t>front-end</a:t>
            </a:r>
            <a:r>
              <a:rPr lang="bg-BG" sz="1800" dirty="0" smtClean="0">
                <a:latin typeface="Buxton Sketch" pitchFamily="66" charset="0"/>
              </a:rPr>
              <a:t> и </a:t>
            </a:r>
            <a:r>
              <a:rPr lang="en-US" sz="1800" dirty="0" smtClean="0">
                <a:latin typeface="Buxton Sketch" pitchFamily="66" charset="0"/>
              </a:rPr>
              <a:t>Internet</a:t>
            </a:r>
            <a:endParaRPr lang="bg-BG" sz="18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bg-BG" sz="1800" dirty="0" smtClean="0">
                <a:latin typeface="Buxton Sketch" pitchFamily="66" charset="0"/>
              </a:rPr>
              <a:t>Поставяне на </a:t>
            </a:r>
            <a:r>
              <a:rPr lang="bg-BG" sz="1800" b="1" dirty="0" smtClean="0">
                <a:latin typeface="Buxton Sketch" pitchFamily="66" charset="0"/>
              </a:rPr>
              <a:t>всяко ниво в отделна подмрежа </a:t>
            </a:r>
            <a:r>
              <a:rPr lang="bg-BG" sz="1800" dirty="0" smtClean="0">
                <a:latin typeface="Buxton Sketch" pitchFamily="66" charset="0"/>
              </a:rPr>
              <a:t>и използване на подмрежата като граница за сигурността</a:t>
            </a:r>
          </a:p>
          <a:p>
            <a:pPr>
              <a:buFont typeface="Wingdings" pitchFamily="2" charset="2"/>
              <a:buChar char="ü"/>
            </a:pPr>
            <a:r>
              <a:rPr lang="bg-BG" sz="1800" b="1" dirty="0" smtClean="0">
                <a:latin typeface="Buxton Sketch" pitchFamily="66" charset="0"/>
              </a:rPr>
              <a:t>Ограничаване на достъпа </a:t>
            </a:r>
            <a:r>
              <a:rPr lang="bg-BG" sz="1800" dirty="0" smtClean="0">
                <a:latin typeface="Buxton Sketch" pitchFamily="66" charset="0"/>
              </a:rPr>
              <a:t>до слой с данните, позволявайки заявки само от междинните слове</a:t>
            </a:r>
            <a:r>
              <a:rPr lang="en-US" sz="1800" dirty="0" smtClean="0">
                <a:latin typeface="Buxton Sketch" pitchFamily="66" charset="0"/>
              </a:rPr>
              <a:t>(</a:t>
            </a:r>
            <a:r>
              <a:rPr lang="bg-BG" sz="1800" dirty="0" smtClean="0">
                <a:latin typeface="Buxton Sketch" pitchFamily="66" charset="0"/>
              </a:rPr>
              <a:t>слой</a:t>
            </a:r>
            <a:r>
              <a:rPr lang="en-US" sz="1800" dirty="0" smtClean="0">
                <a:latin typeface="Buxton Sketch" pitchFamily="66" charset="0"/>
              </a:rPr>
              <a:t>)</a:t>
            </a:r>
            <a:endParaRPr lang="bg-BG" sz="18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ü"/>
            </a:pP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800" b="1" dirty="0" smtClean="0">
                <a:latin typeface="Buxton Sketch" pitchFamily="66" charset="0"/>
              </a:rPr>
              <a:t>Client-Server</a:t>
            </a:r>
            <a:r>
              <a:rPr lang="bg-BG" sz="2800" b="1" dirty="0" smtClean="0">
                <a:latin typeface="Buxton Sketch" pitchFamily="66" charset="0"/>
              </a:rPr>
              <a:t> </a:t>
            </a:r>
            <a:endParaRPr lang="en-US" sz="2800" b="1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bg-BG" sz="1800" dirty="0" smtClean="0">
                <a:latin typeface="Buxton Sketch" pitchFamily="66" charset="0"/>
              </a:rPr>
              <a:t>Сървърът </a:t>
            </a:r>
            <a:r>
              <a:rPr lang="bg-BG" sz="1800" b="1" dirty="0" smtClean="0">
                <a:latin typeface="Buxton Sketch" pitchFamily="66" charset="0"/>
              </a:rPr>
              <a:t>изпълнява</a:t>
            </a:r>
            <a:r>
              <a:rPr lang="bg-BG" sz="1800" dirty="0" smtClean="0">
                <a:latin typeface="Buxton Sketch" pitchFamily="66" charset="0"/>
              </a:rPr>
              <a:t> заявки, които се </a:t>
            </a:r>
            <a:r>
              <a:rPr lang="bg-BG" sz="1800" b="1" dirty="0" smtClean="0">
                <a:latin typeface="Buxton Sketch" pitchFamily="66" charset="0"/>
              </a:rPr>
              <a:t>подават и използват </a:t>
            </a:r>
            <a:r>
              <a:rPr lang="bg-BG" sz="1800" dirty="0" smtClean="0">
                <a:latin typeface="Buxton Sketch" pitchFamily="66" charset="0"/>
              </a:rPr>
              <a:t>от много потребители</a:t>
            </a:r>
            <a:r>
              <a:rPr lang="en-US" sz="1800" dirty="0" smtClean="0">
                <a:latin typeface="Buxton Sketch" pitchFamily="66" charset="0"/>
              </a:rPr>
              <a:t>(2-Tier–Client&amp;Server)</a:t>
            </a:r>
          </a:p>
          <a:p>
            <a:pPr>
              <a:buFont typeface="Wingdings" pitchFamily="2" charset="2"/>
              <a:buChar char="v"/>
            </a:pPr>
            <a:r>
              <a:rPr lang="en-US" sz="2800" b="1" dirty="0" smtClean="0">
                <a:latin typeface="Buxton Sketch" pitchFamily="66" charset="0"/>
              </a:rPr>
              <a:t>N-Tier</a:t>
            </a:r>
          </a:p>
          <a:p>
            <a:pPr>
              <a:buFont typeface="Arial" pitchFamily="34" charset="0"/>
              <a:buChar char="•"/>
            </a:pPr>
            <a:r>
              <a:rPr lang="bg-BG" sz="1800" dirty="0" smtClean="0">
                <a:latin typeface="Buxton Sketch" pitchFamily="66" charset="0"/>
              </a:rPr>
              <a:t>Включват сървър, много клиенти и база данни. Реално е </a:t>
            </a:r>
            <a:r>
              <a:rPr lang="en-US" sz="1800" dirty="0" smtClean="0">
                <a:latin typeface="Buxton Sketch" pitchFamily="66" charset="0"/>
              </a:rPr>
              <a:t>Client-Server</a:t>
            </a:r>
            <a:r>
              <a:rPr lang="bg-BG" sz="1800" dirty="0" smtClean="0">
                <a:latin typeface="Buxton Sketch" pitchFamily="66" charset="0"/>
              </a:rPr>
              <a:t> архитектура, комбинирана със архитектурата на слоевете</a:t>
            </a:r>
            <a:endParaRPr lang="en-US" sz="1800" dirty="0" smtClean="0">
              <a:latin typeface="Buxton Sketch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Buxton Sketch" pitchFamily="66" charset="0"/>
              </a:rPr>
              <a:t>Client-Server &amp; N-tier architectures</a:t>
            </a:r>
            <a:endParaRPr lang="en-US" sz="4400" dirty="0">
              <a:latin typeface="Buxton Sketch" pitchFamily="66" charset="0"/>
            </a:endParaRPr>
          </a:p>
        </p:txBody>
      </p:sp>
      <p:pic>
        <p:nvPicPr>
          <p:cNvPr id="4" name="Picture 3" descr="good_hous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00" y="3429000"/>
            <a:ext cx="3962400" cy="3304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71872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ru-RU" sz="3400" dirty="0" smtClean="0">
                <a:latin typeface="Buxton Sketch" pitchFamily="66" charset="0"/>
              </a:rPr>
              <a:t>[1]</a:t>
            </a:r>
            <a:r>
              <a:rPr lang="ru-RU" sz="3400" b="1" dirty="0" smtClean="0">
                <a:latin typeface="Buxton Sketch" pitchFamily="66" charset="0"/>
              </a:rPr>
              <a:t>доц. Бончев, Б., доц. Димов, А., Лекции по "Софтуерни архитектури", </a:t>
            </a:r>
            <a:r>
              <a:rPr lang="ru-RU" sz="3400" dirty="0" smtClean="0">
                <a:latin typeface="Buxton Sketch" pitchFamily="66" charset="0"/>
              </a:rPr>
              <a:t>зимен семестър, 2020/2021</a:t>
            </a:r>
          </a:p>
          <a:p>
            <a:pPr>
              <a:buNone/>
            </a:pPr>
            <a:r>
              <a:rPr lang="ru-RU" sz="3400" dirty="0" smtClean="0">
                <a:latin typeface="Buxton Sketch" pitchFamily="66" charset="0"/>
              </a:rPr>
              <a:t>[</a:t>
            </a:r>
            <a:r>
              <a:rPr lang="ru-RU" sz="3400" dirty="0" smtClean="0">
                <a:latin typeface="Buxton Sketch" pitchFamily="66" charset="0"/>
              </a:rPr>
              <a:t>2]</a:t>
            </a:r>
            <a:r>
              <a:rPr lang="bg-BG" sz="3400" b="1" dirty="0" smtClean="0">
                <a:latin typeface="Buxton Sketch" pitchFamily="66" charset="0"/>
              </a:rPr>
              <a:t>Фиг.1</a:t>
            </a:r>
            <a:r>
              <a:rPr lang="bg-BG" sz="3400" dirty="0" smtClean="0">
                <a:latin typeface="Buxton Sketch" pitchFamily="66" charset="0"/>
              </a:rPr>
              <a:t>, </a:t>
            </a:r>
            <a:r>
              <a:rPr lang="ru-RU" sz="3400" dirty="0" smtClean="0">
                <a:latin typeface="Buxton Sketch" pitchFamily="66" charset="0"/>
              </a:rPr>
              <a:t>https</a:t>
            </a:r>
            <a:r>
              <a:rPr lang="ru-RU" sz="3400" dirty="0" smtClean="0">
                <a:latin typeface="Buxton Sketch" pitchFamily="66" charset="0"/>
              </a:rPr>
              <a:t>://www.google.com/url?sa=i&amp;url=https%3A%2F%2Fwww.pinterest.at%2Fpin%2F640777853213585024%2F&amp;psig=AOvVaw3QmtRjbXIeOAsBPnL_AFZr&amp;ust=1606214502721000&amp;source=images&amp;cd=vfe&amp;ved=0CAIQjRxqFwoTCLC_-OS9mO0CFQAAAAAdAAAAABAD</a:t>
            </a:r>
          </a:p>
          <a:p>
            <a:pPr>
              <a:buNone/>
            </a:pPr>
            <a:r>
              <a:rPr lang="ru-RU" sz="3400" dirty="0" smtClean="0">
                <a:latin typeface="Buxton Sketch" pitchFamily="66" charset="0"/>
              </a:rPr>
              <a:t>[</a:t>
            </a:r>
            <a:r>
              <a:rPr lang="ru-RU" sz="3400" dirty="0" smtClean="0">
                <a:latin typeface="Buxton Sketch" pitchFamily="66" charset="0"/>
              </a:rPr>
              <a:t>3]</a:t>
            </a:r>
            <a:r>
              <a:rPr lang="ru-RU" sz="3400" b="1" dirty="0" smtClean="0">
                <a:latin typeface="Buxton Sketch" pitchFamily="66" charset="0"/>
              </a:rPr>
              <a:t>Фиг.2</a:t>
            </a:r>
            <a:r>
              <a:rPr lang="ru-RU" sz="3400" dirty="0" smtClean="0">
                <a:latin typeface="Buxton Sketch" pitchFamily="66" charset="0"/>
              </a:rPr>
              <a:t>, https</a:t>
            </a:r>
            <a:r>
              <a:rPr lang="ru-RU" sz="3400" dirty="0" smtClean="0">
                <a:latin typeface="Buxton Sketch" pitchFamily="66" charset="0"/>
              </a:rPr>
              <a:t>://www.google.com/url?sa=i&amp;url=https%3A%2F%2Fen.wikipedia.org%2Fwiki%2FView_model&amp;psig=AOvVaw1J6lXRzqM8DMD13qV5Wvar&amp;ust=1606221855586000&amp;source=images&amp;cd=vfe&amp;ved=0CAIQjRxqFwoTCJiziIDZmO0CFQAAAAAdAAAAABAE</a:t>
            </a:r>
          </a:p>
          <a:p>
            <a:pPr>
              <a:buNone/>
            </a:pPr>
            <a:r>
              <a:rPr lang="ru-RU" sz="3400" dirty="0" smtClean="0">
                <a:latin typeface="Buxton Sketch" pitchFamily="66" charset="0"/>
              </a:rPr>
              <a:t>[</a:t>
            </a:r>
            <a:r>
              <a:rPr lang="ru-RU" sz="3400" dirty="0" smtClean="0">
                <a:latin typeface="Buxton Sketch" pitchFamily="66" charset="0"/>
              </a:rPr>
              <a:t>4]</a:t>
            </a:r>
            <a:r>
              <a:rPr lang="ru-RU" sz="3400" b="1" dirty="0" smtClean="0">
                <a:latin typeface="Buxton Sketch" pitchFamily="66" charset="0"/>
              </a:rPr>
              <a:t>Фиг.3</a:t>
            </a:r>
            <a:r>
              <a:rPr lang="ru-RU" sz="3400" dirty="0" smtClean="0">
                <a:latin typeface="Buxton Sketch" pitchFamily="66" charset="0"/>
              </a:rPr>
              <a:t>, </a:t>
            </a:r>
          </a:p>
          <a:p>
            <a:pPr>
              <a:buNone/>
            </a:pPr>
            <a:r>
              <a:rPr lang="ru-RU" sz="3400" dirty="0" smtClean="0">
                <a:latin typeface="Buxton Sketch" pitchFamily="66" charset="0"/>
              </a:rPr>
              <a:t>	</a:t>
            </a:r>
            <a:r>
              <a:rPr lang="ru-RU" sz="3400" dirty="0" smtClean="0">
                <a:latin typeface="Buxton Sketch" pitchFamily="66" charset="0"/>
              </a:rPr>
              <a:t>https</a:t>
            </a:r>
            <a:r>
              <a:rPr lang="ru-RU" sz="3400" dirty="0" smtClean="0">
                <a:latin typeface="Buxton Sketch" pitchFamily="66" charset="0"/>
              </a:rPr>
              <a:t>://www.google.com/url?sa=i&amp;url=https%3A%2F%2Fstratechery.com%2F2013%2Fthe-alleged-13-inch-ipad-and-the-triumph-of-thin-clients-finally%2F&amp;psig=AOvVaw3eZ0G8HR-hcvPATOckGTO6&amp;ust=1606224793167000&amp;source=images&amp;cd=vfe&amp;ved=0CAIQjRxqFwoTCOj1wfDjmO0CFQAAAAAdAAAAABAO</a:t>
            </a:r>
          </a:p>
          <a:p>
            <a:pPr>
              <a:buNone/>
            </a:pPr>
            <a:r>
              <a:rPr lang="ru-RU" sz="3400" dirty="0" smtClean="0">
                <a:latin typeface="Buxton Sketch" pitchFamily="66" charset="0"/>
              </a:rPr>
              <a:t>[</a:t>
            </a:r>
            <a:r>
              <a:rPr lang="ru-RU" sz="3400" dirty="0" smtClean="0">
                <a:latin typeface="Buxton Sketch" pitchFamily="66" charset="0"/>
              </a:rPr>
              <a:t>5]</a:t>
            </a:r>
            <a:r>
              <a:rPr lang="ru-RU" sz="3400" b="1" dirty="0" smtClean="0">
                <a:latin typeface="Buxton Sketch" pitchFamily="66" charset="0"/>
              </a:rPr>
              <a:t>Фиг.4,</a:t>
            </a:r>
          </a:p>
          <a:p>
            <a:pPr>
              <a:buNone/>
            </a:pPr>
            <a:r>
              <a:rPr lang="ru-RU" sz="3400" dirty="0" smtClean="0">
                <a:latin typeface="Buxton Sketch" pitchFamily="66" charset="0"/>
              </a:rPr>
              <a:t>	</a:t>
            </a:r>
            <a:r>
              <a:rPr lang="ru-RU" sz="3400" dirty="0" smtClean="0">
                <a:latin typeface="Buxton Sketch" pitchFamily="66" charset="0"/>
              </a:rPr>
              <a:t>https</a:t>
            </a:r>
            <a:r>
              <a:rPr lang="ru-RU" sz="3400" dirty="0" smtClean="0">
                <a:latin typeface="Buxton Sketch" pitchFamily="66" charset="0"/>
              </a:rPr>
              <a:t>://www.google.com/url?sa=i&amp;url=https%3A%2F%2Fwww.softwaretestingclass.com%2Fwhat-is-difference-between-two-tier-and-three-tier-architecture%2Fthree-tier-architecture%2F&amp;psig=AOvVaw162ClMbTcUVGX5Lzc4QfLv&amp;ust=1606225821793000&amp;source=images&amp;cd=vfe&amp;ved=0CAIQjRxqFwoTCIDzotLnmO0CFQAAAAAdAAAAABAi</a:t>
            </a:r>
          </a:p>
          <a:p>
            <a:pPr>
              <a:buNone/>
            </a:pPr>
            <a:r>
              <a:rPr lang="ru-RU" sz="3400" dirty="0" smtClean="0">
                <a:latin typeface="Buxton Sketch" pitchFamily="66" charset="0"/>
              </a:rPr>
              <a:t>[</a:t>
            </a:r>
            <a:r>
              <a:rPr lang="ru-RU" sz="3400" dirty="0" smtClean="0">
                <a:latin typeface="Buxton Sketch" pitchFamily="66" charset="0"/>
              </a:rPr>
              <a:t>6]</a:t>
            </a:r>
            <a:r>
              <a:rPr lang="ru-RU" sz="3400" b="1" dirty="0" smtClean="0">
                <a:latin typeface="Buxton Sketch" pitchFamily="66" charset="0"/>
              </a:rPr>
              <a:t>Фиг.5</a:t>
            </a:r>
            <a:r>
              <a:rPr lang="ru-RU" sz="3400" dirty="0" smtClean="0">
                <a:latin typeface="Buxton Sketch" pitchFamily="66" charset="0"/>
              </a:rPr>
              <a:t>,</a:t>
            </a:r>
          </a:p>
          <a:p>
            <a:pPr>
              <a:buNone/>
            </a:pPr>
            <a:r>
              <a:rPr lang="ru-RU" sz="3400" dirty="0" smtClean="0">
                <a:latin typeface="Buxton Sketch" pitchFamily="66" charset="0"/>
              </a:rPr>
              <a:t>	</a:t>
            </a:r>
            <a:r>
              <a:rPr lang="ru-RU" sz="3400" dirty="0" smtClean="0">
                <a:latin typeface="Buxton Sketch" pitchFamily="66" charset="0"/>
              </a:rPr>
              <a:t>https</a:t>
            </a:r>
            <a:r>
              <a:rPr lang="ru-RU" sz="3400" dirty="0" smtClean="0">
                <a:latin typeface="Buxton Sketch" pitchFamily="66" charset="0"/>
              </a:rPr>
              <a:t>://www.google.com/url?sa=i&amp;url=https%3A%2F%2Fro.pinterest.com%2Fpin%2F484207397435294542%2F&amp;psig=AOvVaw3vEjW8Gbl4NQ6Wv8O-zJmF&amp;ust=1606234236121000&amp;source=images&amp;cd=vfe&amp;ved=0CAIQjRxqFwoTCMjS5oaHme0CFQAAAAAdAAAAABAP</a:t>
            </a:r>
          </a:p>
          <a:p>
            <a:pPr>
              <a:buNone/>
            </a:pPr>
            <a:r>
              <a:rPr lang="ru-RU" sz="3400" dirty="0" smtClean="0">
                <a:latin typeface="Buxton Sketch" pitchFamily="66" charset="0"/>
              </a:rPr>
              <a:t>[</a:t>
            </a:r>
            <a:r>
              <a:rPr lang="ru-RU" sz="3400" dirty="0" smtClean="0">
                <a:latin typeface="Buxton Sketch" pitchFamily="66" charset="0"/>
              </a:rPr>
              <a:t>7]</a:t>
            </a:r>
            <a:r>
              <a:rPr lang="en-US" sz="3400" b="1" dirty="0" smtClean="0">
                <a:latin typeface="Buxton Sketch" pitchFamily="66" charset="0"/>
              </a:rPr>
              <a:t>Client-Server mo </a:t>
            </a:r>
            <a:r>
              <a:rPr lang="en-US" sz="3400" b="1" dirty="0" smtClean="0">
                <a:latin typeface="Buxton Sketch" pitchFamily="66" charset="0"/>
              </a:rPr>
              <a:t>del</a:t>
            </a:r>
            <a:r>
              <a:rPr lang="en-US" sz="3400" b="1" dirty="0" smtClean="0">
                <a:latin typeface="Buxton Sketch" pitchFamily="66" charset="0"/>
              </a:rPr>
              <a:t>– Wikipedia</a:t>
            </a:r>
            <a:r>
              <a:rPr lang="en-US" sz="3400" dirty="0" smtClean="0">
                <a:latin typeface="Buxton Sketch" pitchFamily="66" charset="0"/>
              </a:rPr>
              <a:t>, </a:t>
            </a:r>
            <a:r>
              <a:rPr lang="ru-RU" sz="3400" dirty="0" smtClean="0">
                <a:latin typeface="Buxton Sketch" pitchFamily="66" charset="0"/>
              </a:rPr>
              <a:t>https</a:t>
            </a:r>
            <a:r>
              <a:rPr lang="ru-RU" sz="3400" dirty="0" smtClean="0">
                <a:latin typeface="Buxton Sketch" pitchFamily="66" charset="0"/>
              </a:rPr>
              <a:t>://en.wikipedia.org/wiki/Client–server_model</a:t>
            </a:r>
          </a:p>
          <a:p>
            <a:pPr>
              <a:buNone/>
            </a:pPr>
            <a:r>
              <a:rPr lang="ru-RU" sz="3400" dirty="0" smtClean="0">
                <a:latin typeface="Buxton Sketch" pitchFamily="66" charset="0"/>
              </a:rPr>
              <a:t>[</a:t>
            </a:r>
            <a:r>
              <a:rPr lang="ru-RU" sz="3400" dirty="0" smtClean="0">
                <a:latin typeface="Buxton Sketch" pitchFamily="66" charset="0"/>
              </a:rPr>
              <a:t>8]</a:t>
            </a:r>
            <a:r>
              <a:rPr lang="en-US" sz="3400" b="1" dirty="0" smtClean="0">
                <a:latin typeface="Buxton Sketch" pitchFamily="66" charset="0"/>
              </a:rPr>
              <a:t>N-tier architecture style – Azure application architecture </a:t>
            </a:r>
            <a:r>
              <a:rPr lang="en-US" sz="3400" b="1" dirty="0" err="1" smtClean="0">
                <a:latin typeface="Buxton Sketch" pitchFamily="66" charset="0"/>
              </a:rPr>
              <a:t>guide|Microsoft</a:t>
            </a:r>
            <a:r>
              <a:rPr lang="en-US" sz="3400" b="1" dirty="0" smtClean="0">
                <a:latin typeface="Buxton Sketch" pitchFamily="66" charset="0"/>
              </a:rPr>
              <a:t> Docs</a:t>
            </a:r>
            <a:r>
              <a:rPr lang="en-US" sz="3400" dirty="0" smtClean="0">
                <a:latin typeface="Buxton Sketch" pitchFamily="66" charset="0"/>
              </a:rPr>
              <a:t>, </a:t>
            </a:r>
            <a:r>
              <a:rPr lang="ru-RU" sz="3400" dirty="0" smtClean="0">
                <a:latin typeface="Buxton Sketch" pitchFamily="66" charset="0"/>
              </a:rPr>
              <a:t>https</a:t>
            </a:r>
            <a:r>
              <a:rPr lang="ru-RU" sz="3400" dirty="0" smtClean="0">
                <a:latin typeface="Buxton Sketch" pitchFamily="66" charset="0"/>
              </a:rPr>
              <a:t>://docs.microsoft.com/en-us/azure/architecture/guide/architecture-styles/n-tier#:~:text=An%20N-tier%20architecture%20divides,layer%20has%20a%20specific%20responsibility.&amp;</a:t>
            </a:r>
            <a:r>
              <a:rPr lang="ru-RU" sz="3400" dirty="0" smtClean="0">
                <a:latin typeface="Buxton Sketch" pitchFamily="66" charset="0"/>
              </a:rPr>
              <a:t>text=A%20traditional%20three-tier%20application,tier%2C%20and%20a%20database%20tier</a:t>
            </a:r>
            <a:endParaRPr lang="en-US" sz="34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en-US" sz="3400" dirty="0" smtClean="0">
                <a:latin typeface="Buxton Sketch" pitchFamily="66" charset="0"/>
              </a:rPr>
              <a:t>[9]</a:t>
            </a:r>
            <a:r>
              <a:rPr lang="en-US" sz="3400" b="1" dirty="0" smtClean="0">
                <a:latin typeface="Buxton Sketch" pitchFamily="66" charset="0"/>
              </a:rPr>
              <a:t>Client-Server/N-tier system</a:t>
            </a:r>
            <a:r>
              <a:rPr lang="en-US" sz="3400" dirty="0" smtClean="0">
                <a:latin typeface="Buxton Sketch" pitchFamily="66" charset="0"/>
              </a:rPr>
              <a:t>, </a:t>
            </a:r>
            <a:r>
              <a:rPr lang="en-US" sz="3400" dirty="0" smtClean="0">
                <a:latin typeface="Buxton Sketch" pitchFamily="66" charset="0"/>
                <a:hlinkClick r:id="rId2"/>
              </a:rPr>
              <a:t>http://</a:t>
            </a:r>
            <a:r>
              <a:rPr lang="en-US" sz="3400" dirty="0" smtClean="0">
                <a:latin typeface="Buxton Sketch" pitchFamily="66" charset="0"/>
                <a:hlinkClick r:id="rId2"/>
              </a:rPr>
              <a:t>www.dossier-andreas.net/software_architecture/tiers.html</a:t>
            </a:r>
            <a:endParaRPr lang="en-US" sz="34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en-US" sz="3400" dirty="0" smtClean="0">
                <a:latin typeface="Buxton Sketch" pitchFamily="66" charset="0"/>
              </a:rPr>
              <a:t>[10]</a:t>
            </a:r>
            <a:r>
              <a:rPr lang="en-US" sz="3400" b="1" dirty="0" smtClean="0">
                <a:latin typeface="Buxton Sketch" pitchFamily="66" charset="0"/>
              </a:rPr>
              <a:t>Remote </a:t>
            </a:r>
            <a:r>
              <a:rPr lang="en-US" sz="3400" b="1" dirty="0" smtClean="0">
                <a:latin typeface="Buxton Sketch" pitchFamily="66" charset="0"/>
              </a:rPr>
              <a:t>Job Entry-Wikipedia</a:t>
            </a:r>
            <a:r>
              <a:rPr lang="en-US" sz="3400" dirty="0" smtClean="0">
                <a:latin typeface="Buxton Sketch" pitchFamily="66" charset="0"/>
              </a:rPr>
              <a:t>, https://en.wikipedia.org/wiki/Remote_job_entry</a:t>
            </a:r>
            <a:endParaRPr lang="ru-RU" sz="3400" dirty="0" smtClean="0">
              <a:latin typeface="Buxton Sketch" pitchFamily="66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400" dirty="0" smtClean="0">
                <a:latin typeface="Buxton Sketch" pitchFamily="66" charset="0"/>
              </a:rPr>
              <a:t>Източници</a:t>
            </a:r>
            <a:endParaRPr lang="en-US" sz="4400" dirty="0">
              <a:latin typeface="Buxton Sketch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bg-BG" sz="2400" b="1" dirty="0" smtClean="0">
                <a:latin typeface="Buxton Sketch" pitchFamily="66" charset="0"/>
              </a:rPr>
              <a:t>Понятие</a:t>
            </a:r>
            <a:r>
              <a:rPr lang="bg-BG" sz="2400" dirty="0" smtClean="0">
                <a:latin typeface="Buxton Sketch" pitchFamily="66" charset="0"/>
              </a:rPr>
              <a:t> за СА</a:t>
            </a:r>
            <a:r>
              <a:rPr lang="en-US" sz="2400" dirty="0" smtClean="0">
                <a:latin typeface="Buxton Sketch" pitchFamily="66" charset="0"/>
              </a:rPr>
              <a:t>(software architecture):</a:t>
            </a:r>
            <a:endParaRPr lang="bg-BG" sz="2400" dirty="0" smtClean="0">
              <a:latin typeface="Buxton Sketch" pitchFamily="66" charset="0"/>
            </a:endParaRPr>
          </a:p>
          <a:p>
            <a:pPr>
              <a:buNone/>
            </a:pPr>
            <a:endParaRPr lang="en-US" sz="24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en-US" sz="2400" dirty="0" smtClean="0">
                <a:latin typeface="Buxton Sketch" pitchFamily="66" charset="0"/>
              </a:rPr>
              <a:t>	</a:t>
            </a:r>
            <a:r>
              <a:rPr lang="bg-BG" sz="2400" dirty="0" smtClean="0">
                <a:latin typeface="Buxton Sketch" pitchFamily="66" charset="0"/>
              </a:rPr>
              <a:t>-Съ</a:t>
            </a:r>
            <a:r>
              <a:rPr lang="ru-RU" sz="2400" dirty="0" smtClean="0">
                <a:latin typeface="Buxton Sketch" pitchFamily="66" charset="0"/>
              </a:rPr>
              <a:t>вкупност </a:t>
            </a:r>
            <a:r>
              <a:rPr lang="ru-RU" sz="2400" dirty="0" smtClean="0">
                <a:latin typeface="Buxton Sketch" pitchFamily="66" charset="0"/>
              </a:rPr>
              <a:t>от </a:t>
            </a:r>
            <a:r>
              <a:rPr lang="ru-RU" sz="2400" b="1" dirty="0" smtClean="0">
                <a:latin typeface="Buxton Sketch" pitchFamily="66" charset="0"/>
              </a:rPr>
              <a:t>важни решения </a:t>
            </a:r>
            <a:r>
              <a:rPr lang="ru-RU" sz="2400" dirty="0" smtClean="0">
                <a:latin typeface="Buxton Sketch" pitchFamily="66" charset="0"/>
              </a:rPr>
              <a:t>за организацията на софтурните системи, включваща проектиране, анализиране и документиране на </a:t>
            </a:r>
            <a:r>
              <a:rPr lang="ru-RU" sz="2400" b="1" dirty="0" smtClean="0">
                <a:latin typeface="Buxton Sketch" pitchFamily="66" charset="0"/>
              </a:rPr>
              <a:t>системни структури </a:t>
            </a:r>
            <a:r>
              <a:rPr lang="ru-RU" sz="2400" dirty="0" smtClean="0">
                <a:latin typeface="Buxton Sketch" pitchFamily="66" charset="0"/>
              </a:rPr>
              <a:t>от високо ниво </a:t>
            </a:r>
            <a:endParaRPr lang="ru-RU" sz="2400" dirty="0" smtClean="0">
              <a:latin typeface="Buxton Sketch" pitchFamily="66" charset="0"/>
            </a:endParaRPr>
          </a:p>
          <a:p>
            <a:pPr>
              <a:buNone/>
            </a:pPr>
            <a:endParaRPr lang="en-US" sz="24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ru-RU" sz="2400" dirty="0" smtClean="0">
                <a:latin typeface="Buxton Sketch" pitchFamily="66" charset="0"/>
              </a:rPr>
              <a:t>Чрез софтуерната архитектура се вземат </a:t>
            </a:r>
            <a:r>
              <a:rPr lang="ru-RU" sz="2400" b="1" dirty="0" smtClean="0">
                <a:latin typeface="Buxton Sketch" pitchFamily="66" charset="0"/>
              </a:rPr>
              <a:t>структурни решения</a:t>
            </a:r>
            <a:r>
              <a:rPr lang="ru-RU" sz="2400" dirty="0" smtClean="0">
                <a:latin typeface="Buxton Sketch" pitchFamily="66" charset="0"/>
              </a:rPr>
              <a:t>, които са скъпи за промяна след </a:t>
            </a:r>
            <a:r>
              <a:rPr lang="ru-RU" sz="2400" dirty="0" smtClean="0">
                <a:latin typeface="Buxton Sketch" pitchFamily="66" charset="0"/>
              </a:rPr>
              <a:t>реализация</a:t>
            </a:r>
          </a:p>
          <a:p>
            <a:pPr>
              <a:buNone/>
            </a:pPr>
            <a:endParaRPr lang="ru-RU" sz="2400" dirty="0" smtClean="0">
              <a:latin typeface="Buxton Sketch" pitchFamily="66" charset="0"/>
            </a:endParaRPr>
          </a:p>
          <a:p>
            <a:pPr>
              <a:buNone/>
            </a:pPr>
            <a:endParaRPr lang="ru-RU" sz="24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ru-RU" sz="2400" dirty="0" smtClean="0">
                <a:latin typeface="Buxton Sketch" pitchFamily="66" charset="0"/>
              </a:rPr>
              <a:t>Архитектурата на </a:t>
            </a:r>
            <a:r>
              <a:rPr lang="ru-RU" sz="2400" b="1" dirty="0" smtClean="0">
                <a:latin typeface="Buxton Sketch" pitchFamily="66" charset="0"/>
              </a:rPr>
              <a:t>софтуера</a:t>
            </a:r>
            <a:r>
              <a:rPr lang="ru-RU" sz="2400" dirty="0" smtClean="0">
                <a:latin typeface="Buxton Sketch" pitchFamily="66" charset="0"/>
              </a:rPr>
              <a:t> е метафора, аналогично на архитектурата на </a:t>
            </a:r>
            <a:r>
              <a:rPr lang="ru-RU" sz="2400" b="1" dirty="0" smtClean="0">
                <a:latin typeface="Buxton Sketch" pitchFamily="66" charset="0"/>
              </a:rPr>
              <a:t>сгради и съоръжения</a:t>
            </a:r>
            <a:endParaRPr lang="en-US" sz="2400" b="1" dirty="0" smtClean="0">
              <a:latin typeface="Buxton Sketch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800" dirty="0" smtClean="0">
                <a:latin typeface="Buxton Sketch" pitchFamily="66" charset="0"/>
              </a:rPr>
              <a:t>Софтуерна архитектура</a:t>
            </a:r>
            <a:endParaRPr lang="en-US" sz="4800" dirty="0">
              <a:latin typeface="Buxton Sketch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800" dirty="0" smtClean="0">
                <a:latin typeface="Buxton Sketch" pitchFamily="66" charset="0"/>
              </a:rPr>
              <a:t>Предмет и основни видове СА</a:t>
            </a:r>
            <a:endParaRPr lang="en-US" sz="4800" dirty="0">
              <a:latin typeface="Buxton Sketch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19200" y="5715000"/>
            <a:ext cx="2895600" cy="381000"/>
          </a:xfrm>
          <a:ln/>
          <a:scene3d>
            <a:camera prst="orthographicFront"/>
            <a:lightRig rig="threePt" dir="t"/>
          </a:scene3d>
          <a:sp3d prstMaterial="matte"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  <a:latin typeface="Buxton Sketch" pitchFamily="66" charset="0"/>
              </a:rPr>
              <a:t>Предмет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Buxton Sketch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pPr marL="624078" indent="-514350">
              <a:buFont typeface="Arial" pitchFamily="34" charset="0"/>
              <a:buChar char="•"/>
            </a:pPr>
            <a:r>
              <a:rPr lang="ru-RU" sz="1800" dirty="0" smtClean="0">
                <a:latin typeface="Buxton Sketch" pitchFamily="66" charset="0"/>
              </a:rPr>
              <a:t>Съгласно </a:t>
            </a:r>
            <a:r>
              <a:rPr lang="ru-RU" sz="1800" b="1" dirty="0" smtClean="0">
                <a:latin typeface="Buxton Sketch" pitchFamily="66" charset="0"/>
              </a:rPr>
              <a:t>Software Engineering Institute</a:t>
            </a:r>
            <a:r>
              <a:rPr lang="ru-RU" sz="1800" dirty="0" smtClean="0">
                <a:latin typeface="Buxton Sketch" pitchFamily="66" charset="0"/>
              </a:rPr>
              <a:t>: “Архитектура на дадена софтуерна система е съвкупност от структури, показващи различните софтуерни елементи на системата, външно видимите им свойства и връзките между тях</a:t>
            </a:r>
            <a:r>
              <a:rPr lang="ru-RU" sz="1800" dirty="0" smtClean="0">
                <a:latin typeface="Buxton Sketch" pitchFamily="66" charset="0"/>
              </a:rPr>
              <a:t>”</a:t>
            </a:r>
          </a:p>
          <a:p>
            <a:pPr marL="624078" indent="-514350">
              <a:buFont typeface="Arial" pitchFamily="34" charset="0"/>
              <a:buChar char="•"/>
            </a:pPr>
            <a:r>
              <a:rPr lang="ru-RU" sz="1800" dirty="0" smtClean="0">
                <a:latin typeface="Buxton Sketch" pitchFamily="66" charset="0"/>
              </a:rPr>
              <a:t>Предмет на СА е поведението и връзките между различни елементи, разглеждани като </a:t>
            </a:r>
            <a:r>
              <a:rPr lang="ru-RU" sz="1800" b="1" dirty="0" smtClean="0">
                <a:latin typeface="Buxton Sketch" pitchFamily="66" charset="0"/>
              </a:rPr>
              <a:t>“черни кутии</a:t>
            </a:r>
            <a:r>
              <a:rPr lang="ru-RU" sz="1800" b="1" dirty="0" smtClean="0">
                <a:latin typeface="Buxton Sketch" pitchFamily="66" charset="0"/>
              </a:rPr>
              <a:t>”</a:t>
            </a:r>
          </a:p>
          <a:p>
            <a:pPr marL="624078" indent="-514350">
              <a:buFont typeface="Arial" pitchFamily="34" charset="0"/>
              <a:buChar char="•"/>
            </a:pPr>
            <a:r>
              <a:rPr lang="en-US" sz="1800" b="1" dirty="0" smtClean="0">
                <a:latin typeface="Buxton Sketch" pitchFamily="66" charset="0"/>
              </a:rPr>
              <a:t>Stakeholders</a:t>
            </a:r>
            <a:r>
              <a:rPr lang="en-US" sz="1800" dirty="0" smtClean="0">
                <a:latin typeface="Buxton Sketch" pitchFamily="66" charset="0"/>
              </a:rPr>
              <a:t> - </a:t>
            </a:r>
            <a:r>
              <a:rPr lang="ru-RU" sz="1800" dirty="0" smtClean="0">
                <a:latin typeface="Buxton Sketch" pitchFamily="66" charset="0"/>
              </a:rPr>
              <a:t>Заинтересовани </a:t>
            </a:r>
            <a:r>
              <a:rPr lang="ru-RU" sz="1800" dirty="0" smtClean="0">
                <a:latin typeface="Buxton Sketch" pitchFamily="66" charset="0"/>
              </a:rPr>
              <a:t>лица</a:t>
            </a:r>
          </a:p>
          <a:p>
            <a:pPr marL="624078" indent="-514350">
              <a:buFont typeface="Arial" pitchFamily="34" charset="0"/>
              <a:buChar char="•"/>
            </a:pPr>
            <a:r>
              <a:rPr lang="ru-RU" sz="1800" b="1" dirty="0" smtClean="0">
                <a:latin typeface="Buxton Sketch" pitchFamily="66" charset="0"/>
              </a:rPr>
              <a:t>Успешен </a:t>
            </a:r>
            <a:r>
              <a:rPr lang="ru-RU" sz="1800" b="1" dirty="0" smtClean="0">
                <a:latin typeface="Buxton Sketch" pitchFamily="66" charset="0"/>
              </a:rPr>
              <a:t>проект </a:t>
            </a:r>
            <a:r>
              <a:rPr lang="ru-RU" sz="1800" dirty="0" smtClean="0">
                <a:latin typeface="Buxton Sketch" pitchFamily="66" charset="0"/>
              </a:rPr>
              <a:t>и разработка могат да се изградят само ако е налице </a:t>
            </a:r>
            <a:r>
              <a:rPr lang="ru-RU" sz="1800" b="1" dirty="0" smtClean="0">
                <a:latin typeface="Buxton Sketch" pitchFamily="66" charset="0"/>
              </a:rPr>
              <a:t>идейна цялост </a:t>
            </a:r>
            <a:r>
              <a:rPr lang="ru-RU" sz="1800" dirty="0" smtClean="0">
                <a:latin typeface="Buxton Sketch" pitchFamily="66" charset="0"/>
              </a:rPr>
              <a:t>и се следва определен </a:t>
            </a:r>
            <a:r>
              <a:rPr lang="ru-RU" sz="1800" b="1" dirty="0" smtClean="0">
                <a:latin typeface="Buxton Sketch" pitchFamily="66" charset="0"/>
              </a:rPr>
              <a:t>архитектурен стил</a:t>
            </a:r>
            <a:endParaRPr lang="ru-RU" sz="1800" b="1" dirty="0" smtClean="0">
              <a:latin typeface="Buxton Sketch" pitchFamily="66" charset="0"/>
            </a:endParaRPr>
          </a:p>
          <a:p>
            <a:pPr marL="624078" indent="-514350">
              <a:buFont typeface="Arial" pitchFamily="34" charset="0"/>
              <a:buChar char="•"/>
            </a:pPr>
            <a:endParaRPr lang="ru-RU" sz="1800" dirty="0" smtClean="0">
              <a:latin typeface="Buxton Sketch" pitchFamily="66" charset="0"/>
            </a:endParaRPr>
          </a:p>
          <a:p>
            <a:pPr marL="624078" indent="-514350">
              <a:buFont typeface="Arial" pitchFamily="34" charset="0"/>
              <a:buChar char="•"/>
            </a:pPr>
            <a:endParaRPr lang="en-US" sz="2000" b="1" dirty="0">
              <a:latin typeface="Buxton Sketch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bg-BG" sz="1600" b="1" dirty="0" smtClean="0">
                <a:latin typeface="Buxton Sketch" pitchFamily="66" charset="0"/>
              </a:rPr>
              <a:t>Организационна архитектура </a:t>
            </a:r>
            <a:r>
              <a:rPr lang="bg-BG" sz="1600" dirty="0" smtClean="0">
                <a:latin typeface="Buxton Sketch" pitchFamily="66" charset="0"/>
              </a:rPr>
              <a:t>(</a:t>
            </a:r>
            <a:r>
              <a:rPr lang="en-US" sz="1600" dirty="0" smtClean="0">
                <a:latin typeface="Buxton Sketch" pitchFamily="66" charset="0"/>
              </a:rPr>
              <a:t>Enterprise architecture</a:t>
            </a:r>
            <a:r>
              <a:rPr lang="en-US" sz="1600" dirty="0" smtClean="0">
                <a:latin typeface="Buxton Sketch" pitchFamily="66" charset="0"/>
              </a:rPr>
              <a:t>)</a:t>
            </a:r>
            <a:endParaRPr lang="bg-BG" sz="1600" dirty="0" smtClean="0">
              <a:latin typeface="Buxton Sketch" pitchFamily="66" charset="0"/>
            </a:endParaRPr>
          </a:p>
          <a:p>
            <a:pPr>
              <a:buFontTx/>
              <a:buChar char="-"/>
            </a:pPr>
            <a:r>
              <a:rPr lang="ru-RU" sz="1600" dirty="0" smtClean="0">
                <a:latin typeface="Buxton Sketch" pitchFamily="66" charset="0"/>
              </a:rPr>
              <a:t>основните </a:t>
            </a:r>
            <a:r>
              <a:rPr lang="ru-RU" sz="1600" dirty="0" smtClean="0">
                <a:latin typeface="Buxton Sketch" pitchFamily="66" charset="0"/>
              </a:rPr>
              <a:t>процеси, технологичните и </a:t>
            </a:r>
            <a:r>
              <a:rPr lang="ru-RU" sz="1600" b="1" dirty="0" smtClean="0">
                <a:latin typeface="Buxton Sketch" pitchFamily="66" charset="0"/>
              </a:rPr>
              <a:t>бизнес-стратегии</a:t>
            </a:r>
            <a:r>
              <a:rPr lang="ru-RU" sz="1600" dirty="0" smtClean="0">
                <a:latin typeface="Buxton Sketch" pitchFamily="66" charset="0"/>
              </a:rPr>
              <a:t> в дадена </a:t>
            </a:r>
            <a:r>
              <a:rPr lang="ru-RU" sz="1600" dirty="0" smtClean="0">
                <a:latin typeface="Buxton Sketch" pitchFamily="66" charset="0"/>
              </a:rPr>
              <a:t>организация</a:t>
            </a:r>
          </a:p>
          <a:p>
            <a:pPr>
              <a:buFontTx/>
              <a:buChar char="-"/>
            </a:pPr>
            <a:endParaRPr lang="ru-RU" sz="16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bg-BG" sz="1600" b="1" dirty="0" smtClean="0">
                <a:latin typeface="Buxton Sketch" pitchFamily="66" charset="0"/>
              </a:rPr>
              <a:t>Системна архитектура </a:t>
            </a:r>
            <a:r>
              <a:rPr lang="bg-BG" sz="1600" dirty="0" smtClean="0">
                <a:latin typeface="Buxton Sketch" pitchFamily="66" charset="0"/>
              </a:rPr>
              <a:t>(</a:t>
            </a:r>
            <a:r>
              <a:rPr lang="en-US" sz="1600" dirty="0" smtClean="0">
                <a:latin typeface="Buxton Sketch" pitchFamily="66" charset="0"/>
              </a:rPr>
              <a:t>System architecture</a:t>
            </a:r>
            <a:r>
              <a:rPr lang="en-US" sz="1600" dirty="0" smtClean="0">
                <a:latin typeface="Buxton Sketch" pitchFamily="66" charset="0"/>
              </a:rPr>
              <a:t>)</a:t>
            </a:r>
            <a:endParaRPr lang="bg-BG" sz="1600" dirty="0" smtClean="0">
              <a:latin typeface="Buxton Sketch" pitchFamily="66" charset="0"/>
            </a:endParaRPr>
          </a:p>
          <a:p>
            <a:pPr>
              <a:buFontTx/>
              <a:buChar char="-"/>
            </a:pPr>
            <a:r>
              <a:rPr lang="ru-RU" sz="1600" dirty="0" smtClean="0">
                <a:latin typeface="Buxton Sketch" pitchFamily="66" charset="0"/>
              </a:rPr>
              <a:t>организацията </a:t>
            </a:r>
            <a:r>
              <a:rPr lang="ru-RU" sz="1600" dirty="0" smtClean="0">
                <a:latin typeface="Buxton Sketch" pitchFamily="66" charset="0"/>
              </a:rPr>
              <a:t>на програмите и </a:t>
            </a:r>
            <a:r>
              <a:rPr lang="ru-RU" sz="1600" b="1" dirty="0" smtClean="0">
                <a:latin typeface="Buxton Sketch" pitchFamily="66" charset="0"/>
              </a:rPr>
              <a:t>инфраструктурата</a:t>
            </a:r>
            <a:r>
              <a:rPr lang="ru-RU" sz="1600" dirty="0" smtClean="0">
                <a:latin typeface="Buxton Sketch" pitchFamily="66" charset="0"/>
              </a:rPr>
              <a:t>, върху която те се </a:t>
            </a:r>
            <a:r>
              <a:rPr lang="ru-RU" sz="1600" dirty="0" smtClean="0">
                <a:latin typeface="Buxton Sketch" pitchFamily="66" charset="0"/>
              </a:rPr>
              <a:t>изпълняват</a:t>
            </a:r>
          </a:p>
          <a:p>
            <a:pPr>
              <a:buFontTx/>
              <a:buChar char="-"/>
            </a:pPr>
            <a:endParaRPr lang="ru-RU" sz="16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1600" b="1" dirty="0" smtClean="0">
                <a:latin typeface="Buxton Sketch" pitchFamily="66" charset="0"/>
              </a:rPr>
              <a:t>Архитектура на приложението </a:t>
            </a:r>
            <a:r>
              <a:rPr lang="ru-RU" sz="1600" dirty="0" smtClean="0">
                <a:latin typeface="Buxton Sketch" pitchFamily="66" charset="0"/>
              </a:rPr>
              <a:t>(Application architecture</a:t>
            </a:r>
            <a:r>
              <a:rPr lang="ru-RU" sz="1600" dirty="0" smtClean="0">
                <a:latin typeface="Buxton Sketch" pitchFamily="66" charset="0"/>
              </a:rPr>
              <a:t>)</a:t>
            </a:r>
          </a:p>
          <a:p>
            <a:pPr>
              <a:buNone/>
            </a:pPr>
            <a:r>
              <a:rPr lang="ru-RU" sz="1600" dirty="0" smtClean="0">
                <a:latin typeface="Buxton Sketch" pitchFamily="66" charset="0"/>
              </a:rPr>
              <a:t>- 	организация на приложение, подсистема или </a:t>
            </a:r>
            <a:r>
              <a:rPr lang="ru-RU" sz="1600" b="1" dirty="0" smtClean="0">
                <a:latin typeface="Buxton Sketch" pitchFamily="66" charset="0"/>
              </a:rPr>
              <a:t>компонент</a:t>
            </a:r>
            <a:endParaRPr lang="en-US" sz="1600" b="1" dirty="0">
              <a:latin typeface="Buxton Sketch" pitchFamily="66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idx="1"/>
          </p:nvPr>
        </p:nvSpPr>
        <p:spPr>
          <a:xfrm>
            <a:off x="5334000" y="5715000"/>
            <a:ext cx="2895600" cy="381000"/>
          </a:xfrm>
          <a:ln/>
          <a:scene3d>
            <a:camera prst="orthographicFront"/>
            <a:lightRig rig="threePt" dir="t"/>
          </a:scene3d>
          <a:sp3d prstMaterial="matte">
            <a:bevelT prst="convex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  <a:latin typeface="Buxton Sketch" pitchFamily="66" charset="0"/>
              </a:rPr>
              <a:t>Видове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Buxton Sketch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3200" dirty="0" smtClean="0">
                <a:latin typeface="Buxton Sketch" pitchFamily="66" charset="0"/>
              </a:rPr>
              <a:t>Проектиране и двигатели</a:t>
            </a:r>
            <a:r>
              <a:rPr lang="en-US" sz="3200" dirty="0" smtClean="0">
                <a:latin typeface="Buxton Sketch" pitchFamily="66" charset="0"/>
              </a:rPr>
              <a:t>(</a:t>
            </a:r>
            <a:r>
              <a:rPr lang="bg-BG" sz="3200" dirty="0" smtClean="0">
                <a:latin typeface="Buxton Sketch" pitchFamily="66" charset="0"/>
              </a:rPr>
              <a:t>архитектурни драйвери</a:t>
            </a:r>
            <a:r>
              <a:rPr lang="en-US" sz="3200" dirty="0" smtClean="0">
                <a:latin typeface="Buxton Sketch" pitchFamily="66" charset="0"/>
              </a:rPr>
              <a:t>)</a:t>
            </a:r>
            <a:endParaRPr lang="en-US" sz="3200" dirty="0">
              <a:latin typeface="Buxton Sketch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ru-RU" sz="1600" dirty="0" smtClean="0">
                <a:latin typeface="Buxton Sketch" pitchFamily="66" charset="0"/>
              </a:rPr>
              <a:t>Процес </a:t>
            </a:r>
            <a:r>
              <a:rPr lang="ru-RU" sz="1600" dirty="0" smtClean="0">
                <a:latin typeface="Buxton Sketch" pitchFamily="66" charset="0"/>
              </a:rPr>
              <a:t>на определяне на подсистемите, които съставляват системата и </a:t>
            </a:r>
            <a:r>
              <a:rPr lang="ru-RU" sz="1600" b="1" dirty="0" smtClean="0">
                <a:latin typeface="Buxton Sketch" pitchFamily="66" charset="0"/>
              </a:rPr>
              <a:t>рамката на управление и </a:t>
            </a:r>
            <a:r>
              <a:rPr lang="ru-RU" sz="1600" b="1" dirty="0" smtClean="0">
                <a:latin typeface="Buxton Sketch" pitchFamily="66" charset="0"/>
              </a:rPr>
              <a:t>комуникация</a:t>
            </a:r>
          </a:p>
          <a:p>
            <a:pPr>
              <a:buFont typeface="Wingdings" pitchFamily="2" charset="2"/>
              <a:buChar char="§"/>
            </a:pPr>
            <a:r>
              <a:rPr lang="bg-BG" sz="1400" dirty="0" smtClean="0">
                <a:latin typeface="Buxton Sketch" pitchFamily="66" charset="0"/>
              </a:rPr>
              <a:t>Цикличен </a:t>
            </a:r>
            <a:r>
              <a:rPr lang="bg-BG" sz="1400" dirty="0" smtClean="0">
                <a:latin typeface="Buxton Sketch" pitchFamily="66" charset="0"/>
              </a:rPr>
              <a:t>и инкрементален </a:t>
            </a:r>
            <a:r>
              <a:rPr lang="bg-BG" sz="1400" dirty="0" smtClean="0">
                <a:latin typeface="Buxton Sketch" pitchFamily="66" charset="0"/>
              </a:rPr>
              <a:t>процес </a:t>
            </a:r>
            <a:endParaRPr lang="bg-BG" sz="14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ru-RU" sz="1600" b="1" dirty="0" smtClean="0">
                <a:latin typeface="Buxton Sketch" pitchFamily="66" charset="0"/>
              </a:rPr>
              <a:t>Най-важните </a:t>
            </a:r>
            <a:r>
              <a:rPr lang="ru-RU" sz="1600" b="1" dirty="0" smtClean="0">
                <a:latin typeface="Buxton Sketch" pitchFamily="66" charset="0"/>
              </a:rPr>
              <a:t>изисквания</a:t>
            </a:r>
            <a:r>
              <a:rPr lang="ru-RU" sz="1600" dirty="0" smtClean="0">
                <a:latin typeface="Buxton Sketch" pitchFamily="66" charset="0"/>
              </a:rPr>
              <a:t>, които имат общо към създаването на </a:t>
            </a:r>
            <a:r>
              <a:rPr lang="ru-RU" sz="1600" dirty="0" smtClean="0">
                <a:latin typeface="Buxton Sketch" pitchFamily="66" charset="0"/>
              </a:rPr>
              <a:t>СА</a:t>
            </a:r>
          </a:p>
          <a:p>
            <a:pPr>
              <a:buFont typeface="Wingdings" pitchFamily="2" charset="2"/>
              <a:buChar char="§"/>
            </a:pPr>
            <a:r>
              <a:rPr lang="ru-RU" sz="1400" dirty="0" smtClean="0">
                <a:latin typeface="Buxton Sketch" pitchFamily="66" charset="0"/>
              </a:rPr>
              <a:t>Трябва да </a:t>
            </a:r>
            <a:r>
              <a:rPr lang="ru-RU" sz="1400" dirty="0" smtClean="0">
                <a:latin typeface="Buxton Sketch" pitchFamily="66" charset="0"/>
              </a:rPr>
              <a:t>се намерят </a:t>
            </a:r>
            <a:r>
              <a:rPr lang="ru-RU" sz="1400" dirty="0" smtClean="0">
                <a:latin typeface="Buxton Sketch" pitchFamily="66" charset="0"/>
              </a:rPr>
              <a:t>в началото на проекта, </a:t>
            </a:r>
            <a:r>
              <a:rPr lang="ru-RU" sz="1400" dirty="0" smtClean="0">
                <a:latin typeface="Buxton Sketch" pitchFamily="66" charset="0"/>
              </a:rPr>
              <a:t>с времето - все </a:t>
            </a:r>
            <a:r>
              <a:rPr lang="ru-RU" sz="1400" dirty="0" smtClean="0">
                <a:latin typeface="Buxton Sketch" pitchFamily="66" charset="0"/>
              </a:rPr>
              <a:t>по-трудни за промяна с реализацията на проекта</a:t>
            </a:r>
            <a:r>
              <a:rPr lang="ru-RU" sz="1400" dirty="0" smtClean="0">
                <a:latin typeface="Buxton Sketch" pitchFamily="66" charset="0"/>
              </a:rPr>
              <a:t>, а оттам - влияние върху изменяемостта </a:t>
            </a:r>
            <a:r>
              <a:rPr lang="ru-RU" sz="1400" dirty="0" smtClean="0">
                <a:latin typeface="Buxton Sketch" pitchFamily="66" charset="0"/>
              </a:rPr>
              <a:t>и </a:t>
            </a:r>
            <a:r>
              <a:rPr lang="ru-RU" sz="1400" dirty="0" smtClean="0">
                <a:latin typeface="Buxton Sketch" pitchFamily="66" charset="0"/>
              </a:rPr>
              <a:t>гъвкавостта</a:t>
            </a:r>
          </a:p>
          <a:p>
            <a:pPr>
              <a:buFont typeface="Wingdings" pitchFamily="2" charset="2"/>
              <a:buChar char="v"/>
            </a:pPr>
            <a:r>
              <a:rPr lang="bg-BG" sz="1600" b="1" dirty="0" smtClean="0">
                <a:latin typeface="Buxton Sketch" pitchFamily="66" charset="0"/>
              </a:rPr>
              <a:t>Функционални и нефункционални </a:t>
            </a:r>
            <a:r>
              <a:rPr lang="bg-BG" sz="1600" b="1" dirty="0" smtClean="0">
                <a:latin typeface="Buxton Sketch" pitchFamily="66" charset="0"/>
              </a:rPr>
              <a:t>изисквания</a:t>
            </a:r>
            <a:r>
              <a:rPr lang="en-US" sz="1600" b="1" dirty="0" smtClean="0">
                <a:latin typeface="Buxton Sketch" pitchFamily="66" charset="0"/>
              </a:rPr>
              <a:t>:</a:t>
            </a:r>
            <a:endParaRPr lang="bg-BG" sz="1600" b="1" dirty="0" smtClean="0">
              <a:latin typeface="Buxton Sketch" pitchFamily="66" charset="0"/>
            </a:endParaRPr>
          </a:p>
          <a:p>
            <a:pPr marL="509778" indent="-400050">
              <a:buFont typeface="+mj-lt"/>
              <a:buAutoNum type="romanUcPeriod"/>
            </a:pPr>
            <a:r>
              <a:rPr lang="bg-BG" sz="1400" dirty="0" smtClean="0">
                <a:latin typeface="Buxton Sketch" pitchFamily="66" charset="0"/>
              </a:rPr>
              <a:t>Технически ограничения (</a:t>
            </a:r>
            <a:r>
              <a:rPr lang="en-US" sz="1400" dirty="0" smtClean="0">
                <a:latin typeface="Buxton Sketch" pitchFamily="66" charset="0"/>
              </a:rPr>
              <a:t>Technical Constraints</a:t>
            </a:r>
            <a:r>
              <a:rPr lang="en-US" sz="1400" dirty="0" smtClean="0">
                <a:latin typeface="Buxton Sketch" pitchFamily="66" charset="0"/>
              </a:rPr>
              <a:t>)</a:t>
            </a:r>
            <a:endParaRPr lang="bg-BG" sz="1400" dirty="0" smtClean="0">
              <a:latin typeface="Buxton Sketch" pitchFamily="66" charset="0"/>
            </a:endParaRPr>
          </a:p>
          <a:p>
            <a:pPr marL="509778" indent="-400050">
              <a:buFont typeface="+mj-lt"/>
              <a:buAutoNum type="romanUcPeriod"/>
            </a:pPr>
            <a:r>
              <a:rPr lang="ru-RU" sz="1400" dirty="0" smtClean="0">
                <a:latin typeface="Buxton Sketch" pitchFamily="66" charset="0"/>
              </a:rPr>
              <a:t>Ограничения, наложени от бизнеса (Business Constraints</a:t>
            </a:r>
            <a:r>
              <a:rPr lang="ru-RU" sz="1400" dirty="0" smtClean="0">
                <a:latin typeface="Buxton Sketch" pitchFamily="66" charset="0"/>
              </a:rPr>
              <a:t>)</a:t>
            </a:r>
          </a:p>
          <a:p>
            <a:pPr marL="509778" indent="-400050">
              <a:buFont typeface="+mj-lt"/>
              <a:buAutoNum type="romanUcPeriod"/>
            </a:pPr>
            <a:r>
              <a:rPr lang="bg-BG" sz="1400" dirty="0" smtClean="0">
                <a:latin typeface="Buxton Sketch" pitchFamily="66" charset="0"/>
              </a:rPr>
              <a:t>Качествени атрибути(</a:t>
            </a:r>
            <a:r>
              <a:rPr lang="en-US" sz="1400" dirty="0" smtClean="0">
                <a:latin typeface="Buxton Sketch" pitchFamily="66" charset="0"/>
              </a:rPr>
              <a:t>Quality Attributes)</a:t>
            </a:r>
            <a:endParaRPr lang="bg-BG" sz="1400" dirty="0" smtClean="0">
              <a:latin typeface="Buxton Sketch" pitchFamily="66" charset="0"/>
            </a:endParaRPr>
          </a:p>
        </p:txBody>
      </p:sp>
      <p:pic>
        <p:nvPicPr>
          <p:cNvPr id="9" name="Content Placeholder 8" descr="sa_example.pn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4645025" y="1475454"/>
            <a:ext cx="4041775" cy="38801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Text Placeholder 3"/>
          <p:cNvSpPr>
            <a:spLocks noGrp="1"/>
          </p:cNvSpPr>
          <p:nvPr>
            <p:ph type="body" idx="1"/>
          </p:nvPr>
        </p:nvSpPr>
        <p:spPr>
          <a:xfrm>
            <a:off x="990600" y="5715000"/>
            <a:ext cx="2895600" cy="381000"/>
          </a:xfrm>
          <a:ln/>
          <a:scene3d>
            <a:camera prst="orthographicFront"/>
            <a:lightRig rig="threePt" dir="t"/>
          </a:scene3d>
          <a:sp3d extrusionH="76200" contourW="12700">
            <a:bevelT prst="convex"/>
            <a:bevelB w="114300" prst="artDeco"/>
            <a:extrusionClr>
              <a:schemeClr val="bg2">
                <a:lumMod val="25000"/>
              </a:schemeClr>
            </a:extrusionClr>
            <a:contourClr>
              <a:schemeClr val="bg2">
                <a:lumMod val="25000"/>
              </a:schemeClr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  <a:latin typeface="Buxton Sketch" pitchFamily="66" charset="0"/>
              </a:rPr>
              <a:t>Проектиране и драйвери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Buxton Sketch" pitchFamily="66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idx="1"/>
          </p:nvPr>
        </p:nvSpPr>
        <p:spPr>
          <a:xfrm>
            <a:off x="5334000" y="5715000"/>
            <a:ext cx="2895600" cy="381000"/>
          </a:xfrm>
          <a:ln/>
          <a:scene3d>
            <a:camera prst="orthographicFront"/>
            <a:lightRig rig="threePt" dir="t"/>
          </a:scene3d>
          <a:sp3d extrusionH="76200" contourW="12700">
            <a:bevelT prst="convex"/>
            <a:bevelB w="114300" prst="artDeco"/>
            <a:extrusionClr>
              <a:schemeClr val="bg2">
                <a:lumMod val="25000"/>
              </a:schemeClr>
            </a:extrusionClr>
            <a:contourClr>
              <a:schemeClr val="bg2">
                <a:lumMod val="25000"/>
              </a:schemeClr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  <a:latin typeface="Buxton Sketch" pitchFamily="66" charset="0"/>
              </a:rPr>
              <a:t>Проектиране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Buxton Sketch" pitchFamily="66" charset="0"/>
              </a:rPr>
              <a:t>???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Buxton Sketch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5400" dirty="0" smtClean="0">
                <a:latin typeface="Buxton Sketch" pitchFamily="66" charset="0"/>
              </a:rPr>
              <a:t>Архитектурни структури</a:t>
            </a:r>
            <a:endParaRPr lang="en-US" sz="5400" dirty="0">
              <a:latin typeface="Buxton Sketch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>
              <a:buFont typeface="Vladimir Script" pitchFamily="66" charset="0"/>
              <a:buChar char="Ł"/>
            </a:pPr>
            <a:r>
              <a:rPr lang="ru-RU" sz="1800" b="1" dirty="0" smtClean="0">
                <a:latin typeface="Buxton Sketch" pitchFamily="66" charset="0"/>
              </a:rPr>
              <a:t>Структура</a:t>
            </a:r>
            <a:r>
              <a:rPr lang="ru-RU" sz="1800" dirty="0" smtClean="0">
                <a:latin typeface="Buxton Sketch" pitchFamily="66" charset="0"/>
              </a:rPr>
              <a:t> –съвкупност от софтуерни елементи, техните външно видими свойства и връзките между </a:t>
            </a:r>
            <a:r>
              <a:rPr lang="ru-RU" sz="1800" dirty="0" smtClean="0">
                <a:latin typeface="Buxton Sketch" pitchFamily="66" charset="0"/>
              </a:rPr>
              <a:t>тях</a:t>
            </a:r>
          </a:p>
          <a:p>
            <a:pPr>
              <a:buNone/>
            </a:pPr>
            <a:endParaRPr lang="ru-RU" sz="1800" dirty="0" smtClean="0">
              <a:latin typeface="Buxton Sketch" pitchFamily="66" charset="0"/>
            </a:endParaRPr>
          </a:p>
          <a:p>
            <a:pPr>
              <a:buFont typeface="Vladimir Script" pitchFamily="66" charset="0"/>
              <a:buChar char="Ł"/>
            </a:pPr>
            <a:r>
              <a:rPr lang="ru-RU" sz="1800" b="1" dirty="0" smtClean="0">
                <a:latin typeface="Buxton Sketch" pitchFamily="66" charset="0"/>
              </a:rPr>
              <a:t>Изглед</a:t>
            </a:r>
            <a:r>
              <a:rPr lang="ru-RU" sz="1800" dirty="0" smtClean="0">
                <a:latin typeface="Buxton Sketch" pitchFamily="66" charset="0"/>
              </a:rPr>
              <a:t> </a:t>
            </a:r>
            <a:r>
              <a:rPr lang="ru-RU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xton Sketch" pitchFamily="66" charset="0"/>
              </a:rPr>
              <a:t>(view)</a:t>
            </a:r>
            <a:r>
              <a:rPr lang="ru-RU" sz="1800" dirty="0" smtClean="0">
                <a:latin typeface="Buxton Sketch" pitchFamily="66" charset="0"/>
              </a:rPr>
              <a:t>–конкретно документирано представяне на дадена </a:t>
            </a:r>
            <a:r>
              <a:rPr lang="ru-RU" sz="1800" dirty="0" smtClean="0">
                <a:latin typeface="Buxton Sketch" pitchFamily="66" charset="0"/>
              </a:rPr>
              <a:t>структура</a:t>
            </a:r>
          </a:p>
          <a:p>
            <a:pPr>
              <a:buNone/>
            </a:pPr>
            <a:endParaRPr lang="ru-RU" sz="1800" dirty="0" smtClean="0">
              <a:latin typeface="Buxton Sketch" pitchFamily="66" charset="0"/>
            </a:endParaRPr>
          </a:p>
          <a:p>
            <a:pPr>
              <a:buFont typeface="Vladimir Script" pitchFamily="66" charset="0"/>
              <a:buChar char="Ł"/>
            </a:pPr>
            <a:r>
              <a:rPr lang="bg-BG" sz="1800" b="1" dirty="0" smtClean="0">
                <a:latin typeface="Buxton Sketch" pitchFamily="66" charset="0"/>
              </a:rPr>
              <a:t>Три </a:t>
            </a:r>
            <a:r>
              <a:rPr lang="bg-BG" sz="1800" b="1" dirty="0" smtClean="0">
                <a:latin typeface="Buxton Sketch" pitchFamily="66" charset="0"/>
              </a:rPr>
              <a:t>групи</a:t>
            </a:r>
            <a:r>
              <a:rPr lang="en-US" sz="1800" b="1" dirty="0" smtClean="0">
                <a:latin typeface="Buxton Sketch" pitchFamily="66" charset="0"/>
              </a:rPr>
              <a:t>:</a:t>
            </a:r>
            <a:endParaRPr lang="bg-BG" sz="1600" b="1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bg-BG" sz="1600" dirty="0" smtClean="0">
                <a:latin typeface="Buxton Sketch" pitchFamily="66" charset="0"/>
              </a:rPr>
              <a:t>Модулни </a:t>
            </a:r>
            <a:r>
              <a:rPr lang="bg-BG" sz="1600" dirty="0" smtClean="0">
                <a:latin typeface="Buxton Sketch" pitchFamily="66" charset="0"/>
              </a:rPr>
              <a:t>структури</a:t>
            </a:r>
          </a:p>
          <a:p>
            <a:pPr>
              <a:buFont typeface="Wingdings" pitchFamily="2" charset="2"/>
              <a:buChar char="ü"/>
            </a:pPr>
            <a:r>
              <a:rPr lang="bg-BG" sz="1600" dirty="0" smtClean="0">
                <a:latin typeface="Buxton Sketch" pitchFamily="66" charset="0"/>
              </a:rPr>
              <a:t>Структури на </a:t>
            </a:r>
            <a:r>
              <a:rPr lang="bg-BG" sz="1600" dirty="0" smtClean="0">
                <a:latin typeface="Buxton Sketch" pitchFamily="66" charset="0"/>
              </a:rPr>
              <a:t>процесите</a:t>
            </a:r>
          </a:p>
          <a:p>
            <a:pPr>
              <a:buFont typeface="Wingdings" pitchFamily="2" charset="2"/>
              <a:buChar char="ü"/>
            </a:pPr>
            <a:r>
              <a:rPr lang="bg-BG" sz="1600" dirty="0" smtClean="0">
                <a:latin typeface="Buxton Sketch" pitchFamily="66" charset="0"/>
              </a:rPr>
              <a:t>Структури на разположението</a:t>
            </a:r>
            <a:endParaRPr lang="bg-BG" sz="1600" dirty="0" smtClean="0">
              <a:latin typeface="Buxton Sketch" pitchFamily="66" charset="0"/>
            </a:endParaRPr>
          </a:p>
          <a:p>
            <a:pPr>
              <a:buFont typeface="Vladimir Script" pitchFamily="66" charset="0"/>
              <a:buChar char="Ł"/>
            </a:pP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ü"/>
            </a:pPr>
            <a:endParaRPr lang="en-US" sz="1600" dirty="0">
              <a:latin typeface="Buxton Sketch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4727906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ru-RU" sz="1500" b="1" dirty="0" smtClean="0">
                <a:latin typeface="Buxton Sketch" pitchFamily="66" charset="0"/>
              </a:rPr>
              <a:t>Елементите в модулните структури </a:t>
            </a:r>
            <a:r>
              <a:rPr lang="ru-RU" sz="1500" dirty="0" smtClean="0">
                <a:latin typeface="Buxton Sketch" pitchFamily="66" charset="0"/>
              </a:rPr>
              <a:t>са модули –единици работа за </a:t>
            </a:r>
            <a:r>
              <a:rPr lang="ru-RU" sz="1500" dirty="0" smtClean="0">
                <a:latin typeface="Buxton Sketch" pitchFamily="66" charset="0"/>
              </a:rPr>
              <a:t>изпълнение</a:t>
            </a:r>
          </a:p>
          <a:p>
            <a:pPr>
              <a:buFont typeface="Buxton Sketch" pitchFamily="66" charset="0"/>
              <a:buChar char="№"/>
            </a:pPr>
            <a:r>
              <a:rPr lang="ru-RU" sz="1300" dirty="0" smtClean="0">
                <a:latin typeface="Buxton Sketch" pitchFamily="66" charset="0"/>
              </a:rPr>
              <a:t>Декомпозиция </a:t>
            </a:r>
            <a:r>
              <a:rPr lang="ru-RU" sz="1300" dirty="0" smtClean="0">
                <a:latin typeface="Buxton Sketch" pitchFamily="66" charset="0"/>
              </a:rPr>
              <a:t>на модулите –връзките между модулите са от вида </a:t>
            </a:r>
            <a:r>
              <a:rPr lang="ru-RU" sz="1300" b="1" dirty="0" smtClean="0">
                <a:latin typeface="Buxton Sketch" pitchFamily="66" charset="0"/>
              </a:rPr>
              <a:t>“X е под-модул на Y</a:t>
            </a:r>
            <a:r>
              <a:rPr lang="ru-RU" sz="1300" b="1" dirty="0" smtClean="0">
                <a:latin typeface="Buxton Sketch" pitchFamily="66" charset="0"/>
              </a:rPr>
              <a:t>”;</a:t>
            </a:r>
          </a:p>
          <a:p>
            <a:pPr>
              <a:buFont typeface="Buxton Sketch" pitchFamily="66" charset="0"/>
              <a:buChar char="№"/>
            </a:pPr>
            <a:r>
              <a:rPr lang="ru-RU" sz="1300" dirty="0" smtClean="0">
                <a:latin typeface="Buxton Sketch" pitchFamily="66" charset="0"/>
              </a:rPr>
              <a:t>Употреба на модулите –връзките между модулите са от вида </a:t>
            </a:r>
            <a:r>
              <a:rPr lang="ru-RU" sz="1300" b="1" dirty="0" smtClean="0">
                <a:latin typeface="Buxton Sketch" pitchFamily="66" charset="0"/>
              </a:rPr>
              <a:t>“X използва Y</a:t>
            </a:r>
            <a:r>
              <a:rPr lang="ru-RU" sz="1300" b="1" dirty="0" smtClean="0">
                <a:latin typeface="Buxton Sketch" pitchFamily="66" charset="0"/>
              </a:rPr>
              <a:t>”</a:t>
            </a:r>
          </a:p>
          <a:p>
            <a:pPr>
              <a:buFont typeface="Buxton Sketch" pitchFamily="66" charset="0"/>
              <a:buChar char="№"/>
            </a:pPr>
            <a:r>
              <a:rPr lang="ru-RU" sz="1300" dirty="0" smtClean="0">
                <a:latin typeface="Buxton Sketch" pitchFamily="66" charset="0"/>
              </a:rPr>
              <a:t>Структурата </a:t>
            </a:r>
            <a:r>
              <a:rPr lang="ru-RU" sz="1300" dirty="0" smtClean="0">
                <a:latin typeface="Buxton Sketch" pitchFamily="66" charset="0"/>
              </a:rPr>
              <a:t>на </a:t>
            </a:r>
            <a:r>
              <a:rPr lang="ru-RU" sz="1300" b="1" dirty="0" smtClean="0">
                <a:latin typeface="Buxton Sketch" pitchFamily="66" charset="0"/>
              </a:rPr>
              <a:t>слоевете</a:t>
            </a:r>
            <a:r>
              <a:rPr lang="ru-RU" sz="1300" dirty="0" smtClean="0">
                <a:latin typeface="Buxton Sketch" pitchFamily="66" charset="0"/>
              </a:rPr>
              <a:t>- частен случай </a:t>
            </a:r>
            <a:r>
              <a:rPr lang="ru-RU" sz="1300" dirty="0" smtClean="0">
                <a:latin typeface="Buxton Sketch" pitchFamily="66" charset="0"/>
              </a:rPr>
              <a:t>на </a:t>
            </a:r>
            <a:r>
              <a:rPr lang="ru-RU" sz="1300" dirty="0" smtClean="0">
                <a:latin typeface="Buxton Sketch" pitchFamily="66" charset="0"/>
              </a:rPr>
              <a:t>Употреба на модулите </a:t>
            </a:r>
            <a:endParaRPr lang="bg-BG" sz="1300" dirty="0" smtClean="0">
              <a:latin typeface="Buxton Sketch" pitchFamily="66" charset="0"/>
            </a:endParaRPr>
          </a:p>
          <a:p>
            <a:pPr>
              <a:buFont typeface="Buxton Sketch" pitchFamily="66" charset="0"/>
              <a:buChar char="№"/>
            </a:pPr>
            <a:r>
              <a:rPr lang="ru-RU" sz="1300" dirty="0" smtClean="0">
                <a:latin typeface="Buxton Sketch" pitchFamily="66" charset="0"/>
              </a:rPr>
              <a:t>Йерархия на класовете- връзките между класовете са от вида </a:t>
            </a:r>
            <a:r>
              <a:rPr lang="ru-RU" sz="1300" b="1" dirty="0" smtClean="0">
                <a:latin typeface="Buxton Sketch" pitchFamily="66" charset="0"/>
              </a:rPr>
              <a:t>“класът X наследява класа Y”</a:t>
            </a:r>
            <a:r>
              <a:rPr lang="ru-RU" sz="1300" dirty="0" smtClean="0">
                <a:latin typeface="Buxton Sketch" pitchFamily="66" charset="0"/>
              </a:rPr>
              <a:t>и </a:t>
            </a:r>
            <a:r>
              <a:rPr lang="ru-RU" sz="1300" b="1" dirty="0" smtClean="0">
                <a:latin typeface="Buxton Sketch" pitchFamily="66" charset="0"/>
              </a:rPr>
              <a:t>“обекта X е инстанция на клас Y</a:t>
            </a:r>
            <a:r>
              <a:rPr lang="ru-RU" sz="1300" b="1" dirty="0" smtClean="0">
                <a:latin typeface="Buxton Sketch" pitchFamily="66" charset="0"/>
              </a:rPr>
              <a:t>”</a:t>
            </a:r>
          </a:p>
          <a:p>
            <a:pPr>
              <a:buFont typeface="Arial" pitchFamily="34" charset="0"/>
              <a:buChar char="•"/>
            </a:pPr>
            <a:r>
              <a:rPr lang="ru-RU" sz="1500" b="1" dirty="0" smtClean="0">
                <a:latin typeface="Buxton Sketch" pitchFamily="66" charset="0"/>
              </a:rPr>
              <a:t>Елементите са компоненти, </a:t>
            </a:r>
            <a:r>
              <a:rPr lang="ru-RU" sz="1500" dirty="0" smtClean="0">
                <a:latin typeface="Buxton Sketch" pitchFamily="66" charset="0"/>
              </a:rPr>
              <a:t>проявяващи се </a:t>
            </a:r>
            <a:r>
              <a:rPr lang="ru-RU" sz="1500" dirty="0" smtClean="0">
                <a:latin typeface="Buxton Sketch" pitchFamily="66" charset="0"/>
              </a:rPr>
              <a:t>по време на изпълнението </a:t>
            </a:r>
            <a:r>
              <a:rPr lang="ru-RU" sz="1500" dirty="0" smtClean="0">
                <a:latin typeface="Buxton Sketch" pitchFamily="66" charset="0"/>
              </a:rPr>
              <a:t>(основните изчислителни </a:t>
            </a:r>
            <a:r>
              <a:rPr lang="ru-RU" sz="1500" dirty="0" smtClean="0">
                <a:latin typeface="Buxton Sketch" pitchFamily="66" charset="0"/>
              </a:rPr>
              <a:t>процеси) и </a:t>
            </a:r>
            <a:r>
              <a:rPr lang="ru-RU" sz="1500" b="1" dirty="0" smtClean="0">
                <a:latin typeface="Buxton Sketch" pitchFamily="66" charset="0"/>
              </a:rPr>
              <a:t>средствата за комуникация между </a:t>
            </a:r>
            <a:r>
              <a:rPr lang="ru-RU" sz="1500" b="1" dirty="0" smtClean="0">
                <a:latin typeface="Buxton Sketch" pitchFamily="66" charset="0"/>
              </a:rPr>
              <a:t>процесите</a:t>
            </a:r>
          </a:p>
          <a:p>
            <a:pPr>
              <a:buFont typeface="Buxton Sketch" pitchFamily="66" charset="0"/>
              <a:buChar char="№"/>
            </a:pPr>
            <a:r>
              <a:rPr lang="ru-RU" sz="1300" dirty="0" smtClean="0">
                <a:latin typeface="Buxton Sketch" pitchFamily="66" charset="0"/>
              </a:rPr>
              <a:t>Структура на процесите </a:t>
            </a:r>
            <a:r>
              <a:rPr lang="ru-RU" sz="1300" dirty="0" smtClean="0">
                <a:latin typeface="Buxton Sketch" pitchFamily="66" charset="0"/>
              </a:rPr>
              <a:t>–елементите са процеси (</a:t>
            </a:r>
            <a:r>
              <a:rPr lang="ru-RU" sz="1300" dirty="0" smtClean="0">
                <a:latin typeface="Buxton Sketch" pitchFamily="66" charset="0"/>
              </a:rPr>
              <a:t>компоненти) и </a:t>
            </a:r>
            <a:r>
              <a:rPr lang="ru-RU" sz="1300" dirty="0" smtClean="0">
                <a:latin typeface="Buxton Sketch" pitchFamily="66" charset="0"/>
              </a:rPr>
              <a:t>операции-комуникационни</a:t>
            </a:r>
            <a:r>
              <a:rPr lang="ru-RU" sz="1300" dirty="0" smtClean="0">
                <a:latin typeface="Buxton Sketch" pitchFamily="66" charset="0"/>
              </a:rPr>
              <a:t>, синхронизационни или блокиращи </a:t>
            </a:r>
            <a:r>
              <a:rPr lang="ru-RU" sz="1300" dirty="0" smtClean="0">
                <a:latin typeface="Buxton Sketch" pitchFamily="66" charset="0"/>
              </a:rPr>
              <a:t>между </a:t>
            </a:r>
            <a:r>
              <a:rPr lang="ru-RU" sz="1300" dirty="0" smtClean="0">
                <a:latin typeface="Buxton Sketch" pitchFamily="66" charset="0"/>
              </a:rPr>
              <a:t>тях (</a:t>
            </a:r>
            <a:r>
              <a:rPr lang="ru-RU" sz="1300" dirty="0" smtClean="0">
                <a:latin typeface="Buxton Sketch" pitchFamily="66" charset="0"/>
              </a:rPr>
              <a:t>конектори)</a:t>
            </a:r>
            <a:r>
              <a:rPr lang="en-US" sz="1300" dirty="0" smtClean="0">
                <a:latin typeface="Buxton Sketch" pitchFamily="66" charset="0"/>
              </a:rPr>
              <a:t>, </a:t>
            </a:r>
            <a:r>
              <a:rPr lang="ru-RU" sz="1300" b="1" dirty="0" smtClean="0">
                <a:latin typeface="Buxton Sketch" pitchFamily="66" charset="0"/>
              </a:rPr>
              <a:t>връзки </a:t>
            </a:r>
            <a:r>
              <a:rPr lang="ru-RU" sz="1300" dirty="0" smtClean="0">
                <a:latin typeface="Buxton Sketch" pitchFamily="66" charset="0"/>
              </a:rPr>
              <a:t>(</a:t>
            </a:r>
            <a:r>
              <a:rPr lang="ru-RU" sz="1300" dirty="0" smtClean="0">
                <a:latin typeface="Buxton Sketch" pitchFamily="66" charset="0"/>
              </a:rPr>
              <a:t>attachments</a:t>
            </a:r>
            <a:r>
              <a:rPr lang="ru-RU" sz="1300" dirty="0" smtClean="0">
                <a:latin typeface="Buxton Sketch" pitchFamily="66" charset="0"/>
              </a:rPr>
              <a:t>)</a:t>
            </a:r>
          </a:p>
          <a:p>
            <a:pPr>
              <a:buFont typeface="Buxton Sketch" pitchFamily="66" charset="0"/>
              <a:buChar char="№"/>
            </a:pPr>
            <a:r>
              <a:rPr lang="ru-RU" sz="1300" dirty="0" smtClean="0">
                <a:latin typeface="Buxton Sketch" pitchFamily="66" charset="0"/>
              </a:rPr>
              <a:t>Структура на потока на данните - </a:t>
            </a:r>
            <a:r>
              <a:rPr lang="ru-RU" sz="1300" b="1" dirty="0" smtClean="0">
                <a:latin typeface="Buxton Sketch" pitchFamily="66" charset="0"/>
              </a:rPr>
              <a:t>реда </a:t>
            </a:r>
            <a:r>
              <a:rPr lang="ru-RU" sz="1300" b="1" dirty="0" smtClean="0">
                <a:latin typeface="Buxton Sketch" pitchFamily="66" charset="0"/>
              </a:rPr>
              <a:t>на изпълнение </a:t>
            </a:r>
            <a:r>
              <a:rPr lang="ru-RU" sz="1300" dirty="0" smtClean="0">
                <a:latin typeface="Buxton Sketch" pitchFamily="66" charset="0"/>
              </a:rPr>
              <a:t>на процесите, </a:t>
            </a:r>
            <a:r>
              <a:rPr lang="ru-RU" sz="1300" dirty="0" smtClean="0">
                <a:latin typeface="Buxton Sketch" pitchFamily="66" charset="0"/>
              </a:rPr>
              <a:t>тяхната организация</a:t>
            </a:r>
          </a:p>
          <a:p>
            <a:pPr>
              <a:buFont typeface="Arial" pitchFamily="34" charset="0"/>
              <a:buChar char="•"/>
            </a:pPr>
            <a:r>
              <a:rPr lang="ru-RU" sz="1500" b="1" dirty="0" smtClean="0">
                <a:latin typeface="Buxton Sketch" pitchFamily="66" charset="0"/>
              </a:rPr>
              <a:t>Структури </a:t>
            </a:r>
            <a:r>
              <a:rPr lang="ru-RU" sz="1500" b="1" dirty="0" smtClean="0">
                <a:latin typeface="Buxton Sketch" pitchFamily="66" charset="0"/>
              </a:rPr>
              <a:t>на </a:t>
            </a:r>
            <a:r>
              <a:rPr lang="ru-RU" sz="1500" b="1" dirty="0" smtClean="0">
                <a:latin typeface="Buxton Sketch" pitchFamily="66" charset="0"/>
              </a:rPr>
              <a:t>разположението- </a:t>
            </a:r>
            <a:r>
              <a:rPr lang="ru-RU" sz="1500" dirty="0" smtClean="0">
                <a:latin typeface="Buxton Sketch" pitchFamily="66" charset="0"/>
              </a:rPr>
              <a:t>връзката </a:t>
            </a:r>
            <a:r>
              <a:rPr lang="ru-RU" sz="1500" dirty="0" smtClean="0">
                <a:latin typeface="Buxton Sketch" pitchFamily="66" charset="0"/>
              </a:rPr>
              <a:t>между софтуерните елементи и елементите на околната </a:t>
            </a:r>
            <a:r>
              <a:rPr lang="ru-RU" sz="1500" dirty="0" smtClean="0">
                <a:latin typeface="Buxton Sketch" pitchFamily="66" charset="0"/>
              </a:rPr>
              <a:t>среда</a:t>
            </a:r>
          </a:p>
          <a:p>
            <a:pPr>
              <a:buFont typeface="Buxton Sketch" pitchFamily="66" charset="0"/>
              <a:buChar char="№"/>
            </a:pPr>
            <a:r>
              <a:rPr lang="ru-RU" sz="1300" dirty="0" smtClean="0">
                <a:latin typeface="Buxton Sketch" pitchFamily="66" charset="0"/>
              </a:rPr>
              <a:t>Структура на внедряването –показва как софтуерът се разполага </a:t>
            </a:r>
            <a:r>
              <a:rPr lang="ru-RU" sz="1300" b="1" dirty="0" smtClean="0">
                <a:latin typeface="Buxton Sketch" pitchFamily="66" charset="0"/>
              </a:rPr>
              <a:t>върху хардуера и комуникационното </a:t>
            </a:r>
            <a:r>
              <a:rPr lang="ru-RU" sz="1300" b="1" dirty="0" smtClean="0">
                <a:latin typeface="Buxton Sketch" pitchFamily="66" charset="0"/>
              </a:rPr>
              <a:t>оборудване</a:t>
            </a:r>
          </a:p>
          <a:p>
            <a:pPr>
              <a:buFont typeface="Buxton Sketch" pitchFamily="66" charset="0"/>
              <a:buChar char="№"/>
            </a:pPr>
            <a:r>
              <a:rPr lang="ru-RU" sz="1300" dirty="0" smtClean="0">
                <a:latin typeface="Buxton Sketch" pitchFamily="66" charset="0"/>
              </a:rPr>
              <a:t>Файлова структура –показва кой модул къде се </a:t>
            </a:r>
            <a:r>
              <a:rPr lang="ru-RU" sz="1300" b="1" dirty="0" smtClean="0">
                <a:latin typeface="Buxton Sketch" pitchFamily="66" charset="0"/>
              </a:rPr>
              <a:t>помещава</a:t>
            </a:r>
            <a:r>
              <a:rPr lang="ru-RU" sz="1300" dirty="0" smtClean="0">
                <a:latin typeface="Buxton Sketch" pitchFamily="66" charset="0"/>
              </a:rPr>
              <a:t>, по време на различните фази на </a:t>
            </a:r>
            <a:r>
              <a:rPr lang="ru-RU" sz="1300" dirty="0" smtClean="0">
                <a:latin typeface="Buxton Sketch" pitchFamily="66" charset="0"/>
              </a:rPr>
              <a:t>реализация</a:t>
            </a:r>
          </a:p>
          <a:p>
            <a:pPr>
              <a:buFont typeface="Buxton Sketch" pitchFamily="66" charset="0"/>
              <a:buChar char="№"/>
            </a:pPr>
            <a:r>
              <a:rPr lang="ru-RU" sz="1300" dirty="0" smtClean="0">
                <a:latin typeface="Buxton Sketch" pitchFamily="66" charset="0"/>
              </a:rPr>
              <a:t>Разпределение на работата –показва кой модул </a:t>
            </a:r>
            <a:r>
              <a:rPr lang="ru-RU" sz="1300" b="1" dirty="0" smtClean="0">
                <a:latin typeface="Buxton Sketch" pitchFamily="66" charset="0"/>
              </a:rPr>
              <a:t>от кой екип </a:t>
            </a:r>
            <a:r>
              <a:rPr lang="ru-RU" sz="1300" dirty="0" smtClean="0">
                <a:latin typeface="Buxton Sketch" pitchFamily="66" charset="0"/>
              </a:rPr>
              <a:t>се реализира</a:t>
            </a:r>
            <a:endParaRPr lang="ru-RU" sz="1300" dirty="0" smtClean="0">
              <a:latin typeface="Buxton Sketch" pitchFamily="66" charset="0"/>
            </a:endParaRPr>
          </a:p>
          <a:p>
            <a:pPr>
              <a:buFont typeface="Buxton Sketch" pitchFamily="66" charset="0"/>
              <a:buChar char="№"/>
            </a:pPr>
            <a:endParaRPr lang="ru-RU" sz="1200" dirty="0" smtClean="0">
              <a:latin typeface="Buxton Sketch" pitchFamily="66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idx="1"/>
          </p:nvPr>
        </p:nvSpPr>
        <p:spPr>
          <a:xfrm>
            <a:off x="762000" y="6248400"/>
            <a:ext cx="2895600" cy="381000"/>
          </a:xfrm>
          <a:ln/>
          <a:scene3d>
            <a:camera prst="orthographicFront"/>
            <a:lightRig rig="threePt" dir="t"/>
          </a:scene3d>
          <a:sp3d extrusionH="76200" contourW="12700" prstMaterial="matte">
            <a:bevelT prst="convex"/>
            <a:bevelB w="114300" prst="artDeco"/>
            <a:extrusionClr>
              <a:schemeClr val="accent2">
                <a:lumMod val="60000"/>
                <a:lumOff val="40000"/>
              </a:schemeClr>
            </a:extrusionClr>
            <a:contourClr>
              <a:schemeClr val="accent2">
                <a:lumMod val="75000"/>
              </a:schemeClr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  <a:latin typeface="Buxton Sketch" pitchFamily="66" charset="0"/>
              </a:rPr>
              <a:t>Изглед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Buxton Sketch" pitchFamily="66" charset="0"/>
              </a:rPr>
              <a:t>||</a:t>
            </a: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  <a:latin typeface="Buxton Sketch" pitchFamily="66" charset="0"/>
              </a:rPr>
              <a:t> структура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Buxton Sketch" pitchFamily="66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idx="1"/>
          </p:nvPr>
        </p:nvSpPr>
        <p:spPr>
          <a:xfrm>
            <a:off x="5562600" y="6248400"/>
            <a:ext cx="2895600" cy="381000"/>
          </a:xfrm>
          <a:ln/>
          <a:scene3d>
            <a:camera prst="orthographicFront"/>
            <a:lightRig rig="threePt" dir="t"/>
          </a:scene3d>
          <a:sp3d extrusionH="76200" contourW="12700">
            <a:bevelT prst="convex"/>
            <a:bevelB w="114300" prst="artDeco"/>
            <a:extrusionClr>
              <a:schemeClr val="accent2">
                <a:lumMod val="60000"/>
                <a:lumOff val="40000"/>
              </a:schemeClr>
            </a:extrusionClr>
            <a:contourClr>
              <a:schemeClr val="accent2">
                <a:lumMod val="75000"/>
              </a:schemeClr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  <a:latin typeface="Buxton Sketch" pitchFamily="66" charset="0"/>
              </a:rPr>
              <a:t>Видове на видовете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Buxton Sketch" pitchFamily="66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521526" y="1524000"/>
            <a:ext cx="2355274" cy="2826327"/>
          </a:xfrm>
          <a:custGeom>
            <a:avLst/>
            <a:gdLst>
              <a:gd name="connsiteX0" fmla="*/ 0 w 2336800"/>
              <a:gd name="connsiteY0" fmla="*/ 2551413 h 2551413"/>
              <a:gd name="connsiteX1" fmla="*/ 9237 w 2336800"/>
              <a:gd name="connsiteY1" fmla="*/ 2449813 h 2551413"/>
              <a:gd name="connsiteX2" fmla="*/ 36946 w 2336800"/>
              <a:gd name="connsiteY2" fmla="*/ 2412868 h 2551413"/>
              <a:gd name="connsiteX3" fmla="*/ 83128 w 2336800"/>
              <a:gd name="connsiteY3" fmla="*/ 2348213 h 2551413"/>
              <a:gd name="connsiteX4" fmla="*/ 157018 w 2336800"/>
              <a:gd name="connsiteY4" fmla="*/ 2311268 h 2551413"/>
              <a:gd name="connsiteX5" fmla="*/ 193964 w 2336800"/>
              <a:gd name="connsiteY5" fmla="*/ 2292795 h 2551413"/>
              <a:gd name="connsiteX6" fmla="*/ 230909 w 2336800"/>
              <a:gd name="connsiteY6" fmla="*/ 2283559 h 2551413"/>
              <a:gd name="connsiteX7" fmla="*/ 277091 w 2336800"/>
              <a:gd name="connsiteY7" fmla="*/ 2265086 h 2551413"/>
              <a:gd name="connsiteX8" fmla="*/ 360218 w 2336800"/>
              <a:gd name="connsiteY8" fmla="*/ 2246613 h 2551413"/>
              <a:gd name="connsiteX9" fmla="*/ 471055 w 2336800"/>
              <a:gd name="connsiteY9" fmla="*/ 2218904 h 2551413"/>
              <a:gd name="connsiteX10" fmla="*/ 628073 w 2336800"/>
              <a:gd name="connsiteY10" fmla="*/ 2209668 h 2551413"/>
              <a:gd name="connsiteX11" fmla="*/ 711200 w 2336800"/>
              <a:gd name="connsiteY11" fmla="*/ 2191195 h 2551413"/>
              <a:gd name="connsiteX12" fmla="*/ 775855 w 2336800"/>
              <a:gd name="connsiteY12" fmla="*/ 2163486 h 2551413"/>
              <a:gd name="connsiteX13" fmla="*/ 822037 w 2336800"/>
              <a:gd name="connsiteY13" fmla="*/ 2154250 h 2551413"/>
              <a:gd name="connsiteX14" fmla="*/ 886691 w 2336800"/>
              <a:gd name="connsiteY14" fmla="*/ 2135777 h 2551413"/>
              <a:gd name="connsiteX15" fmla="*/ 923637 w 2336800"/>
              <a:gd name="connsiteY15" fmla="*/ 2108068 h 2551413"/>
              <a:gd name="connsiteX16" fmla="*/ 951346 w 2336800"/>
              <a:gd name="connsiteY16" fmla="*/ 2098831 h 2551413"/>
              <a:gd name="connsiteX17" fmla="*/ 1016000 w 2336800"/>
              <a:gd name="connsiteY17" fmla="*/ 2080359 h 2551413"/>
              <a:gd name="connsiteX18" fmla="*/ 1052946 w 2336800"/>
              <a:gd name="connsiteY18" fmla="*/ 2061886 h 2551413"/>
              <a:gd name="connsiteX19" fmla="*/ 1080655 w 2336800"/>
              <a:gd name="connsiteY19" fmla="*/ 2043413 h 2551413"/>
              <a:gd name="connsiteX20" fmla="*/ 1126837 w 2336800"/>
              <a:gd name="connsiteY20" fmla="*/ 2034177 h 2551413"/>
              <a:gd name="connsiteX21" fmla="*/ 1173018 w 2336800"/>
              <a:gd name="connsiteY21" fmla="*/ 1987995 h 2551413"/>
              <a:gd name="connsiteX22" fmla="*/ 1219200 w 2336800"/>
              <a:gd name="connsiteY22" fmla="*/ 1932577 h 2551413"/>
              <a:gd name="connsiteX23" fmla="*/ 1228437 w 2336800"/>
              <a:gd name="connsiteY23" fmla="*/ 1904868 h 2551413"/>
              <a:gd name="connsiteX24" fmla="*/ 1256146 w 2336800"/>
              <a:gd name="connsiteY24" fmla="*/ 1877159 h 2551413"/>
              <a:gd name="connsiteX25" fmla="*/ 1311564 w 2336800"/>
              <a:gd name="connsiteY25" fmla="*/ 1812504 h 2551413"/>
              <a:gd name="connsiteX26" fmla="*/ 1339273 w 2336800"/>
              <a:gd name="connsiteY26" fmla="*/ 1794031 h 2551413"/>
              <a:gd name="connsiteX27" fmla="*/ 1366982 w 2336800"/>
              <a:gd name="connsiteY27" fmla="*/ 1766322 h 2551413"/>
              <a:gd name="connsiteX28" fmla="*/ 1403928 w 2336800"/>
              <a:gd name="connsiteY28" fmla="*/ 1757086 h 2551413"/>
              <a:gd name="connsiteX29" fmla="*/ 1514764 w 2336800"/>
              <a:gd name="connsiteY29" fmla="*/ 1747850 h 2551413"/>
              <a:gd name="connsiteX30" fmla="*/ 1551709 w 2336800"/>
              <a:gd name="connsiteY30" fmla="*/ 1738613 h 2551413"/>
              <a:gd name="connsiteX31" fmla="*/ 1579418 w 2336800"/>
              <a:gd name="connsiteY31" fmla="*/ 1720141 h 2551413"/>
              <a:gd name="connsiteX32" fmla="*/ 1616364 w 2336800"/>
              <a:gd name="connsiteY32" fmla="*/ 1701668 h 2551413"/>
              <a:gd name="connsiteX33" fmla="*/ 1644073 w 2336800"/>
              <a:gd name="connsiteY33" fmla="*/ 1692431 h 2551413"/>
              <a:gd name="connsiteX34" fmla="*/ 1699491 w 2336800"/>
              <a:gd name="connsiteY34" fmla="*/ 1664722 h 2551413"/>
              <a:gd name="connsiteX35" fmla="*/ 1754909 w 2336800"/>
              <a:gd name="connsiteY35" fmla="*/ 1581595 h 2551413"/>
              <a:gd name="connsiteX36" fmla="*/ 1773382 w 2336800"/>
              <a:gd name="connsiteY36" fmla="*/ 1553886 h 2551413"/>
              <a:gd name="connsiteX37" fmla="*/ 1810328 w 2336800"/>
              <a:gd name="connsiteY37" fmla="*/ 1470759 h 2551413"/>
              <a:gd name="connsiteX38" fmla="*/ 1828800 w 2336800"/>
              <a:gd name="connsiteY38" fmla="*/ 1443050 h 2551413"/>
              <a:gd name="connsiteX39" fmla="*/ 1838037 w 2336800"/>
              <a:gd name="connsiteY39" fmla="*/ 1406104 h 2551413"/>
              <a:gd name="connsiteX40" fmla="*/ 1865746 w 2336800"/>
              <a:gd name="connsiteY40" fmla="*/ 1304504 h 2551413"/>
              <a:gd name="connsiteX41" fmla="*/ 1884218 w 2336800"/>
              <a:gd name="connsiteY41" fmla="*/ 1202904 h 2551413"/>
              <a:gd name="connsiteX42" fmla="*/ 1856509 w 2336800"/>
              <a:gd name="connsiteY42" fmla="*/ 1018177 h 2551413"/>
              <a:gd name="connsiteX43" fmla="*/ 1838037 w 2336800"/>
              <a:gd name="connsiteY43" fmla="*/ 935050 h 2551413"/>
              <a:gd name="connsiteX44" fmla="*/ 1801091 w 2336800"/>
              <a:gd name="connsiteY44" fmla="*/ 898104 h 2551413"/>
              <a:gd name="connsiteX45" fmla="*/ 1782618 w 2336800"/>
              <a:gd name="connsiteY45" fmla="*/ 842686 h 2551413"/>
              <a:gd name="connsiteX46" fmla="*/ 1764146 w 2336800"/>
              <a:gd name="connsiteY46" fmla="*/ 713377 h 2551413"/>
              <a:gd name="connsiteX47" fmla="*/ 1745673 w 2336800"/>
              <a:gd name="connsiteY47" fmla="*/ 593304 h 2551413"/>
              <a:gd name="connsiteX48" fmla="*/ 1754909 w 2336800"/>
              <a:gd name="connsiteY48" fmla="*/ 436286 h 2551413"/>
              <a:gd name="connsiteX49" fmla="*/ 1764146 w 2336800"/>
              <a:gd name="connsiteY49" fmla="*/ 399341 h 2551413"/>
              <a:gd name="connsiteX50" fmla="*/ 1791855 w 2336800"/>
              <a:gd name="connsiteY50" fmla="*/ 343922 h 2551413"/>
              <a:gd name="connsiteX51" fmla="*/ 1884218 w 2336800"/>
              <a:gd name="connsiteY51" fmla="*/ 242322 h 2551413"/>
              <a:gd name="connsiteX52" fmla="*/ 1921164 w 2336800"/>
              <a:gd name="connsiteY52" fmla="*/ 223850 h 2551413"/>
              <a:gd name="connsiteX53" fmla="*/ 1976582 w 2336800"/>
              <a:gd name="connsiteY53" fmla="*/ 186904 h 2551413"/>
              <a:gd name="connsiteX54" fmla="*/ 2041237 w 2336800"/>
              <a:gd name="connsiteY54" fmla="*/ 168431 h 2551413"/>
              <a:gd name="connsiteX55" fmla="*/ 2124364 w 2336800"/>
              <a:gd name="connsiteY55" fmla="*/ 140722 h 2551413"/>
              <a:gd name="connsiteX56" fmla="*/ 2152073 w 2336800"/>
              <a:gd name="connsiteY56" fmla="*/ 131486 h 2551413"/>
              <a:gd name="connsiteX57" fmla="*/ 2207491 w 2336800"/>
              <a:gd name="connsiteY57" fmla="*/ 85304 h 2551413"/>
              <a:gd name="connsiteX58" fmla="*/ 2299855 w 2336800"/>
              <a:gd name="connsiteY58" fmla="*/ 29886 h 2551413"/>
              <a:gd name="connsiteX59" fmla="*/ 2336800 w 2336800"/>
              <a:gd name="connsiteY59" fmla="*/ 2177 h 2551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336800" h="2551413">
                <a:moveTo>
                  <a:pt x="0" y="2551413"/>
                </a:moveTo>
                <a:cubicBezTo>
                  <a:pt x="3079" y="2517546"/>
                  <a:pt x="475" y="2482671"/>
                  <a:pt x="9237" y="2449813"/>
                </a:cubicBezTo>
                <a:cubicBezTo>
                  <a:pt x="13203" y="2434939"/>
                  <a:pt x="27999" y="2425394"/>
                  <a:pt x="36946" y="2412868"/>
                </a:cubicBezTo>
                <a:cubicBezTo>
                  <a:pt x="47469" y="2398136"/>
                  <a:pt x="71623" y="2358280"/>
                  <a:pt x="83128" y="2348213"/>
                </a:cubicBezTo>
                <a:cubicBezTo>
                  <a:pt x="121669" y="2314490"/>
                  <a:pt x="120949" y="2326726"/>
                  <a:pt x="157018" y="2311268"/>
                </a:cubicBezTo>
                <a:cubicBezTo>
                  <a:pt x="169674" y="2305844"/>
                  <a:pt x="181072" y="2297630"/>
                  <a:pt x="193964" y="2292795"/>
                </a:cubicBezTo>
                <a:cubicBezTo>
                  <a:pt x="205850" y="2288338"/>
                  <a:pt x="218866" y="2287573"/>
                  <a:pt x="230909" y="2283559"/>
                </a:cubicBezTo>
                <a:cubicBezTo>
                  <a:pt x="246638" y="2278316"/>
                  <a:pt x="261362" y="2270329"/>
                  <a:pt x="277091" y="2265086"/>
                </a:cubicBezTo>
                <a:cubicBezTo>
                  <a:pt x="314392" y="2252652"/>
                  <a:pt x="319984" y="2257586"/>
                  <a:pt x="360218" y="2246613"/>
                </a:cubicBezTo>
                <a:cubicBezTo>
                  <a:pt x="423975" y="2229225"/>
                  <a:pt x="405498" y="2224605"/>
                  <a:pt x="471055" y="2218904"/>
                </a:cubicBezTo>
                <a:cubicBezTo>
                  <a:pt x="523288" y="2214362"/>
                  <a:pt x="575734" y="2212747"/>
                  <a:pt x="628073" y="2209668"/>
                </a:cubicBezTo>
                <a:cubicBezTo>
                  <a:pt x="661281" y="2204133"/>
                  <a:pt x="682263" y="2203596"/>
                  <a:pt x="711200" y="2191195"/>
                </a:cubicBezTo>
                <a:cubicBezTo>
                  <a:pt x="748209" y="2175334"/>
                  <a:pt x="741196" y="2172150"/>
                  <a:pt x="775855" y="2163486"/>
                </a:cubicBezTo>
                <a:cubicBezTo>
                  <a:pt x="791085" y="2159679"/>
                  <a:pt x="806712" y="2157656"/>
                  <a:pt x="822037" y="2154250"/>
                </a:cubicBezTo>
                <a:cubicBezTo>
                  <a:pt x="856821" y="2146520"/>
                  <a:pt x="855841" y="2146060"/>
                  <a:pt x="886691" y="2135777"/>
                </a:cubicBezTo>
                <a:cubicBezTo>
                  <a:pt x="899006" y="2126541"/>
                  <a:pt x="910271" y="2115706"/>
                  <a:pt x="923637" y="2108068"/>
                </a:cubicBezTo>
                <a:cubicBezTo>
                  <a:pt x="932090" y="2103238"/>
                  <a:pt x="941985" y="2101506"/>
                  <a:pt x="951346" y="2098831"/>
                </a:cubicBezTo>
                <a:cubicBezTo>
                  <a:pt x="974781" y="2092135"/>
                  <a:pt x="993855" y="2089850"/>
                  <a:pt x="1016000" y="2080359"/>
                </a:cubicBezTo>
                <a:cubicBezTo>
                  <a:pt x="1028656" y="2074935"/>
                  <a:pt x="1040991" y="2068717"/>
                  <a:pt x="1052946" y="2061886"/>
                </a:cubicBezTo>
                <a:cubicBezTo>
                  <a:pt x="1062584" y="2056378"/>
                  <a:pt x="1070261" y="2047311"/>
                  <a:pt x="1080655" y="2043413"/>
                </a:cubicBezTo>
                <a:cubicBezTo>
                  <a:pt x="1095354" y="2037901"/>
                  <a:pt x="1111443" y="2037256"/>
                  <a:pt x="1126837" y="2034177"/>
                </a:cubicBezTo>
                <a:cubicBezTo>
                  <a:pt x="1177640" y="2000308"/>
                  <a:pt x="1134531" y="2034179"/>
                  <a:pt x="1173018" y="1987995"/>
                </a:cubicBezTo>
                <a:cubicBezTo>
                  <a:pt x="1198557" y="1957349"/>
                  <a:pt x="1201998" y="1966980"/>
                  <a:pt x="1219200" y="1932577"/>
                </a:cubicBezTo>
                <a:cubicBezTo>
                  <a:pt x="1223554" y="1923869"/>
                  <a:pt x="1223036" y="1912969"/>
                  <a:pt x="1228437" y="1904868"/>
                </a:cubicBezTo>
                <a:cubicBezTo>
                  <a:pt x="1235683" y="1894000"/>
                  <a:pt x="1247645" y="1887077"/>
                  <a:pt x="1256146" y="1877159"/>
                </a:cubicBezTo>
                <a:cubicBezTo>
                  <a:pt x="1286725" y="1841483"/>
                  <a:pt x="1277184" y="1841154"/>
                  <a:pt x="1311564" y="1812504"/>
                </a:cubicBezTo>
                <a:cubicBezTo>
                  <a:pt x="1320092" y="1805397"/>
                  <a:pt x="1330745" y="1801138"/>
                  <a:pt x="1339273" y="1794031"/>
                </a:cubicBezTo>
                <a:cubicBezTo>
                  <a:pt x="1349308" y="1785669"/>
                  <a:pt x="1355641" y="1772803"/>
                  <a:pt x="1366982" y="1766322"/>
                </a:cubicBezTo>
                <a:cubicBezTo>
                  <a:pt x="1378004" y="1760024"/>
                  <a:pt x="1391332" y="1758660"/>
                  <a:pt x="1403928" y="1757086"/>
                </a:cubicBezTo>
                <a:cubicBezTo>
                  <a:pt x="1440715" y="1752488"/>
                  <a:pt x="1477819" y="1750929"/>
                  <a:pt x="1514764" y="1747850"/>
                </a:cubicBezTo>
                <a:cubicBezTo>
                  <a:pt x="1527079" y="1744771"/>
                  <a:pt x="1540041" y="1743613"/>
                  <a:pt x="1551709" y="1738613"/>
                </a:cubicBezTo>
                <a:cubicBezTo>
                  <a:pt x="1561912" y="1734240"/>
                  <a:pt x="1569780" y="1725648"/>
                  <a:pt x="1579418" y="1720141"/>
                </a:cubicBezTo>
                <a:cubicBezTo>
                  <a:pt x="1591373" y="1713310"/>
                  <a:pt x="1603708" y="1707092"/>
                  <a:pt x="1616364" y="1701668"/>
                </a:cubicBezTo>
                <a:cubicBezTo>
                  <a:pt x="1625313" y="1697833"/>
                  <a:pt x="1635365" y="1696785"/>
                  <a:pt x="1644073" y="1692431"/>
                </a:cubicBezTo>
                <a:cubicBezTo>
                  <a:pt x="1715693" y="1656621"/>
                  <a:pt x="1629843" y="1687940"/>
                  <a:pt x="1699491" y="1664722"/>
                </a:cubicBezTo>
                <a:lnTo>
                  <a:pt x="1754909" y="1581595"/>
                </a:lnTo>
                <a:cubicBezTo>
                  <a:pt x="1761067" y="1572359"/>
                  <a:pt x="1769259" y="1564193"/>
                  <a:pt x="1773382" y="1553886"/>
                </a:cubicBezTo>
                <a:cubicBezTo>
                  <a:pt x="1786579" y="1520893"/>
                  <a:pt x="1793068" y="1500965"/>
                  <a:pt x="1810328" y="1470759"/>
                </a:cubicBezTo>
                <a:cubicBezTo>
                  <a:pt x="1815835" y="1461121"/>
                  <a:pt x="1822643" y="1452286"/>
                  <a:pt x="1828800" y="1443050"/>
                </a:cubicBezTo>
                <a:cubicBezTo>
                  <a:pt x="1831879" y="1430735"/>
                  <a:pt x="1834550" y="1418310"/>
                  <a:pt x="1838037" y="1406104"/>
                </a:cubicBezTo>
                <a:cubicBezTo>
                  <a:pt x="1850918" y="1361019"/>
                  <a:pt x="1856341" y="1370343"/>
                  <a:pt x="1865746" y="1304504"/>
                </a:cubicBezTo>
                <a:cubicBezTo>
                  <a:pt x="1876777" y="1227283"/>
                  <a:pt x="1869702" y="1260970"/>
                  <a:pt x="1884218" y="1202904"/>
                </a:cubicBezTo>
                <a:cubicBezTo>
                  <a:pt x="1871597" y="1064066"/>
                  <a:pt x="1883040" y="1141987"/>
                  <a:pt x="1856509" y="1018177"/>
                </a:cubicBezTo>
                <a:cubicBezTo>
                  <a:pt x="1856133" y="1016423"/>
                  <a:pt x="1841903" y="941236"/>
                  <a:pt x="1838037" y="935050"/>
                </a:cubicBezTo>
                <a:cubicBezTo>
                  <a:pt x="1828806" y="920281"/>
                  <a:pt x="1813406" y="910419"/>
                  <a:pt x="1801091" y="898104"/>
                </a:cubicBezTo>
                <a:cubicBezTo>
                  <a:pt x="1794933" y="879631"/>
                  <a:pt x="1785372" y="861962"/>
                  <a:pt x="1782618" y="842686"/>
                </a:cubicBezTo>
                <a:cubicBezTo>
                  <a:pt x="1776461" y="799583"/>
                  <a:pt x="1769777" y="756552"/>
                  <a:pt x="1764146" y="713377"/>
                </a:cubicBezTo>
                <a:cubicBezTo>
                  <a:pt x="1749640" y="602164"/>
                  <a:pt x="1763431" y="664341"/>
                  <a:pt x="1745673" y="593304"/>
                </a:cubicBezTo>
                <a:cubicBezTo>
                  <a:pt x="1748752" y="540965"/>
                  <a:pt x="1749938" y="488480"/>
                  <a:pt x="1754909" y="436286"/>
                </a:cubicBezTo>
                <a:cubicBezTo>
                  <a:pt x="1756113" y="423649"/>
                  <a:pt x="1760659" y="411547"/>
                  <a:pt x="1764146" y="399341"/>
                </a:cubicBezTo>
                <a:cubicBezTo>
                  <a:pt x="1772663" y="369532"/>
                  <a:pt x="1772803" y="370118"/>
                  <a:pt x="1791855" y="343922"/>
                </a:cubicBezTo>
                <a:cubicBezTo>
                  <a:pt x="1832390" y="288186"/>
                  <a:pt x="1834702" y="273269"/>
                  <a:pt x="1884218" y="242322"/>
                </a:cubicBezTo>
                <a:cubicBezTo>
                  <a:pt x="1895894" y="235025"/>
                  <a:pt x="1909357" y="230934"/>
                  <a:pt x="1921164" y="223850"/>
                </a:cubicBezTo>
                <a:cubicBezTo>
                  <a:pt x="1940202" y="212427"/>
                  <a:pt x="1955520" y="193925"/>
                  <a:pt x="1976582" y="186904"/>
                </a:cubicBezTo>
                <a:cubicBezTo>
                  <a:pt x="2069702" y="155865"/>
                  <a:pt x="1925260" y="203224"/>
                  <a:pt x="2041237" y="168431"/>
                </a:cubicBezTo>
                <a:cubicBezTo>
                  <a:pt x="2041322" y="168406"/>
                  <a:pt x="2110468" y="145354"/>
                  <a:pt x="2124364" y="140722"/>
                </a:cubicBezTo>
                <a:lnTo>
                  <a:pt x="2152073" y="131486"/>
                </a:lnTo>
                <a:cubicBezTo>
                  <a:pt x="2177543" y="106016"/>
                  <a:pt x="2177487" y="102449"/>
                  <a:pt x="2207491" y="85304"/>
                </a:cubicBezTo>
                <a:cubicBezTo>
                  <a:pt x="2241503" y="65868"/>
                  <a:pt x="2269729" y="60012"/>
                  <a:pt x="2299855" y="29886"/>
                </a:cubicBezTo>
                <a:cubicBezTo>
                  <a:pt x="2329741" y="0"/>
                  <a:pt x="2314502" y="2177"/>
                  <a:pt x="2336800" y="2177"/>
                </a:cubicBezTo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900218" y="3232727"/>
            <a:ext cx="1948873" cy="1422400"/>
          </a:xfrm>
          <a:custGeom>
            <a:avLst/>
            <a:gdLst>
              <a:gd name="connsiteX0" fmla="*/ 0 w 1948873"/>
              <a:gd name="connsiteY0" fmla="*/ 1422400 h 1422400"/>
              <a:gd name="connsiteX1" fmla="*/ 101600 w 1948873"/>
              <a:gd name="connsiteY1" fmla="*/ 1366982 h 1422400"/>
              <a:gd name="connsiteX2" fmla="*/ 129309 w 1948873"/>
              <a:gd name="connsiteY2" fmla="*/ 1339273 h 1422400"/>
              <a:gd name="connsiteX3" fmla="*/ 480291 w 1948873"/>
              <a:gd name="connsiteY3" fmla="*/ 1311564 h 1422400"/>
              <a:gd name="connsiteX4" fmla="*/ 498764 w 1948873"/>
              <a:gd name="connsiteY4" fmla="*/ 1283855 h 1422400"/>
              <a:gd name="connsiteX5" fmla="*/ 517237 w 1948873"/>
              <a:gd name="connsiteY5" fmla="*/ 1173018 h 1422400"/>
              <a:gd name="connsiteX6" fmla="*/ 544946 w 1948873"/>
              <a:gd name="connsiteY6" fmla="*/ 1117600 h 1422400"/>
              <a:gd name="connsiteX7" fmla="*/ 960582 w 1948873"/>
              <a:gd name="connsiteY7" fmla="*/ 1108364 h 1422400"/>
              <a:gd name="connsiteX8" fmla="*/ 1043709 w 1948873"/>
              <a:gd name="connsiteY8" fmla="*/ 1071418 h 1422400"/>
              <a:gd name="connsiteX9" fmla="*/ 1052946 w 1948873"/>
              <a:gd name="connsiteY9" fmla="*/ 1043709 h 1422400"/>
              <a:gd name="connsiteX10" fmla="*/ 1071418 w 1948873"/>
              <a:gd name="connsiteY10" fmla="*/ 1016000 h 1422400"/>
              <a:gd name="connsiteX11" fmla="*/ 1089891 w 1948873"/>
              <a:gd name="connsiteY11" fmla="*/ 951346 h 1422400"/>
              <a:gd name="connsiteX12" fmla="*/ 1108364 w 1948873"/>
              <a:gd name="connsiteY12" fmla="*/ 923637 h 1422400"/>
              <a:gd name="connsiteX13" fmla="*/ 1126837 w 1948873"/>
              <a:gd name="connsiteY13" fmla="*/ 886691 h 1422400"/>
              <a:gd name="connsiteX14" fmla="*/ 1136073 w 1948873"/>
              <a:gd name="connsiteY14" fmla="*/ 858982 h 1422400"/>
              <a:gd name="connsiteX15" fmla="*/ 1154546 w 1948873"/>
              <a:gd name="connsiteY15" fmla="*/ 831273 h 1422400"/>
              <a:gd name="connsiteX16" fmla="*/ 1191491 w 1948873"/>
              <a:gd name="connsiteY16" fmla="*/ 729673 h 1422400"/>
              <a:gd name="connsiteX17" fmla="*/ 1237673 w 1948873"/>
              <a:gd name="connsiteY17" fmla="*/ 665018 h 1422400"/>
              <a:gd name="connsiteX18" fmla="*/ 1283855 w 1948873"/>
              <a:gd name="connsiteY18" fmla="*/ 655782 h 1422400"/>
              <a:gd name="connsiteX19" fmla="*/ 1311564 w 1948873"/>
              <a:gd name="connsiteY19" fmla="*/ 637309 h 1422400"/>
              <a:gd name="connsiteX20" fmla="*/ 1348509 w 1948873"/>
              <a:gd name="connsiteY20" fmla="*/ 628073 h 1422400"/>
              <a:gd name="connsiteX21" fmla="*/ 1403927 w 1948873"/>
              <a:gd name="connsiteY21" fmla="*/ 591128 h 1422400"/>
              <a:gd name="connsiteX22" fmla="*/ 1468582 w 1948873"/>
              <a:gd name="connsiteY22" fmla="*/ 535709 h 1422400"/>
              <a:gd name="connsiteX23" fmla="*/ 1524000 w 1948873"/>
              <a:gd name="connsiteY23" fmla="*/ 489528 h 1422400"/>
              <a:gd name="connsiteX24" fmla="*/ 1542473 w 1948873"/>
              <a:gd name="connsiteY24" fmla="*/ 443346 h 1422400"/>
              <a:gd name="connsiteX25" fmla="*/ 1570182 w 1948873"/>
              <a:gd name="connsiteY25" fmla="*/ 415637 h 1422400"/>
              <a:gd name="connsiteX26" fmla="*/ 1588655 w 1948873"/>
              <a:gd name="connsiteY26" fmla="*/ 387928 h 1422400"/>
              <a:gd name="connsiteX27" fmla="*/ 1625600 w 1948873"/>
              <a:gd name="connsiteY27" fmla="*/ 341746 h 1422400"/>
              <a:gd name="connsiteX28" fmla="*/ 1644073 w 1948873"/>
              <a:gd name="connsiteY28" fmla="*/ 304800 h 1422400"/>
              <a:gd name="connsiteX29" fmla="*/ 1662546 w 1948873"/>
              <a:gd name="connsiteY29" fmla="*/ 277091 h 1422400"/>
              <a:gd name="connsiteX30" fmla="*/ 1690255 w 1948873"/>
              <a:gd name="connsiteY30" fmla="*/ 249382 h 1422400"/>
              <a:gd name="connsiteX31" fmla="*/ 1736437 w 1948873"/>
              <a:gd name="connsiteY31" fmla="*/ 193964 h 1422400"/>
              <a:gd name="connsiteX32" fmla="*/ 1745673 w 1948873"/>
              <a:gd name="connsiteY32" fmla="*/ 166255 h 1422400"/>
              <a:gd name="connsiteX33" fmla="*/ 1801091 w 1948873"/>
              <a:gd name="connsiteY33" fmla="*/ 120073 h 1422400"/>
              <a:gd name="connsiteX34" fmla="*/ 1819564 w 1948873"/>
              <a:gd name="connsiteY34" fmla="*/ 92364 h 1422400"/>
              <a:gd name="connsiteX35" fmla="*/ 1847273 w 1948873"/>
              <a:gd name="connsiteY35" fmla="*/ 83128 h 1422400"/>
              <a:gd name="connsiteX36" fmla="*/ 1902691 w 1948873"/>
              <a:gd name="connsiteY36" fmla="*/ 55418 h 1422400"/>
              <a:gd name="connsiteX37" fmla="*/ 1930400 w 1948873"/>
              <a:gd name="connsiteY37" fmla="*/ 27709 h 1422400"/>
              <a:gd name="connsiteX38" fmla="*/ 1948873 w 1948873"/>
              <a:gd name="connsiteY38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48873" h="1422400">
                <a:moveTo>
                  <a:pt x="0" y="1422400"/>
                </a:moveTo>
                <a:cubicBezTo>
                  <a:pt x="82147" y="1371058"/>
                  <a:pt x="46336" y="1385403"/>
                  <a:pt x="101600" y="1366982"/>
                </a:cubicBezTo>
                <a:cubicBezTo>
                  <a:pt x="110836" y="1357746"/>
                  <a:pt x="119274" y="1347635"/>
                  <a:pt x="129309" y="1339273"/>
                </a:cubicBezTo>
                <a:cubicBezTo>
                  <a:pt x="222400" y="1261696"/>
                  <a:pt x="382035" y="1314371"/>
                  <a:pt x="480291" y="1311564"/>
                </a:cubicBezTo>
                <a:cubicBezTo>
                  <a:pt x="486449" y="1302328"/>
                  <a:pt x="493800" y="1293784"/>
                  <a:pt x="498764" y="1283855"/>
                </a:cubicBezTo>
                <a:cubicBezTo>
                  <a:pt x="515003" y="1251377"/>
                  <a:pt x="512117" y="1203738"/>
                  <a:pt x="517237" y="1173018"/>
                </a:cubicBezTo>
                <a:cubicBezTo>
                  <a:pt x="518510" y="1165379"/>
                  <a:pt x="534154" y="1118518"/>
                  <a:pt x="544946" y="1117600"/>
                </a:cubicBezTo>
                <a:cubicBezTo>
                  <a:pt x="683026" y="1105849"/>
                  <a:pt x="822037" y="1111443"/>
                  <a:pt x="960582" y="1108364"/>
                </a:cubicBezTo>
                <a:cubicBezTo>
                  <a:pt x="1026531" y="1086381"/>
                  <a:pt x="999798" y="1100692"/>
                  <a:pt x="1043709" y="1071418"/>
                </a:cubicBezTo>
                <a:cubicBezTo>
                  <a:pt x="1046788" y="1062182"/>
                  <a:pt x="1048592" y="1052417"/>
                  <a:pt x="1052946" y="1043709"/>
                </a:cubicBezTo>
                <a:cubicBezTo>
                  <a:pt x="1057910" y="1033780"/>
                  <a:pt x="1067045" y="1026203"/>
                  <a:pt x="1071418" y="1016000"/>
                </a:cubicBezTo>
                <a:cubicBezTo>
                  <a:pt x="1089165" y="974591"/>
                  <a:pt x="1071925" y="987277"/>
                  <a:pt x="1089891" y="951346"/>
                </a:cubicBezTo>
                <a:cubicBezTo>
                  <a:pt x="1094855" y="941417"/>
                  <a:pt x="1102856" y="933275"/>
                  <a:pt x="1108364" y="923637"/>
                </a:cubicBezTo>
                <a:cubicBezTo>
                  <a:pt x="1115195" y="911682"/>
                  <a:pt x="1121413" y="899347"/>
                  <a:pt x="1126837" y="886691"/>
                </a:cubicBezTo>
                <a:cubicBezTo>
                  <a:pt x="1130672" y="877742"/>
                  <a:pt x="1131719" y="867690"/>
                  <a:pt x="1136073" y="858982"/>
                </a:cubicBezTo>
                <a:cubicBezTo>
                  <a:pt x="1141037" y="849053"/>
                  <a:pt x="1148388" y="840509"/>
                  <a:pt x="1154546" y="831273"/>
                </a:cubicBezTo>
                <a:cubicBezTo>
                  <a:pt x="1168157" y="776829"/>
                  <a:pt x="1161205" y="796302"/>
                  <a:pt x="1191491" y="729673"/>
                </a:cubicBezTo>
                <a:cubicBezTo>
                  <a:pt x="1201335" y="708016"/>
                  <a:pt x="1213957" y="676876"/>
                  <a:pt x="1237673" y="665018"/>
                </a:cubicBezTo>
                <a:cubicBezTo>
                  <a:pt x="1251714" y="657997"/>
                  <a:pt x="1268461" y="658861"/>
                  <a:pt x="1283855" y="655782"/>
                </a:cubicBezTo>
                <a:cubicBezTo>
                  <a:pt x="1293091" y="649624"/>
                  <a:pt x="1301361" y="641682"/>
                  <a:pt x="1311564" y="637309"/>
                </a:cubicBezTo>
                <a:cubicBezTo>
                  <a:pt x="1323232" y="632309"/>
                  <a:pt x="1337947" y="635114"/>
                  <a:pt x="1348509" y="628073"/>
                </a:cubicBezTo>
                <a:cubicBezTo>
                  <a:pt x="1425051" y="577045"/>
                  <a:pt x="1297861" y="617644"/>
                  <a:pt x="1403927" y="591128"/>
                </a:cubicBezTo>
                <a:cubicBezTo>
                  <a:pt x="1472686" y="522369"/>
                  <a:pt x="1385640" y="606802"/>
                  <a:pt x="1468582" y="535709"/>
                </a:cubicBezTo>
                <a:cubicBezTo>
                  <a:pt x="1530804" y="482375"/>
                  <a:pt x="1462763" y="530351"/>
                  <a:pt x="1524000" y="489528"/>
                </a:cubicBezTo>
                <a:cubicBezTo>
                  <a:pt x="1530158" y="474134"/>
                  <a:pt x="1533686" y="457406"/>
                  <a:pt x="1542473" y="443346"/>
                </a:cubicBezTo>
                <a:cubicBezTo>
                  <a:pt x="1549396" y="432269"/>
                  <a:pt x="1561820" y="425672"/>
                  <a:pt x="1570182" y="415637"/>
                </a:cubicBezTo>
                <a:cubicBezTo>
                  <a:pt x="1577289" y="407109"/>
                  <a:pt x="1582497" y="397164"/>
                  <a:pt x="1588655" y="387928"/>
                </a:cubicBezTo>
                <a:cubicBezTo>
                  <a:pt x="1610706" y="321769"/>
                  <a:pt x="1579180" y="397449"/>
                  <a:pt x="1625600" y="341746"/>
                </a:cubicBezTo>
                <a:cubicBezTo>
                  <a:pt x="1634415" y="331168"/>
                  <a:pt x="1637242" y="316755"/>
                  <a:pt x="1644073" y="304800"/>
                </a:cubicBezTo>
                <a:cubicBezTo>
                  <a:pt x="1649581" y="295162"/>
                  <a:pt x="1655439" y="285619"/>
                  <a:pt x="1662546" y="277091"/>
                </a:cubicBezTo>
                <a:cubicBezTo>
                  <a:pt x="1670908" y="267056"/>
                  <a:pt x="1681893" y="259417"/>
                  <a:pt x="1690255" y="249382"/>
                </a:cubicBezTo>
                <a:cubicBezTo>
                  <a:pt x="1754543" y="172235"/>
                  <a:pt x="1655490" y="274908"/>
                  <a:pt x="1736437" y="193964"/>
                </a:cubicBezTo>
                <a:cubicBezTo>
                  <a:pt x="1739516" y="184728"/>
                  <a:pt x="1740273" y="174356"/>
                  <a:pt x="1745673" y="166255"/>
                </a:cubicBezTo>
                <a:cubicBezTo>
                  <a:pt x="1759896" y="144921"/>
                  <a:pt x="1780646" y="133704"/>
                  <a:pt x="1801091" y="120073"/>
                </a:cubicBezTo>
                <a:cubicBezTo>
                  <a:pt x="1807249" y="110837"/>
                  <a:pt x="1810896" y="99299"/>
                  <a:pt x="1819564" y="92364"/>
                </a:cubicBezTo>
                <a:cubicBezTo>
                  <a:pt x="1827167" y="86282"/>
                  <a:pt x="1838565" y="87482"/>
                  <a:pt x="1847273" y="83128"/>
                </a:cubicBezTo>
                <a:cubicBezTo>
                  <a:pt x="1918900" y="47314"/>
                  <a:pt x="1833037" y="78638"/>
                  <a:pt x="1902691" y="55418"/>
                </a:cubicBezTo>
                <a:cubicBezTo>
                  <a:pt x="1911927" y="46182"/>
                  <a:pt x="1922038" y="37744"/>
                  <a:pt x="1930400" y="27709"/>
                </a:cubicBezTo>
                <a:cubicBezTo>
                  <a:pt x="1937507" y="19181"/>
                  <a:pt x="1948873" y="0"/>
                  <a:pt x="1948873" y="0"/>
                </a:cubicBezTo>
              </a:path>
            </a:pathLst>
          </a:custGeom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315855" y="4606768"/>
            <a:ext cx="1524000" cy="380868"/>
          </a:xfrm>
          <a:custGeom>
            <a:avLst/>
            <a:gdLst>
              <a:gd name="connsiteX0" fmla="*/ 0 w 1524000"/>
              <a:gd name="connsiteY0" fmla="*/ 380868 h 380868"/>
              <a:gd name="connsiteX1" fmla="*/ 55418 w 1524000"/>
              <a:gd name="connsiteY1" fmla="*/ 343923 h 380868"/>
              <a:gd name="connsiteX2" fmla="*/ 64654 w 1524000"/>
              <a:gd name="connsiteY2" fmla="*/ 306977 h 380868"/>
              <a:gd name="connsiteX3" fmla="*/ 92363 w 1524000"/>
              <a:gd name="connsiteY3" fmla="*/ 279268 h 380868"/>
              <a:gd name="connsiteX4" fmla="*/ 110836 w 1524000"/>
              <a:gd name="connsiteY4" fmla="*/ 251559 h 380868"/>
              <a:gd name="connsiteX5" fmla="*/ 166254 w 1524000"/>
              <a:gd name="connsiteY5" fmla="*/ 223850 h 380868"/>
              <a:gd name="connsiteX6" fmla="*/ 240145 w 1524000"/>
              <a:gd name="connsiteY6" fmla="*/ 186905 h 380868"/>
              <a:gd name="connsiteX7" fmla="*/ 415636 w 1524000"/>
              <a:gd name="connsiteY7" fmla="*/ 196141 h 380868"/>
              <a:gd name="connsiteX8" fmla="*/ 471054 w 1524000"/>
              <a:gd name="connsiteY8" fmla="*/ 233087 h 380868"/>
              <a:gd name="connsiteX9" fmla="*/ 498763 w 1524000"/>
              <a:gd name="connsiteY9" fmla="*/ 242323 h 380868"/>
              <a:gd name="connsiteX10" fmla="*/ 563418 w 1524000"/>
              <a:gd name="connsiteY10" fmla="*/ 270032 h 380868"/>
              <a:gd name="connsiteX11" fmla="*/ 591127 w 1524000"/>
              <a:gd name="connsiteY11" fmla="*/ 288505 h 380868"/>
              <a:gd name="connsiteX12" fmla="*/ 674254 w 1524000"/>
              <a:gd name="connsiteY12" fmla="*/ 306977 h 380868"/>
              <a:gd name="connsiteX13" fmla="*/ 729672 w 1524000"/>
              <a:gd name="connsiteY13" fmla="*/ 325450 h 380868"/>
              <a:gd name="connsiteX14" fmla="*/ 766618 w 1524000"/>
              <a:gd name="connsiteY14" fmla="*/ 343923 h 380868"/>
              <a:gd name="connsiteX15" fmla="*/ 840509 w 1524000"/>
              <a:gd name="connsiteY15" fmla="*/ 362396 h 380868"/>
              <a:gd name="connsiteX16" fmla="*/ 988290 w 1524000"/>
              <a:gd name="connsiteY16" fmla="*/ 353159 h 380868"/>
              <a:gd name="connsiteX17" fmla="*/ 1034472 w 1524000"/>
              <a:gd name="connsiteY17" fmla="*/ 343923 h 380868"/>
              <a:gd name="connsiteX18" fmla="*/ 1089890 w 1524000"/>
              <a:gd name="connsiteY18" fmla="*/ 325450 h 380868"/>
              <a:gd name="connsiteX19" fmla="*/ 1117600 w 1524000"/>
              <a:gd name="connsiteY19" fmla="*/ 297741 h 380868"/>
              <a:gd name="connsiteX20" fmla="*/ 1154545 w 1524000"/>
              <a:gd name="connsiteY20" fmla="*/ 242323 h 380868"/>
              <a:gd name="connsiteX21" fmla="*/ 1173018 w 1524000"/>
              <a:gd name="connsiteY21" fmla="*/ 214614 h 380868"/>
              <a:gd name="connsiteX22" fmla="*/ 1200727 w 1524000"/>
              <a:gd name="connsiteY22" fmla="*/ 186905 h 380868"/>
              <a:gd name="connsiteX23" fmla="*/ 1219200 w 1524000"/>
              <a:gd name="connsiteY23" fmla="*/ 159196 h 380868"/>
              <a:gd name="connsiteX24" fmla="*/ 1302327 w 1524000"/>
              <a:gd name="connsiteY24" fmla="*/ 113014 h 380868"/>
              <a:gd name="connsiteX25" fmla="*/ 1366981 w 1524000"/>
              <a:gd name="connsiteY25" fmla="*/ 66832 h 380868"/>
              <a:gd name="connsiteX26" fmla="*/ 1394690 w 1524000"/>
              <a:gd name="connsiteY26" fmla="*/ 48359 h 380868"/>
              <a:gd name="connsiteX27" fmla="*/ 1487054 w 1524000"/>
              <a:gd name="connsiteY27" fmla="*/ 29887 h 380868"/>
              <a:gd name="connsiteX28" fmla="*/ 1524000 w 1524000"/>
              <a:gd name="connsiteY28" fmla="*/ 2177 h 38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24000" h="380868">
                <a:moveTo>
                  <a:pt x="0" y="380868"/>
                </a:moveTo>
                <a:cubicBezTo>
                  <a:pt x="18473" y="368553"/>
                  <a:pt x="40798" y="360631"/>
                  <a:pt x="55418" y="343923"/>
                </a:cubicBezTo>
                <a:cubicBezTo>
                  <a:pt x="63777" y="334370"/>
                  <a:pt x="58356" y="317999"/>
                  <a:pt x="64654" y="306977"/>
                </a:cubicBezTo>
                <a:cubicBezTo>
                  <a:pt x="71135" y="295636"/>
                  <a:pt x="84001" y="289303"/>
                  <a:pt x="92363" y="279268"/>
                </a:cubicBezTo>
                <a:cubicBezTo>
                  <a:pt x="99470" y="270740"/>
                  <a:pt x="102986" y="259408"/>
                  <a:pt x="110836" y="251559"/>
                </a:cubicBezTo>
                <a:cubicBezTo>
                  <a:pt x="134448" y="227947"/>
                  <a:pt x="138712" y="236369"/>
                  <a:pt x="166254" y="223850"/>
                </a:cubicBezTo>
                <a:cubicBezTo>
                  <a:pt x="191323" y="212455"/>
                  <a:pt x="240145" y="186905"/>
                  <a:pt x="240145" y="186905"/>
                </a:cubicBezTo>
                <a:cubicBezTo>
                  <a:pt x="298642" y="189984"/>
                  <a:pt x="357299" y="190838"/>
                  <a:pt x="415636" y="196141"/>
                </a:cubicBezTo>
                <a:cubicBezTo>
                  <a:pt x="453782" y="199609"/>
                  <a:pt x="439085" y="211774"/>
                  <a:pt x="471054" y="233087"/>
                </a:cubicBezTo>
                <a:cubicBezTo>
                  <a:pt x="479155" y="238488"/>
                  <a:pt x="489814" y="238488"/>
                  <a:pt x="498763" y="242323"/>
                </a:cubicBezTo>
                <a:cubicBezTo>
                  <a:pt x="578657" y="276563"/>
                  <a:pt x="498436" y="248372"/>
                  <a:pt x="563418" y="270032"/>
                </a:cubicBezTo>
                <a:cubicBezTo>
                  <a:pt x="572654" y="276190"/>
                  <a:pt x="581198" y="283541"/>
                  <a:pt x="591127" y="288505"/>
                </a:cubicBezTo>
                <a:cubicBezTo>
                  <a:pt x="613864" y="299873"/>
                  <a:pt x="652972" y="303430"/>
                  <a:pt x="674254" y="306977"/>
                </a:cubicBezTo>
                <a:cubicBezTo>
                  <a:pt x="692727" y="313135"/>
                  <a:pt x="712256" y="316742"/>
                  <a:pt x="729672" y="325450"/>
                </a:cubicBezTo>
                <a:cubicBezTo>
                  <a:pt x="741987" y="331608"/>
                  <a:pt x="753556" y="339569"/>
                  <a:pt x="766618" y="343923"/>
                </a:cubicBezTo>
                <a:cubicBezTo>
                  <a:pt x="790704" y="351952"/>
                  <a:pt x="815879" y="356238"/>
                  <a:pt x="840509" y="362396"/>
                </a:cubicBezTo>
                <a:cubicBezTo>
                  <a:pt x="889769" y="359317"/>
                  <a:pt x="939156" y="357839"/>
                  <a:pt x="988290" y="353159"/>
                </a:cubicBezTo>
                <a:cubicBezTo>
                  <a:pt x="1003918" y="351671"/>
                  <a:pt x="1019326" y="348054"/>
                  <a:pt x="1034472" y="343923"/>
                </a:cubicBezTo>
                <a:cubicBezTo>
                  <a:pt x="1053258" y="338800"/>
                  <a:pt x="1089890" y="325450"/>
                  <a:pt x="1089890" y="325450"/>
                </a:cubicBezTo>
                <a:cubicBezTo>
                  <a:pt x="1099127" y="316214"/>
                  <a:pt x="1109580" y="308052"/>
                  <a:pt x="1117600" y="297741"/>
                </a:cubicBezTo>
                <a:cubicBezTo>
                  <a:pt x="1131230" y="280216"/>
                  <a:pt x="1142230" y="260796"/>
                  <a:pt x="1154545" y="242323"/>
                </a:cubicBezTo>
                <a:cubicBezTo>
                  <a:pt x="1160703" y="233087"/>
                  <a:pt x="1165169" y="222463"/>
                  <a:pt x="1173018" y="214614"/>
                </a:cubicBezTo>
                <a:cubicBezTo>
                  <a:pt x="1182254" y="205378"/>
                  <a:pt x="1192365" y="196940"/>
                  <a:pt x="1200727" y="186905"/>
                </a:cubicBezTo>
                <a:cubicBezTo>
                  <a:pt x="1207834" y="178377"/>
                  <a:pt x="1210846" y="166506"/>
                  <a:pt x="1219200" y="159196"/>
                </a:cubicBezTo>
                <a:cubicBezTo>
                  <a:pt x="1258290" y="124992"/>
                  <a:pt x="1264268" y="125700"/>
                  <a:pt x="1302327" y="113014"/>
                </a:cubicBezTo>
                <a:cubicBezTo>
                  <a:pt x="1367629" y="69479"/>
                  <a:pt x="1286786" y="124115"/>
                  <a:pt x="1366981" y="66832"/>
                </a:cubicBezTo>
                <a:cubicBezTo>
                  <a:pt x="1376014" y="60380"/>
                  <a:pt x="1384761" y="53323"/>
                  <a:pt x="1394690" y="48359"/>
                </a:cubicBezTo>
                <a:cubicBezTo>
                  <a:pt x="1420481" y="35464"/>
                  <a:pt x="1463232" y="33290"/>
                  <a:pt x="1487054" y="29887"/>
                </a:cubicBezTo>
                <a:cubicBezTo>
                  <a:pt x="1516940" y="0"/>
                  <a:pt x="1501701" y="2177"/>
                  <a:pt x="1524000" y="2177"/>
                </a:cubicBezTo>
              </a:path>
            </a:pathLst>
          </a:custGeom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romanUcPeriod"/>
            </a:pPr>
            <a:endParaRPr lang="bg-BG" sz="2400" b="1" dirty="0" smtClean="0">
              <a:latin typeface="Buxton Sketch" pitchFamily="66" charset="0"/>
            </a:endParaRPr>
          </a:p>
          <a:p>
            <a:pPr marL="624078" indent="-514350">
              <a:buFont typeface="+mj-lt"/>
              <a:buAutoNum type="romanUcPeriod"/>
            </a:pPr>
            <a:r>
              <a:rPr lang="bg-BG" sz="2400" b="1" dirty="0" smtClean="0">
                <a:latin typeface="Buxton Sketch" pitchFamily="66" charset="0"/>
              </a:rPr>
              <a:t>Логически изглед</a:t>
            </a:r>
          </a:p>
          <a:p>
            <a:pPr marL="624078" indent="-514350">
              <a:buFont typeface="+mj-lt"/>
              <a:buAutoNum type="romanUcPeriod"/>
            </a:pPr>
            <a:endParaRPr lang="bg-BG" sz="2400" b="1" dirty="0" smtClean="0">
              <a:latin typeface="Buxton Sketch" pitchFamily="66" charset="0"/>
            </a:endParaRPr>
          </a:p>
          <a:p>
            <a:pPr marL="624078" indent="-514350">
              <a:buFont typeface="+mj-lt"/>
              <a:buAutoNum type="romanUcPeriod"/>
            </a:pPr>
            <a:r>
              <a:rPr lang="bg-BG" sz="2400" b="1" dirty="0" smtClean="0">
                <a:latin typeface="Buxton Sketch" pitchFamily="66" charset="0"/>
              </a:rPr>
              <a:t>Изглед на </a:t>
            </a:r>
            <a:r>
              <a:rPr lang="bg-BG" sz="2400" b="1" dirty="0" smtClean="0">
                <a:latin typeface="Buxton Sketch" pitchFamily="66" charset="0"/>
              </a:rPr>
              <a:t>процесите</a:t>
            </a:r>
          </a:p>
          <a:p>
            <a:pPr marL="624078" indent="-514350">
              <a:buFont typeface="+mj-lt"/>
              <a:buAutoNum type="romanUcPeriod"/>
            </a:pPr>
            <a:endParaRPr lang="bg-BG" sz="2400" b="1" dirty="0" smtClean="0">
              <a:latin typeface="Buxton Sketch" pitchFamily="66" charset="0"/>
            </a:endParaRPr>
          </a:p>
          <a:p>
            <a:pPr marL="624078" indent="-514350">
              <a:buFont typeface="+mj-lt"/>
              <a:buAutoNum type="romanUcPeriod"/>
            </a:pPr>
            <a:r>
              <a:rPr lang="bg-BG" sz="2400" b="1" dirty="0" smtClean="0">
                <a:latin typeface="Buxton Sketch" pitchFamily="66" charset="0"/>
              </a:rPr>
              <a:t>Изглед на </a:t>
            </a:r>
            <a:r>
              <a:rPr lang="bg-BG" sz="2400" b="1" dirty="0" smtClean="0">
                <a:latin typeface="Buxton Sketch" pitchFamily="66" charset="0"/>
              </a:rPr>
              <a:t>кода</a:t>
            </a:r>
          </a:p>
          <a:p>
            <a:pPr marL="624078" indent="-514350">
              <a:buFont typeface="+mj-lt"/>
              <a:buAutoNum type="romanUcPeriod"/>
            </a:pPr>
            <a:endParaRPr lang="bg-BG" sz="2400" b="1" dirty="0" smtClean="0">
              <a:latin typeface="Buxton Sketch" pitchFamily="66" charset="0"/>
            </a:endParaRPr>
          </a:p>
          <a:p>
            <a:pPr marL="624078" indent="-514350">
              <a:buFont typeface="+mj-lt"/>
              <a:buAutoNum type="romanUcPeriod"/>
            </a:pPr>
            <a:r>
              <a:rPr lang="bg-BG" sz="2400" b="1" dirty="0" smtClean="0">
                <a:latin typeface="Buxton Sketch" pitchFamily="66" charset="0"/>
              </a:rPr>
              <a:t>Физически </a:t>
            </a:r>
            <a:r>
              <a:rPr lang="bg-BG" sz="2400" b="1" dirty="0" smtClean="0">
                <a:latin typeface="Buxton Sketch" pitchFamily="66" charset="0"/>
              </a:rPr>
              <a:t>изглед</a:t>
            </a:r>
          </a:p>
          <a:p>
            <a:pPr marL="624078" indent="-514350">
              <a:buFont typeface="+mj-lt"/>
              <a:buAutoNum type="romanUcPeriod"/>
            </a:pPr>
            <a:endParaRPr lang="bg-BG" sz="2400" b="1" dirty="0" smtClean="0">
              <a:latin typeface="Buxton Sketch" pitchFamily="66" charset="0"/>
            </a:endParaRPr>
          </a:p>
          <a:p>
            <a:pPr marL="624078" indent="-514350">
              <a:buFont typeface="Wingdings" pitchFamily="2" charset="2"/>
              <a:buChar char="v"/>
            </a:pPr>
            <a:r>
              <a:rPr lang="bg-BG" sz="2400" b="1" dirty="0" smtClean="0">
                <a:latin typeface="Buxton Sketch" pitchFamily="66" charset="0"/>
              </a:rPr>
              <a:t>Случаите на употреба(</a:t>
            </a:r>
            <a:r>
              <a:rPr lang="en-US" sz="2400" b="1" dirty="0" smtClean="0">
                <a:latin typeface="Buxton Sketch" pitchFamily="66" charset="0"/>
              </a:rPr>
              <a:t>Use cases)</a:t>
            </a:r>
            <a:endParaRPr lang="bg-BG" sz="2400" b="1" dirty="0" smtClean="0">
              <a:latin typeface="Buxton Sketch" pitchFamily="66" charset="0"/>
            </a:endParaRPr>
          </a:p>
          <a:p>
            <a:pPr marL="624078" indent="-514350">
              <a:buNone/>
            </a:pPr>
            <a:endParaRPr lang="en-US" sz="2800" dirty="0">
              <a:latin typeface="Buxton Sketch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bg-BG" sz="4800" dirty="0" smtClean="0">
                <a:latin typeface="Buxton Sketch" pitchFamily="66" charset="0"/>
              </a:rPr>
              <a:t>Модел </a:t>
            </a:r>
            <a:r>
              <a:rPr lang="bg-BG" sz="4800" dirty="0" smtClean="0">
                <a:latin typeface="Buxton Sketch" pitchFamily="66" charset="0"/>
              </a:rPr>
              <a:t>на софтуерната </a:t>
            </a:r>
            <a:r>
              <a:rPr lang="bg-BG" sz="4800" dirty="0" smtClean="0">
                <a:latin typeface="Buxton Sketch" pitchFamily="66" charset="0"/>
              </a:rPr>
              <a:t>архитектура – 4 + 1 </a:t>
            </a:r>
            <a:endParaRPr lang="en-US" sz="4800" dirty="0">
              <a:latin typeface="Buxton Sketch" pitchFamily="66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4648200" y="4267200"/>
            <a:ext cx="1371600" cy="838200"/>
          </a:xfrm>
          <a:prstGeom prst="wedgeRoundRectCallout">
            <a:avLst>
              <a:gd name="adj1" fmla="val -24199"/>
              <a:gd name="adj2" fmla="val 87845"/>
              <a:gd name="adj3" fmla="val 16667"/>
            </a:avLst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  <a:softEdge rad="1270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bg-BG" sz="1200" dirty="0" smtClean="0">
                <a:latin typeface="Buxton Sketch" pitchFamily="66" charset="0"/>
              </a:rPr>
              <a:t>Всички останали са в зависимост от тях</a:t>
            </a:r>
            <a:endParaRPr lang="en-US" sz="1200" dirty="0">
              <a:latin typeface="Buxton Sketch" pitchFamily="66" charset="0"/>
            </a:endParaRPr>
          </a:p>
        </p:txBody>
      </p:sp>
      <p:pic>
        <p:nvPicPr>
          <p:cNvPr id="5" name="Picture 4" descr="4+1_Architectural_View_Model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1752600"/>
            <a:ext cx="3371850" cy="22098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ru-RU" sz="2000" b="1" dirty="0" smtClean="0">
                <a:latin typeface="Buxton Sketch" pitchFamily="66" charset="0"/>
              </a:rPr>
              <a:t>Подходяща</a:t>
            </a:r>
            <a:r>
              <a:rPr lang="ru-RU" sz="2000" b="1" dirty="0" smtClean="0">
                <a:latin typeface="Buxton Sketch" pitchFamily="66" charset="0"/>
              </a:rPr>
              <a:t>, ако </a:t>
            </a:r>
            <a:r>
              <a:rPr lang="ru-RU" sz="2000" dirty="0" smtClean="0">
                <a:latin typeface="Buxton Sketch" pitchFamily="66" charset="0"/>
              </a:rPr>
              <a:t>системата е изградена като </a:t>
            </a:r>
            <a:r>
              <a:rPr lang="ru-RU" sz="2000" b="1" dirty="0" smtClean="0">
                <a:latin typeface="Buxton Sketch" pitchFamily="66" charset="0"/>
              </a:rPr>
              <a:t>група </a:t>
            </a:r>
            <a:r>
              <a:rPr lang="ru-RU" sz="2000" dirty="0" smtClean="0">
                <a:latin typeface="Buxton Sketch" pitchFamily="66" charset="0"/>
              </a:rPr>
              <a:t>от сътрудничещи си клиенти и </a:t>
            </a:r>
            <a:r>
              <a:rPr lang="ru-RU" sz="2000" dirty="0" smtClean="0">
                <a:latin typeface="Buxton Sketch" pitchFamily="66" charset="0"/>
              </a:rPr>
              <a:t>сървъри</a:t>
            </a:r>
          </a:p>
          <a:p>
            <a:pPr>
              <a:buFont typeface="Wingdings" pitchFamily="2" charset="2"/>
              <a:buChar char="v"/>
            </a:pPr>
            <a:r>
              <a:rPr lang="ru-RU" sz="2000" b="1" dirty="0" smtClean="0">
                <a:latin typeface="Buxton Sketch" pitchFamily="66" charset="0"/>
              </a:rPr>
              <a:t>Компонентите</a:t>
            </a:r>
            <a:r>
              <a:rPr lang="ru-RU" sz="2000" dirty="0" smtClean="0">
                <a:latin typeface="Buxton Sketch" pitchFamily="66" charset="0"/>
              </a:rPr>
              <a:t> са клиенти и сървъри, а </a:t>
            </a:r>
            <a:r>
              <a:rPr lang="ru-RU" sz="2000" b="1" dirty="0" smtClean="0">
                <a:latin typeface="Buxton Sketch" pitchFamily="66" charset="0"/>
              </a:rPr>
              <a:t>конекторите</a:t>
            </a:r>
            <a:r>
              <a:rPr lang="ru-RU" sz="2000" dirty="0" smtClean="0">
                <a:latin typeface="Buxton Sketch" pitchFamily="66" charset="0"/>
              </a:rPr>
              <a:t> са протоколи и съобщения, които се споделят, за да работи </a:t>
            </a:r>
            <a:r>
              <a:rPr lang="ru-RU" sz="2000" dirty="0" smtClean="0">
                <a:latin typeface="Buxton Sketch" pitchFamily="66" charset="0"/>
              </a:rPr>
              <a:t>системата</a:t>
            </a:r>
          </a:p>
          <a:p>
            <a:pPr>
              <a:buFont typeface="Wingdings" pitchFamily="2" charset="2"/>
              <a:buChar char="v"/>
            </a:pPr>
            <a:r>
              <a:rPr lang="ru-RU" sz="2000" b="1" dirty="0" smtClean="0">
                <a:latin typeface="Buxton Sketch" pitchFamily="66" charset="0"/>
              </a:rPr>
              <a:t>Какво подпомага</a:t>
            </a:r>
            <a:r>
              <a:rPr lang="en-US" sz="2000" b="1" dirty="0" smtClean="0">
                <a:latin typeface="Buxton Sketch" pitchFamily="66" charset="0"/>
              </a:rPr>
              <a:t>?</a:t>
            </a:r>
            <a:endParaRPr lang="bg-BG" sz="2000" b="1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sz="1600" dirty="0" smtClean="0">
                <a:latin typeface="Buxton Sketch" pitchFamily="66" charset="0"/>
              </a:rPr>
              <a:t>разделяне </a:t>
            </a:r>
            <a:r>
              <a:rPr lang="ru-RU" sz="1600" dirty="0" smtClean="0">
                <a:latin typeface="Buxton Sketch" pitchFamily="66" charset="0"/>
              </a:rPr>
              <a:t>на проблемите - </a:t>
            </a:r>
            <a:r>
              <a:rPr lang="ru-RU" sz="1600" dirty="0" smtClean="0">
                <a:latin typeface="Buxton Sketch" pitchFamily="66" charset="0"/>
              </a:rPr>
              <a:t>изменяемостта </a:t>
            </a:r>
            <a:r>
              <a:rPr lang="ru-RU" sz="1600" b="1" dirty="0" smtClean="0">
                <a:latin typeface="Buxton Sketch" pitchFamily="66" charset="0"/>
              </a:rPr>
              <a:t>(modifiability</a:t>
            </a:r>
            <a:r>
              <a:rPr lang="ru-RU" sz="1600" b="1" dirty="0" smtClean="0">
                <a:latin typeface="Buxton Sketch" pitchFamily="66" charset="0"/>
              </a:rPr>
              <a:t>)</a:t>
            </a:r>
          </a:p>
          <a:p>
            <a:pPr>
              <a:buFont typeface="Wingdings" pitchFamily="2" charset="2"/>
              <a:buChar char="§"/>
            </a:pPr>
            <a:r>
              <a:rPr lang="ru-RU" sz="1600" b="1" dirty="0" smtClean="0">
                <a:latin typeface="Buxton Sketch" pitchFamily="66" charset="0"/>
              </a:rPr>
              <a:t>физическото</a:t>
            </a:r>
            <a:r>
              <a:rPr lang="ru-RU" sz="1600" dirty="0" smtClean="0">
                <a:latin typeface="Buxton Sketch" pitchFamily="66" charset="0"/>
              </a:rPr>
              <a:t> </a:t>
            </a:r>
            <a:r>
              <a:rPr lang="ru-RU" sz="1600" dirty="0" smtClean="0">
                <a:latin typeface="Buxton Sketch" pitchFamily="66" charset="0"/>
              </a:rPr>
              <a:t>разпределение на изчислителния </a:t>
            </a:r>
            <a:r>
              <a:rPr lang="ru-RU" sz="1600" dirty="0" smtClean="0">
                <a:latin typeface="Buxton Sketch" pitchFamily="66" charset="0"/>
              </a:rPr>
              <a:t>товар</a:t>
            </a:r>
          </a:p>
          <a:p>
            <a:pPr>
              <a:buFont typeface="Wingdings" pitchFamily="2" charset="2"/>
              <a:buChar char="§"/>
            </a:pPr>
            <a:r>
              <a:rPr lang="ru-RU" sz="1600" dirty="0" smtClean="0">
                <a:latin typeface="Buxton Sketch" pitchFamily="66" charset="0"/>
              </a:rPr>
              <a:t>балансирането на </a:t>
            </a:r>
            <a:r>
              <a:rPr lang="ru-RU" sz="1600" b="1" dirty="0" smtClean="0">
                <a:latin typeface="Buxton Sketch" pitchFamily="66" charset="0"/>
              </a:rPr>
              <a:t>натоварването</a:t>
            </a:r>
            <a:r>
              <a:rPr lang="ru-RU" sz="1600" dirty="0" smtClean="0">
                <a:latin typeface="Buxton Sketch" pitchFamily="66" charset="0"/>
              </a:rPr>
              <a:t> по време на изпълнение</a:t>
            </a:r>
            <a:endParaRPr lang="en-US" sz="1600" dirty="0">
              <a:latin typeface="Buxton Sketch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Buxton Sketch" pitchFamily="66" charset="0"/>
              </a:rPr>
              <a:t>C&amp;C (Component and connector)</a:t>
            </a:r>
            <a:r>
              <a:rPr lang="bg-BG" sz="3600" dirty="0" smtClean="0">
                <a:latin typeface="Buxton Sketch" pitchFamily="66" charset="0"/>
              </a:rPr>
              <a:t/>
            </a:r>
            <a:br>
              <a:rPr lang="bg-BG" sz="3600" dirty="0" smtClean="0">
                <a:latin typeface="Buxton Sketch" pitchFamily="66" charset="0"/>
              </a:rPr>
            </a:br>
            <a:r>
              <a:rPr lang="bg-BG" sz="3600" dirty="0" smtClean="0">
                <a:latin typeface="Buxton Sketch" pitchFamily="66" charset="0"/>
              </a:rPr>
              <a:t>Клиент-сървър</a:t>
            </a:r>
            <a:endParaRPr lang="en-US" sz="3600" dirty="0">
              <a:latin typeface="Buxton Sketch" pitchFamily="66" charset="0"/>
            </a:endParaRPr>
          </a:p>
        </p:txBody>
      </p:sp>
      <p:pic>
        <p:nvPicPr>
          <p:cNvPr id="4" name="Picture 3" descr="Client-Server-Architec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4343400"/>
            <a:ext cx="3505200" cy="201994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ru-RU" sz="1800" dirty="0" smtClean="0">
                <a:latin typeface="Buxton Sketch" pitchFamily="66" charset="0"/>
              </a:rPr>
              <a:t>Системата </a:t>
            </a:r>
            <a:r>
              <a:rPr lang="ru-RU" sz="1800" dirty="0" smtClean="0">
                <a:latin typeface="Buxton Sketch" pitchFamily="66" charset="0"/>
              </a:rPr>
              <a:t>е проектирана като набор от сървъри, които </a:t>
            </a:r>
            <a:r>
              <a:rPr lang="ru-RU" sz="1800" b="1" dirty="0" smtClean="0">
                <a:latin typeface="Buxton Sketch" pitchFamily="66" charset="0"/>
              </a:rPr>
              <a:t>предлагат услуги </a:t>
            </a:r>
            <a:r>
              <a:rPr lang="ru-RU" sz="1800" dirty="0" smtClean="0">
                <a:latin typeface="Buxton Sketch" pitchFamily="66" charset="0"/>
              </a:rPr>
              <a:t>и редица клиенти, които </a:t>
            </a:r>
            <a:r>
              <a:rPr lang="ru-RU" sz="1800" b="1" dirty="0" smtClean="0">
                <a:latin typeface="Buxton Sketch" pitchFamily="66" charset="0"/>
              </a:rPr>
              <a:t>използват тези </a:t>
            </a:r>
            <a:r>
              <a:rPr lang="ru-RU" sz="1800" b="1" dirty="0" smtClean="0">
                <a:latin typeface="Buxton Sketch" pitchFamily="66" charset="0"/>
              </a:rPr>
              <a:t>услуги</a:t>
            </a:r>
          </a:p>
          <a:p>
            <a:pPr>
              <a:buFont typeface="Courier New" pitchFamily="49" charset="0"/>
              <a:buChar char="o"/>
            </a:pPr>
            <a:endParaRPr lang="ru-RU" sz="2000" b="1" dirty="0" smtClean="0">
              <a:latin typeface="Buxton Sketch" pitchFamily="66" charset="0"/>
            </a:endParaRPr>
          </a:p>
          <a:p>
            <a:pPr>
              <a:buFont typeface="Courier New" pitchFamily="49" charset="0"/>
              <a:buChar char="o"/>
            </a:pPr>
            <a:r>
              <a:rPr lang="ru-RU" sz="1800" dirty="0" smtClean="0">
                <a:latin typeface="Buxton Sketch" pitchFamily="66" charset="0"/>
              </a:rPr>
              <a:t>За сървърите </a:t>
            </a:r>
            <a:r>
              <a:rPr lang="ru-RU" sz="1800" b="1" dirty="0" smtClean="0">
                <a:latin typeface="Buxton Sketch" pitchFamily="66" charset="0"/>
              </a:rPr>
              <a:t>не е необходимо </a:t>
            </a:r>
            <a:r>
              <a:rPr lang="ru-RU" sz="1800" dirty="0" smtClean="0">
                <a:latin typeface="Buxton Sketch" pitchFamily="66" charset="0"/>
              </a:rPr>
              <a:t>да имат информация за своите </a:t>
            </a:r>
            <a:r>
              <a:rPr lang="ru-RU" sz="1800" dirty="0" smtClean="0">
                <a:latin typeface="Buxton Sketch" pitchFamily="66" charset="0"/>
              </a:rPr>
              <a:t>клиенти</a:t>
            </a:r>
            <a:endParaRPr lang="en-US" sz="1800" dirty="0" smtClean="0">
              <a:latin typeface="Buxton Sketch" pitchFamily="66" charset="0"/>
            </a:endParaRPr>
          </a:p>
          <a:p>
            <a:pPr>
              <a:buNone/>
            </a:pPr>
            <a:endParaRPr lang="ru-RU" sz="1800" dirty="0" smtClean="0">
              <a:latin typeface="Buxton Sketch" pitchFamily="66" charset="0"/>
            </a:endParaRPr>
          </a:p>
          <a:p>
            <a:pPr>
              <a:buFont typeface="Courier New" pitchFamily="49" charset="0"/>
              <a:buChar char="o"/>
            </a:pPr>
            <a:r>
              <a:rPr lang="ru-RU" sz="1800" dirty="0" smtClean="0">
                <a:latin typeface="Buxton Sketch" pitchFamily="66" charset="0"/>
              </a:rPr>
              <a:t>Примери – </a:t>
            </a:r>
            <a:r>
              <a:rPr lang="en-US" sz="1800" dirty="0" smtClean="0">
                <a:latin typeface="Buxton Sketch" pitchFamily="66" charset="0"/>
              </a:rPr>
              <a:t>email, network </a:t>
            </a:r>
            <a:r>
              <a:rPr lang="en-US" sz="1800" dirty="0" err="1" smtClean="0">
                <a:latin typeface="Buxton Sketch" pitchFamily="66" charset="0"/>
              </a:rPr>
              <a:t>printnig</a:t>
            </a:r>
            <a:r>
              <a:rPr lang="en-US" sz="1800" dirty="0" smtClean="0">
                <a:latin typeface="Buxton Sketch" pitchFamily="66" charset="0"/>
              </a:rPr>
              <a:t>, World Wide Web</a:t>
            </a:r>
            <a:endParaRPr lang="ru-RU" sz="1800" dirty="0" smtClean="0">
              <a:latin typeface="Buxton Sketch" pitchFamily="66" charset="0"/>
            </a:endParaRPr>
          </a:p>
          <a:p>
            <a:pPr>
              <a:buFont typeface="Courier New" pitchFamily="49" charset="0"/>
              <a:buChar char="o"/>
            </a:pPr>
            <a:endParaRPr lang="ru-RU" sz="2000" dirty="0" smtClean="0">
              <a:latin typeface="Buxton Sketch" pitchFamily="66" charset="0"/>
            </a:endParaRPr>
          </a:p>
          <a:p>
            <a:pPr>
              <a:buFont typeface="Courier New" pitchFamily="49" charset="0"/>
              <a:buChar char="o"/>
            </a:pPr>
            <a:r>
              <a:rPr lang="ru-RU" sz="1800" dirty="0" smtClean="0">
                <a:latin typeface="Buxton Sketch" pitchFamily="66" charset="0"/>
              </a:rPr>
              <a:t>Класическа </a:t>
            </a:r>
            <a:r>
              <a:rPr lang="ru-RU" sz="1800" dirty="0" smtClean="0">
                <a:latin typeface="Buxton Sketch" pitchFamily="66" charset="0"/>
              </a:rPr>
              <a:t>реализация - </a:t>
            </a:r>
            <a:r>
              <a:rPr lang="ru-RU" sz="1800" b="1" dirty="0" smtClean="0">
                <a:latin typeface="Buxton Sketch" pitchFamily="66" charset="0"/>
              </a:rPr>
              <a:t>тънък клиент </a:t>
            </a:r>
            <a:r>
              <a:rPr lang="ru-RU" sz="1800" dirty="0" smtClean="0">
                <a:latin typeface="Buxton Sketch" pitchFamily="66" charset="0"/>
              </a:rPr>
              <a:t>(thin client</a:t>
            </a:r>
            <a:r>
              <a:rPr lang="ru-RU" sz="1800" dirty="0" smtClean="0">
                <a:latin typeface="Buxton Sketch" pitchFamily="66" charset="0"/>
              </a:rPr>
              <a:t>)</a:t>
            </a:r>
          </a:p>
          <a:p>
            <a:pPr>
              <a:buFont typeface="Wingdings" pitchFamily="2" charset="2"/>
              <a:buChar char="§"/>
            </a:pPr>
            <a:r>
              <a:rPr lang="ru-RU" sz="1400" b="1" dirty="0" smtClean="0">
                <a:latin typeface="Buxton Sketch" pitchFamily="66" charset="0"/>
              </a:rPr>
              <a:t>Клиентът</a:t>
            </a:r>
            <a:r>
              <a:rPr lang="ru-RU" sz="1400" dirty="0" smtClean="0">
                <a:latin typeface="Buxton Sketch" pitchFamily="66" charset="0"/>
              </a:rPr>
              <a:t> </a:t>
            </a:r>
            <a:r>
              <a:rPr lang="ru-RU" sz="1400" dirty="0" smtClean="0">
                <a:latin typeface="Buxton Sketch" pitchFamily="66" charset="0"/>
              </a:rPr>
              <a:t>реализира функционалността на потребителския </a:t>
            </a:r>
            <a:r>
              <a:rPr lang="ru-RU" sz="1400" dirty="0" smtClean="0">
                <a:latin typeface="Buxton Sketch" pitchFamily="66" charset="0"/>
              </a:rPr>
              <a:t>интерфейс</a:t>
            </a:r>
          </a:p>
          <a:p>
            <a:pPr>
              <a:buFont typeface="Wingdings" pitchFamily="2" charset="2"/>
              <a:buChar char="§"/>
            </a:pPr>
            <a:r>
              <a:rPr lang="ru-RU" sz="1400" b="1" dirty="0" smtClean="0">
                <a:latin typeface="Buxton Sketch" pitchFamily="66" charset="0"/>
              </a:rPr>
              <a:t>Сървърът</a:t>
            </a:r>
            <a:r>
              <a:rPr lang="ru-RU" sz="1400" dirty="0" smtClean="0">
                <a:latin typeface="Buxton Sketch" pitchFamily="66" charset="0"/>
              </a:rPr>
              <a:t> реализира функцията за управлението на данни и приложната </a:t>
            </a:r>
            <a:r>
              <a:rPr lang="ru-RU" sz="1400" dirty="0" smtClean="0">
                <a:latin typeface="Buxton Sketch" pitchFamily="66" charset="0"/>
              </a:rPr>
              <a:t>обработка</a:t>
            </a:r>
          </a:p>
          <a:p>
            <a:pPr>
              <a:buNone/>
            </a:pPr>
            <a:endParaRPr lang="ru-RU" sz="1600" dirty="0" smtClean="0">
              <a:latin typeface="Buxton Sketch" pitchFamily="66" charset="0"/>
            </a:endParaRPr>
          </a:p>
          <a:p>
            <a:pPr>
              <a:buFont typeface="Courier New" pitchFamily="49" charset="0"/>
              <a:buChar char="o"/>
            </a:pPr>
            <a:r>
              <a:rPr lang="ru-RU" sz="1800" b="1" dirty="0" smtClean="0">
                <a:latin typeface="Buxton Sketch" pitchFamily="66" charset="0"/>
              </a:rPr>
              <a:t>Тежките клиенти </a:t>
            </a:r>
            <a:r>
              <a:rPr lang="ru-RU" sz="1800" dirty="0" smtClean="0">
                <a:latin typeface="Buxton Sketch" pitchFamily="66" charset="0"/>
              </a:rPr>
              <a:t>(fat clients) могат да внедрят част от функционалността за обработка на приложения</a:t>
            </a:r>
            <a:endParaRPr lang="en-US" sz="1800" dirty="0">
              <a:latin typeface="Buxton Sketch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 smtClean="0">
                <a:latin typeface="Buxton Sketch" pitchFamily="66" charset="0"/>
              </a:rPr>
              <a:t>------&gt;</a:t>
            </a:r>
            <a:r>
              <a:rPr lang="bg-BG" sz="2700" dirty="0" smtClean="0">
                <a:latin typeface="Buxton Sketch" pitchFamily="66" charset="0"/>
              </a:rPr>
              <a:t> още малко информация - </a:t>
            </a:r>
            <a:r>
              <a:rPr lang="bg-BG" sz="3600" dirty="0" smtClean="0">
                <a:latin typeface="Buxton Sketch" pitchFamily="66" charset="0"/>
              </a:rPr>
              <a:t>Стил клиент-сървър</a:t>
            </a:r>
            <a:endParaRPr lang="en-US" sz="3600" dirty="0">
              <a:latin typeface="Buxton Sketch" pitchFamily="66" charset="0"/>
            </a:endParaRPr>
          </a:p>
        </p:txBody>
      </p:sp>
      <p:pic>
        <p:nvPicPr>
          <p:cNvPr id="4" name="Picture 3" descr="thinvfa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9800" y="5181600"/>
            <a:ext cx="2514600" cy="15264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400" dirty="0" smtClean="0">
                <a:latin typeface="Buxton Sketch" pitchFamily="66" charset="0"/>
              </a:rPr>
              <a:t>Малко история и съпоставка </a:t>
            </a:r>
            <a:endParaRPr lang="en-US" sz="4400" dirty="0">
              <a:latin typeface="Buxton Sketch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 w="114300" prst="artDeco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  <a:latin typeface="Buxton Sketch" pitchFamily="66" charset="0"/>
              </a:rPr>
              <a:t>---&gt;</a:t>
            </a:r>
            <a:r>
              <a:rPr lang="bg-BG" dirty="0" smtClean="0">
                <a:solidFill>
                  <a:schemeClr val="tx1"/>
                </a:solidFill>
                <a:latin typeface="Buxton Sketch" pitchFamily="66" charset="0"/>
              </a:rPr>
              <a:t> Завръщане</a:t>
            </a:r>
            <a:endParaRPr lang="en-US" dirty="0">
              <a:solidFill>
                <a:schemeClr val="tx1"/>
              </a:solidFill>
              <a:latin typeface="Buxton Sketch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  <a:latin typeface="Buxton Sketch" pitchFamily="66" charset="0"/>
                <a:sym typeface="Wingdings" pitchFamily="2" charset="2"/>
              </a:rPr>
              <a:t>&lt;---</a:t>
            </a:r>
            <a:r>
              <a:rPr lang="bg-BG" dirty="0" smtClean="0">
                <a:solidFill>
                  <a:schemeClr val="tx1"/>
                </a:solidFill>
                <a:latin typeface="Buxton Sketch" pitchFamily="66" charset="0"/>
                <a:sym typeface="Wingdings" pitchFamily="2" charset="2"/>
              </a:rPr>
              <a:t> в бъдещето</a:t>
            </a:r>
            <a:endParaRPr lang="en-US" dirty="0">
              <a:solidFill>
                <a:schemeClr val="tx1"/>
              </a:solidFill>
              <a:latin typeface="Buxton Sketch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1600" dirty="0" smtClean="0">
                <a:latin typeface="Buxton Sketch" pitchFamily="66" charset="0"/>
              </a:rPr>
              <a:t>Най-ранна форма на клиент-сървър архитектура – </a:t>
            </a:r>
            <a:r>
              <a:rPr lang="en-US" sz="1600" b="1" dirty="0" smtClean="0">
                <a:latin typeface="Buxton Sketch" pitchFamily="66" charset="0"/>
              </a:rPr>
              <a:t>remote job entry</a:t>
            </a:r>
            <a:r>
              <a:rPr lang="en-US" sz="1600" dirty="0" smtClean="0">
                <a:latin typeface="Buxton Sketch" pitchFamily="66" charset="0"/>
              </a:rPr>
              <a:t>(&gt;= 1964)</a:t>
            </a:r>
            <a:endParaRPr lang="bg-BG" sz="16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bg-BG" sz="1400" dirty="0" smtClean="0">
                <a:latin typeface="Buxton Sketch" pitchFamily="66" charset="0"/>
              </a:rPr>
              <a:t>Запитването представлява изпълнение на някаква работа, а отговорът-изходът</a:t>
            </a:r>
          </a:p>
          <a:p>
            <a:pPr>
              <a:buFont typeface="Wingdings" pitchFamily="2" charset="2"/>
              <a:buChar char="Ø"/>
            </a:pPr>
            <a:r>
              <a:rPr lang="bg-BG" sz="1600" dirty="0" smtClean="0">
                <a:latin typeface="Buxton Sketch" pitchFamily="66" charset="0"/>
              </a:rPr>
              <a:t>Цел</a:t>
            </a:r>
            <a:r>
              <a:rPr lang="en-US" sz="1600" dirty="0" smtClean="0">
                <a:latin typeface="Buxton Sketch" pitchFamily="66" charset="0"/>
              </a:rPr>
              <a:t>/</a:t>
            </a:r>
            <a:r>
              <a:rPr lang="bg-BG" sz="1600" dirty="0" smtClean="0">
                <a:latin typeface="Buxton Sketch" pitchFamily="66" charset="0"/>
              </a:rPr>
              <a:t>нужди-език за компютърно мрежово програмиране </a:t>
            </a:r>
            <a:r>
              <a:rPr lang="en-US" sz="1600" b="1" dirty="0" smtClean="0">
                <a:latin typeface="Buxton Sketch" pitchFamily="66" charset="0"/>
              </a:rPr>
              <a:t>DEL</a:t>
            </a:r>
            <a:r>
              <a:rPr lang="en-US" sz="1600" dirty="0" smtClean="0">
                <a:latin typeface="Buxton Sketch" pitchFamily="66" charset="0"/>
              </a:rPr>
              <a:t>(</a:t>
            </a:r>
            <a:r>
              <a:rPr lang="en-US" sz="1600" dirty="0" smtClean="0">
                <a:latin typeface="Buxton Sketch" pitchFamily="66" charset="0"/>
              </a:rPr>
              <a:t>Decode-Encode Language</a:t>
            </a:r>
            <a:r>
              <a:rPr lang="en-US" sz="1600" dirty="0" smtClean="0">
                <a:latin typeface="Buxton Sketch" pitchFamily="66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bg-BG" sz="1400" dirty="0" smtClean="0">
                <a:latin typeface="Buxton Sketch" pitchFamily="66" charset="0"/>
              </a:rPr>
              <a:t>Езикът приема команди от един компютър</a:t>
            </a:r>
            <a:r>
              <a:rPr lang="en-US" sz="1400" b="1" dirty="0" smtClean="0">
                <a:latin typeface="Buxton Sketch" pitchFamily="66" charset="0"/>
              </a:rPr>
              <a:t>(user-host)</a:t>
            </a:r>
            <a:r>
              <a:rPr lang="en-US" sz="1400" dirty="0" smtClean="0">
                <a:latin typeface="Buxton Sketch" pitchFamily="66" charset="0"/>
              </a:rPr>
              <a:t>, </a:t>
            </a:r>
            <a:r>
              <a:rPr lang="bg-BG" sz="1400" dirty="0" smtClean="0">
                <a:latin typeface="Buxton Sketch" pitchFamily="66" charset="0"/>
              </a:rPr>
              <a:t>който връша статус като отговор на потребителя, кодирайки командите в мрежови пакети</a:t>
            </a:r>
          </a:p>
          <a:p>
            <a:pPr>
              <a:buFont typeface="Arial" pitchFamily="34" charset="0"/>
              <a:buChar char="•"/>
            </a:pPr>
            <a:r>
              <a:rPr lang="bg-BG" sz="1400" dirty="0" smtClean="0">
                <a:latin typeface="Buxton Sketch" pitchFamily="66" charset="0"/>
              </a:rPr>
              <a:t>Друг </a:t>
            </a:r>
            <a:r>
              <a:rPr lang="en-US" sz="1400" dirty="0" smtClean="0">
                <a:latin typeface="Buxton Sketch" pitchFamily="66" charset="0"/>
              </a:rPr>
              <a:t>DEL</a:t>
            </a:r>
            <a:r>
              <a:rPr lang="bg-BG" sz="1400" dirty="0" smtClean="0">
                <a:latin typeface="Buxton Sketch" pitchFamily="66" charset="0"/>
              </a:rPr>
              <a:t>-съвместим компютър</a:t>
            </a:r>
            <a:r>
              <a:rPr lang="en-US" sz="1400" b="1" dirty="0" smtClean="0">
                <a:latin typeface="Buxton Sketch" pitchFamily="66" charset="0"/>
              </a:rPr>
              <a:t>(server-host)</a:t>
            </a:r>
            <a:r>
              <a:rPr lang="bg-BG" sz="1400" b="1" dirty="0" smtClean="0">
                <a:latin typeface="Buxton Sketch" pitchFamily="66" charset="0"/>
              </a:rPr>
              <a:t> </a:t>
            </a:r>
            <a:r>
              <a:rPr lang="bg-BG" sz="1400" dirty="0" smtClean="0">
                <a:latin typeface="Buxton Sketch" pitchFamily="66" charset="0"/>
              </a:rPr>
              <a:t>получава тези пакети, декодира ги и връща форматирани данни на </a:t>
            </a:r>
            <a:r>
              <a:rPr lang="en-US" sz="1400" dirty="0" smtClean="0">
                <a:latin typeface="Buxton Sketch" pitchFamily="66" charset="0"/>
              </a:rPr>
              <a:t>user-host</a:t>
            </a:r>
            <a:r>
              <a:rPr lang="bg-BG" sz="1400" dirty="0" smtClean="0">
                <a:latin typeface="Buxton Sketch" pitchFamily="66" charset="0"/>
              </a:rPr>
              <a:t>-а, сойтветната</a:t>
            </a:r>
            <a:r>
              <a:rPr lang="en-US" sz="1400" dirty="0" smtClean="0">
                <a:latin typeface="Buxton Sketch" pitchFamily="66" charset="0"/>
              </a:rPr>
              <a:t> DEL</a:t>
            </a:r>
            <a:r>
              <a:rPr lang="bg-BG" sz="1400" dirty="0" smtClean="0">
                <a:latin typeface="Buxton Sketch" pitchFamily="66" charset="0"/>
              </a:rPr>
              <a:t> програма получава резултатите и ги представя на потребителя</a:t>
            </a:r>
          </a:p>
          <a:p>
            <a:pPr>
              <a:buFont typeface="Wingdings" pitchFamily="2" charset="2"/>
              <a:buChar char="Ø"/>
            </a:pPr>
            <a:r>
              <a:rPr lang="bg-BG" sz="1600" dirty="0" smtClean="0">
                <a:latin typeface="Buxton Sketch" pitchFamily="66" charset="0"/>
              </a:rPr>
              <a:t>Клиент-сървър </a:t>
            </a:r>
            <a:r>
              <a:rPr lang="bg-BG" sz="1600" b="1" dirty="0" smtClean="0">
                <a:latin typeface="Buxton Sketch" pitchFamily="66" charset="0"/>
              </a:rPr>
              <a:t>транзакция</a:t>
            </a:r>
          </a:p>
          <a:p>
            <a:pPr>
              <a:buFont typeface="Wingdings" pitchFamily="2" charset="2"/>
              <a:buChar char="Ø"/>
            </a:pPr>
            <a:r>
              <a:rPr lang="en-US" sz="1700" b="1" dirty="0" smtClean="0">
                <a:latin typeface="Buxton Sketch" pitchFamily="66" charset="0"/>
              </a:rPr>
              <a:t>1969</a:t>
            </a:r>
            <a:r>
              <a:rPr lang="en-US" sz="1700" dirty="0" smtClean="0">
                <a:latin typeface="Buxton Sketch" pitchFamily="66" charset="0"/>
              </a:rPr>
              <a:t>-United States </a:t>
            </a:r>
            <a:r>
              <a:rPr lang="en-US" sz="1700" dirty="0" err="1" smtClean="0">
                <a:latin typeface="Buxton Sketch" pitchFamily="66" charset="0"/>
              </a:rPr>
              <a:t>Departament</a:t>
            </a:r>
            <a:r>
              <a:rPr lang="en-US" sz="1700" dirty="0" smtClean="0">
                <a:latin typeface="Buxton Sketch" pitchFamily="66" charset="0"/>
              </a:rPr>
              <a:t> </a:t>
            </a:r>
            <a:r>
              <a:rPr lang="en-US" sz="1700" dirty="0" smtClean="0">
                <a:latin typeface="Buxton Sketch" pitchFamily="66" charset="0"/>
              </a:rPr>
              <a:t>Of Defense</a:t>
            </a:r>
            <a:r>
              <a:rPr lang="bg-BG" sz="1700" dirty="0" smtClean="0">
                <a:latin typeface="Buxton Sketch" pitchFamily="66" charset="0"/>
              </a:rPr>
              <a:t> установява </a:t>
            </a:r>
            <a:r>
              <a:rPr lang="en-US" sz="1700" dirty="0" smtClean="0">
                <a:latin typeface="Buxton Sketch" pitchFamily="66" charset="0"/>
              </a:rPr>
              <a:t>ARPANET(</a:t>
            </a:r>
            <a:r>
              <a:rPr lang="bg-BG" sz="1700" dirty="0" smtClean="0">
                <a:latin typeface="Buxton Sketch" pitchFamily="66" charset="0"/>
              </a:rPr>
              <a:t>предшественик на </a:t>
            </a:r>
            <a:r>
              <a:rPr lang="en-US" sz="1700" dirty="0" smtClean="0">
                <a:latin typeface="Buxton Sketch" pitchFamily="66" charset="0"/>
              </a:rPr>
              <a:t>Internet)</a:t>
            </a:r>
            <a:endParaRPr lang="bg-BG" sz="17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endParaRPr lang="en-US" sz="1600" dirty="0">
              <a:latin typeface="Buxton Sketch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bg-BG" sz="1600" dirty="0" smtClean="0">
                <a:latin typeface="Buxton Sketch" pitchFamily="66" charset="0"/>
              </a:rPr>
              <a:t>Сравнение с </a:t>
            </a:r>
            <a:r>
              <a:rPr lang="en-US" sz="1600" dirty="0" smtClean="0">
                <a:latin typeface="Buxton Sketch" pitchFamily="66" charset="0"/>
              </a:rPr>
              <a:t>peer-to-peer</a:t>
            </a:r>
            <a:r>
              <a:rPr lang="en-US" sz="1600" b="1" dirty="0" smtClean="0">
                <a:latin typeface="Buxton Sketch" pitchFamily="66" charset="0"/>
              </a:rPr>
              <a:t>(P2P)</a:t>
            </a:r>
            <a:r>
              <a:rPr lang="bg-BG" sz="1600" b="1" dirty="0" smtClean="0">
                <a:latin typeface="Buxton Sketch" pitchFamily="66" charset="0"/>
              </a:rPr>
              <a:t> </a:t>
            </a:r>
            <a:r>
              <a:rPr lang="bg-BG" sz="1600" dirty="0" smtClean="0">
                <a:latin typeface="Buxton Sketch" pitchFamily="66" charset="0"/>
              </a:rPr>
              <a:t>архитектурата</a:t>
            </a:r>
          </a:p>
          <a:p>
            <a:pPr>
              <a:buFont typeface="Arial" pitchFamily="34" charset="0"/>
              <a:buChar char="•"/>
            </a:pPr>
            <a:r>
              <a:rPr lang="bg-BG" sz="1400" dirty="0" smtClean="0">
                <a:latin typeface="Buxton Sketch" pitchFamily="66" charset="0"/>
              </a:rPr>
              <a:t>В модела клиент-сървър-сървърът обикновено е проектиран да оперира като </a:t>
            </a:r>
            <a:r>
              <a:rPr lang="bg-BG" sz="1400" b="1" dirty="0" smtClean="0">
                <a:latin typeface="Buxton Sketch" pitchFamily="66" charset="0"/>
              </a:rPr>
              <a:t>централизирана система</a:t>
            </a:r>
            <a:r>
              <a:rPr lang="bg-BG" sz="1400" dirty="0" smtClean="0">
                <a:latin typeface="Buxton Sketch" pitchFamily="66" charset="0"/>
              </a:rPr>
              <a:t>, която работи с много клиенти. Изчислителната мощ, паметта и пространството трябва да бъдат много точно преценени</a:t>
            </a:r>
          </a:p>
          <a:p>
            <a:pPr>
              <a:buFont typeface="Arial" pitchFamily="34" charset="0"/>
              <a:buChar char="•"/>
            </a:pPr>
            <a:r>
              <a:rPr lang="bg-BG" sz="1400" dirty="0" smtClean="0">
                <a:latin typeface="Buxton Sketch" pitchFamily="66" charset="0"/>
              </a:rPr>
              <a:t>В </a:t>
            </a:r>
            <a:r>
              <a:rPr lang="en-US" sz="1400" dirty="0" smtClean="0">
                <a:latin typeface="Buxton Sketch" pitchFamily="66" charset="0"/>
              </a:rPr>
              <a:t>peer-to-peer(P2P)</a:t>
            </a:r>
            <a:r>
              <a:rPr lang="bg-BG" sz="1400" dirty="0" smtClean="0">
                <a:latin typeface="Buxton Sketch" pitchFamily="66" charset="0"/>
              </a:rPr>
              <a:t> компютрите извличат необходимите ресурси и комуникират в </a:t>
            </a:r>
            <a:r>
              <a:rPr lang="bg-BG" sz="1400" b="1" dirty="0" smtClean="0">
                <a:latin typeface="Buxton Sketch" pitchFamily="66" charset="0"/>
              </a:rPr>
              <a:t>децентрализирана система</a:t>
            </a:r>
          </a:p>
          <a:p>
            <a:pPr>
              <a:buFont typeface="Arial" pitchFamily="34" charset="0"/>
              <a:buChar char="•"/>
            </a:pPr>
            <a:r>
              <a:rPr lang="bg-BG" sz="1400" b="1" dirty="0" smtClean="0">
                <a:latin typeface="Buxton Sketch" pitchFamily="66" charset="0"/>
              </a:rPr>
              <a:t>Директен обмен</a:t>
            </a:r>
          </a:p>
          <a:p>
            <a:pPr>
              <a:buFont typeface="Arial" pitchFamily="34" charset="0"/>
              <a:buChar char="•"/>
            </a:pPr>
            <a:r>
              <a:rPr lang="bg-BG" sz="1400" dirty="0" smtClean="0">
                <a:latin typeface="Buxton Sketch" pitchFamily="66" charset="0"/>
              </a:rPr>
              <a:t>При проваляне на един компютър, друг би могъл </a:t>
            </a:r>
            <a:r>
              <a:rPr lang="bg-BG" sz="1400" b="1" dirty="0" smtClean="0">
                <a:latin typeface="Buxton Sketch" pitchFamily="66" charset="0"/>
              </a:rPr>
              <a:t>да продължи обсулжването</a:t>
            </a:r>
          </a:p>
          <a:p>
            <a:pPr>
              <a:buFont typeface="Wingdings" pitchFamily="2" charset="2"/>
              <a:buChar char="Ø"/>
            </a:pPr>
            <a:r>
              <a:rPr lang="bg-BG" sz="1600" b="1" dirty="0" smtClean="0">
                <a:latin typeface="Buxton Sketch" pitchFamily="66" charset="0"/>
              </a:rPr>
              <a:t>Клиент-сървър </a:t>
            </a:r>
            <a:r>
              <a:rPr lang="bg-BG" sz="1600" dirty="0" smtClean="0">
                <a:latin typeface="Buxton Sketch" pitchFamily="66" charset="0"/>
              </a:rPr>
              <a:t>и </a:t>
            </a:r>
            <a:r>
              <a:rPr lang="bg-BG" sz="1600" b="1" dirty="0" smtClean="0">
                <a:latin typeface="Buxton Sketch" pitchFamily="66" charset="0"/>
              </a:rPr>
              <a:t>мастър-слейв </a:t>
            </a:r>
            <a:r>
              <a:rPr lang="bg-BG" sz="1600" dirty="0" smtClean="0">
                <a:latin typeface="Buxton Sketch" pitchFamily="66" charset="0"/>
              </a:rPr>
              <a:t>се считат за подкатегории на разпределените</a:t>
            </a:r>
            <a:r>
              <a:rPr lang="bg-BG" sz="1600" b="1" dirty="0" smtClean="0">
                <a:latin typeface="Buxton Sketch" pitchFamily="66" charset="0"/>
              </a:rPr>
              <a:t> </a:t>
            </a:r>
            <a:r>
              <a:rPr lang="en-US" sz="1600" b="1" dirty="0" smtClean="0">
                <a:latin typeface="Buxton Sketch" pitchFamily="66" charset="0"/>
              </a:rPr>
              <a:t>peer-to-peer(P2P)</a:t>
            </a:r>
            <a:r>
              <a:rPr lang="bg-BG" sz="1600" b="1" dirty="0" smtClean="0">
                <a:latin typeface="Buxton Sketch" pitchFamily="66" charset="0"/>
              </a:rPr>
              <a:t> системи</a:t>
            </a:r>
            <a:endParaRPr lang="bg-BG" sz="1600" b="1" dirty="0" smtClean="0">
              <a:latin typeface="Buxton Sketch" pitchFamily="66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448</TotalTime>
  <Words>1438</Words>
  <Application>Microsoft Office PowerPoint</Application>
  <PresentationFormat>On-screen Show (4:3)</PresentationFormat>
  <Paragraphs>212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Проектиране на клиент-сървър и рафт(Tiered) архитектури</vt:lpstr>
      <vt:lpstr>Софтуерна архитектура</vt:lpstr>
      <vt:lpstr>Предмет и основни видове СА</vt:lpstr>
      <vt:lpstr>Проектиране и двигатели(архитектурни драйвери)</vt:lpstr>
      <vt:lpstr>Архитектурни структури</vt:lpstr>
      <vt:lpstr>Модел на софтуерната архитектура – 4 + 1 </vt:lpstr>
      <vt:lpstr>C&amp;C (Component and connector) Клиент-сървър</vt:lpstr>
      <vt:lpstr>------&gt; още малко информация - Стил клиент-сървър</vt:lpstr>
      <vt:lpstr>Малко история и съпоставка </vt:lpstr>
      <vt:lpstr>Трислоен клиент/сървър (three-tier client/server) модел</vt:lpstr>
      <vt:lpstr>Предимства        и недостатъци </vt:lpstr>
      <vt:lpstr>N-tier софтеурни архитектури</vt:lpstr>
      <vt:lpstr>Кога да използваме N-tier СА? Предимства. </vt:lpstr>
      <vt:lpstr>------&gt; още мъничко за N-tiers</vt:lpstr>
      <vt:lpstr>Client-Server &amp; N-tier architectures</vt:lpstr>
      <vt:lpstr>Източници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Проектиране на клиент-сървър и рафт(Tiered) архитектури</dc:title>
  <dc:creator>MARKOV</dc:creator>
  <cp:lastModifiedBy>MARKOV</cp:lastModifiedBy>
  <cp:revision>69</cp:revision>
  <dcterms:created xsi:type="dcterms:W3CDTF">2020-11-23T10:00:41Z</dcterms:created>
  <dcterms:modified xsi:type="dcterms:W3CDTF">2020-11-23T17:32:19Z</dcterms:modified>
</cp:coreProperties>
</file>