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117535-6A5B-491D-A965-CEB61DE5DB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E1E2D7-0236-4E19-82A1-D39D64052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i="1" dirty="0" smtClean="0">
                <a:latin typeface="Arial Rounded MT Bold" pitchFamily="34" charset="0"/>
              </a:rPr>
              <a:t>Fetch API and XHR (vs.?)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534400" cy="280566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					Владислава Маркова,</a:t>
            </a:r>
          </a:p>
          <a:p>
            <a:r>
              <a:rPr lang="bg-BG" dirty="0" smtClean="0"/>
              <a:t>					спец. “Компютърни науки”, 					</a:t>
            </a:r>
            <a:r>
              <a:rPr lang="en-US" dirty="0" smtClean="0"/>
              <a:t>IV</a:t>
            </a:r>
            <a:r>
              <a:rPr lang="bg-BG" dirty="0" smtClean="0"/>
              <a:t> курс, </a:t>
            </a:r>
            <a:r>
              <a:rPr lang="en-US" dirty="0" smtClean="0"/>
              <a:t>II</a:t>
            </a:r>
            <a:r>
              <a:rPr lang="bg-BG" dirty="0" smtClean="0"/>
              <a:t> поток, ф.н. 81271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Повече сила   </a:t>
            </a:r>
            <a:r>
              <a:rPr lang="en-US" sz="4400" dirty="0" smtClean="0">
                <a:latin typeface="Buxton Sketch" pitchFamily="66" charset="0"/>
              </a:rPr>
              <a:t>=</a:t>
            </a:r>
            <a:r>
              <a:rPr lang="bg-BG" sz="4400" dirty="0" smtClean="0">
                <a:latin typeface="Buxton Sketch" pitchFamily="66" charset="0"/>
              </a:rPr>
              <a:t> </a:t>
            </a:r>
            <a:r>
              <a:rPr lang="en-US" sz="4400" dirty="0" smtClean="0">
                <a:latin typeface="Buxton Sketch" pitchFamily="66" charset="0"/>
              </a:rPr>
              <a:t>&gt;</a:t>
            </a:r>
            <a:r>
              <a:rPr lang="bg-BG" sz="4400" dirty="0" smtClean="0">
                <a:latin typeface="Buxton Sketch" pitchFamily="66" charset="0"/>
              </a:rPr>
              <a:t>  повече отговорност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>
                <a:latin typeface="Buxton Sketch" pitchFamily="66" charset="0"/>
              </a:rPr>
              <a:t>И отново... </a:t>
            </a:r>
          </a:p>
          <a:p>
            <a:r>
              <a:rPr lang="en-US" dirty="0" smtClean="0">
                <a:latin typeface="Buxton Sketch" pitchFamily="66" charset="0"/>
              </a:rPr>
              <a:t>callback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 просто една конвенция, позволяваща изпълнението на </a:t>
            </a:r>
            <a:r>
              <a:rPr lang="ru-RU" dirty="0" smtClean="0">
                <a:latin typeface="Buxton Sketch" pitchFamily="66" charset="0"/>
              </a:rPr>
              <a:t>тези функционалности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В практиката-</a:t>
            </a:r>
            <a:r>
              <a:rPr lang="ru-RU" dirty="0" smtClean="0">
                <a:latin typeface="Buxton Sketch" pitchFamily="66" charset="0"/>
              </a:rPr>
              <a:t>по-големи обработки на </a:t>
            </a:r>
            <a:r>
              <a:rPr lang="ru-RU" dirty="0" smtClean="0">
                <a:latin typeface="Buxton Sketch" pitchFamily="66" charset="0"/>
              </a:rPr>
              <a:t>данни-далеч по-трудно е интуитивното </a:t>
            </a:r>
            <a:r>
              <a:rPr lang="ru-RU" dirty="0" smtClean="0">
                <a:latin typeface="Buxton Sketch" pitchFamily="66" charset="0"/>
              </a:rPr>
              <a:t>им </a:t>
            </a:r>
            <a:r>
              <a:rPr lang="ru-RU" dirty="0" smtClean="0">
                <a:latin typeface="Buxton Sketch" pitchFamily="66" charset="0"/>
              </a:rPr>
              <a:t>възприемане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Пирамидите и ада-</a:t>
            </a:r>
            <a:r>
              <a:rPr lang="en-US" dirty="0" smtClean="0">
                <a:latin typeface="Buxton Sketch" pitchFamily="66" charset="0"/>
              </a:rPr>
              <a:t>callback </a:t>
            </a:r>
            <a:r>
              <a:rPr lang="en-US" dirty="0" smtClean="0">
                <a:latin typeface="Buxton Sketch" pitchFamily="66" charset="0"/>
              </a:rPr>
              <a:t>hell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доста като брой </a:t>
            </a:r>
            <a:r>
              <a:rPr lang="ru-RU" dirty="0" smtClean="0">
                <a:latin typeface="Buxton Sketch" pitchFamily="66" charset="0"/>
              </a:rPr>
              <a:t>вградени една в друга </a:t>
            </a:r>
            <a:r>
              <a:rPr lang="ru-RU" dirty="0" smtClean="0">
                <a:latin typeface="Buxton Sketch" pitchFamily="66" charset="0"/>
              </a:rPr>
              <a:t>callback </a:t>
            </a:r>
            <a:r>
              <a:rPr lang="ru-RU" dirty="0" smtClean="0">
                <a:latin typeface="Buxton Sketch" pitchFamily="66" charset="0"/>
              </a:rPr>
              <a:t>функции </a:t>
            </a:r>
            <a:endParaRPr lang="bg-BG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>
              <a:latin typeface="Buxton Sketch" pitchFamily="66" charset="0"/>
            </a:endParaRPr>
          </a:p>
        </p:txBody>
      </p:sp>
      <p:pic>
        <p:nvPicPr>
          <p:cNvPr id="5" name="Content Placeholder 4" descr="cbpyrami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2971800"/>
            <a:ext cx="3565734" cy="2498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uxton Sketch" pitchFamily="66" charset="0"/>
              </a:rPr>
              <a:t>- - - - - </a:t>
            </a:r>
            <a:r>
              <a:rPr lang="en-US" dirty="0" smtClean="0">
                <a:latin typeface="Buxton Sketch" pitchFamily="66" charset="0"/>
              </a:rPr>
              <a:t>&gt;</a:t>
            </a:r>
            <a:r>
              <a:rPr lang="bg-BG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info.remember</a:t>
            </a:r>
            <a:r>
              <a:rPr lang="en-US" dirty="0" smtClean="0">
                <a:latin typeface="Buxton Sketch" pitchFamily="66" charset="0"/>
              </a:rPr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ru-RU" b="1" dirty="0" smtClean="0">
                <a:latin typeface="Buxton Sketch" pitchFamily="66" charset="0"/>
              </a:rPr>
              <a:t>Начин </a:t>
            </a:r>
            <a:r>
              <a:rPr lang="ru-RU" b="1" dirty="0" smtClean="0">
                <a:latin typeface="Buxton Sketch" pitchFamily="66" charset="0"/>
              </a:rPr>
              <a:t>да избегнем </a:t>
            </a:r>
            <a:r>
              <a:rPr lang="ru-RU" dirty="0" smtClean="0">
                <a:latin typeface="Buxton Sketch" pitchFamily="66" charset="0"/>
              </a:rPr>
              <a:t>цялата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ru-RU" dirty="0" smtClean="0">
                <a:latin typeface="Buxton Sketch" pitchFamily="66" charset="0"/>
              </a:rPr>
              <a:t>тази </a:t>
            </a:r>
            <a:r>
              <a:rPr lang="ru-RU" dirty="0" smtClean="0">
                <a:latin typeface="Buxton Sketch" pitchFamily="66" charset="0"/>
              </a:rPr>
              <a:t>бъркотия в работата и кода</a:t>
            </a:r>
            <a:r>
              <a:rPr lang="ru-RU" dirty="0" smtClean="0">
                <a:latin typeface="Buxton Sketch" pitchFamily="66" charset="0"/>
              </a:rPr>
              <a:t>?</a:t>
            </a:r>
            <a:endParaRPr lang="en-US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dirty="0" smtClean="0">
                <a:latin typeface="Buxton Sketch" pitchFamily="66" charset="0"/>
              </a:rPr>
              <a:t>	</a:t>
            </a:r>
            <a:r>
              <a:rPr lang="bg-BG" b="1" dirty="0" smtClean="0">
                <a:latin typeface="Buxton Sketch" pitchFamily="66" charset="0"/>
              </a:rPr>
              <a:t>Три правила</a:t>
            </a:r>
            <a:r>
              <a:rPr lang="en-US" b="1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въпреки това, резултатът силно зависи от контекста на </a:t>
            </a:r>
            <a:r>
              <a:rPr lang="ru-RU" dirty="0" smtClean="0">
                <a:latin typeface="Buxton Sketch" pitchFamily="66" charset="0"/>
              </a:rPr>
              <a:t>ситуацията</a:t>
            </a:r>
            <a:r>
              <a:rPr lang="en-US" dirty="0" smtClean="0">
                <a:latin typeface="Buxton Sketch" pitchFamily="66" charset="0"/>
              </a:rPr>
              <a:t>:</a:t>
            </a:r>
            <a:r>
              <a:rPr lang="en-US" b="1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Пазим кода плитък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Модуларизираме(разделяме на отделни по смисъл части/модули)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Обработваме всяка </a:t>
            </a:r>
            <a:r>
              <a:rPr lang="bg-BG" dirty="0" smtClean="0"/>
              <a:t>грешка</a:t>
            </a:r>
            <a:endParaRPr lang="en-US" b="1" dirty="0" smtClean="0">
              <a:latin typeface="Buxton Sketch" pitchFamily="66" charset="0"/>
            </a:endParaRPr>
          </a:p>
          <a:p>
            <a:endParaRPr lang="en-US" dirty="0"/>
          </a:p>
        </p:txBody>
      </p:sp>
      <p:pic>
        <p:nvPicPr>
          <p:cNvPr id="5" name="Content Placeholder 4" descr="pyrami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743200"/>
            <a:ext cx="3758802" cy="25058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sz="4900" b="1" dirty="0" smtClean="0">
                <a:latin typeface="Buxton Sketch" pitchFamily="66" charset="0"/>
              </a:rPr>
              <a:t>Fetch API</a:t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ru-RU" sz="2700" b="1" dirty="0" smtClean="0">
                <a:solidFill>
                  <a:schemeClr val="accent1"/>
                </a:solidFill>
                <a:latin typeface="Buxton Sketch" pitchFamily="66" charset="0"/>
              </a:rPr>
              <a:t> </a:t>
            </a:r>
            <a:r>
              <a:rPr lang="ru-RU" sz="2700" b="1" dirty="0" smtClean="0">
                <a:solidFill>
                  <a:schemeClr val="accent1"/>
                </a:solidFill>
                <a:latin typeface="Buxton Sketch" pitchFamily="66" charset="0"/>
              </a:rPr>
              <a:t>"Необходимостта е майка на всички изобретения."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en-US" sz="4900" b="1" dirty="0" smtClean="0">
                <a:latin typeface="Buxton Sketch" pitchFamily="66" charset="0"/>
              </a:rPr>
              <a:t/>
            </a:r>
            <a:br>
              <a:rPr lang="en-US" sz="4900" b="1" dirty="0" smtClean="0">
                <a:latin typeface="Buxton Sketch" pitchFamily="66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latin typeface="Buxton Sketch" pitchFamily="66" charset="0"/>
              </a:rPr>
              <a:t>Fetch </a:t>
            </a:r>
            <a:r>
              <a:rPr lang="en-US" b="1" i="1" dirty="0" smtClean="0">
                <a:latin typeface="Buxton Sketch" pitchFamily="66" charset="0"/>
              </a:rPr>
              <a:t>API-</a:t>
            </a:r>
            <a:r>
              <a:rPr lang="bg-BG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нов и изцяло </a:t>
            </a:r>
            <a:r>
              <a:rPr lang="en-US" sz="1600" dirty="0" smtClean="0">
                <a:latin typeface="Buxton Sketch" pitchFamily="66" charset="0"/>
              </a:rPr>
              <a:t>JavaScript API(Application Programming Interface</a:t>
            </a:r>
            <a:r>
              <a:rPr lang="en-US" sz="1600" dirty="0" smtClean="0">
                <a:latin typeface="Buxton Sketch" pitchFamily="66" charset="0"/>
              </a:rPr>
              <a:t>)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По</a:t>
            </a:r>
            <a:r>
              <a:rPr lang="ru-RU" sz="1600" dirty="0" smtClean="0">
                <a:latin typeface="Buxton Sketch" pitchFamily="66" charset="0"/>
              </a:rPr>
              <a:t>ддържа се </a:t>
            </a:r>
            <a:r>
              <a:rPr lang="ru-RU" sz="1600" dirty="0" smtClean="0">
                <a:latin typeface="Buxton Sketch" pitchFamily="66" charset="0"/>
              </a:rPr>
              <a:t>от повечето браузъри в днешно </a:t>
            </a:r>
            <a:r>
              <a:rPr lang="ru-RU" sz="1600" dirty="0" smtClean="0">
                <a:latin typeface="Buxton Sketch" pitchFamily="66" charset="0"/>
              </a:rPr>
              <a:t>вре</a:t>
            </a:r>
            <a:r>
              <a:rPr lang="bg-BG" sz="1600" dirty="0" smtClean="0">
                <a:latin typeface="Buxton Sketch" pitchFamily="66" charset="0"/>
              </a:rPr>
              <a:t>ме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r>
              <a:rPr lang="ru-RU" sz="1600" dirty="0" smtClean="0">
                <a:latin typeface="Buxton Sketch" pitchFamily="66" charset="0"/>
              </a:rPr>
              <a:t>Позволява ни да </a:t>
            </a:r>
            <a:r>
              <a:rPr lang="ru-RU" sz="1600" dirty="0" smtClean="0">
                <a:latin typeface="Buxton Sketch" pitchFamily="66" charset="0"/>
              </a:rPr>
              <a:t>правим запитвания от браузъра към сървъра, подобни на тези с </a:t>
            </a:r>
            <a:r>
              <a:rPr lang="ru-RU" sz="1600" b="1" dirty="0" smtClean="0">
                <a:latin typeface="Buxton Sketch" pitchFamily="66" charset="0"/>
              </a:rPr>
              <a:t>XMLHTTPRequest</a:t>
            </a:r>
          </a:p>
          <a:p>
            <a:pPr>
              <a:buNone/>
            </a:pPr>
            <a:endParaRPr lang="ru-RU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Разлика-този в представянето-основна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Fetch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 техника, чрез </a:t>
            </a:r>
            <a:r>
              <a:rPr lang="ru-RU" sz="1600" dirty="0" smtClean="0">
                <a:latin typeface="Buxton Sketch" pitchFamily="66" charset="0"/>
              </a:rPr>
              <a:t>която асинхронните </a:t>
            </a:r>
            <a:r>
              <a:rPr lang="ru-RU" sz="1600" dirty="0" smtClean="0">
                <a:latin typeface="Buxton Sketch" pitchFamily="66" charset="0"/>
              </a:rPr>
              <a:t>заявки и обработката им се случват по-бързо и </a:t>
            </a:r>
            <a:r>
              <a:rPr lang="ru-RU" sz="1600" dirty="0" smtClean="0">
                <a:latin typeface="Buxton Sketch" pitchFamily="66" charset="0"/>
              </a:rPr>
              <a:t>по-леко,</a:t>
            </a:r>
            <a:r>
              <a:rPr lang="ru-RU" sz="1600" b="1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Fetch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е подобрение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Използва </a:t>
            </a:r>
            <a:r>
              <a:rPr lang="en-US" sz="1600" b="1" dirty="0" smtClean="0">
                <a:latin typeface="Buxton Sketch" pitchFamily="66" charset="0"/>
              </a:rPr>
              <a:t>Promises</a:t>
            </a:r>
            <a:r>
              <a:rPr lang="en-US" sz="1600" dirty="0" smtClean="0">
                <a:latin typeface="Buxton Sketch" pitchFamily="66" charset="0"/>
              </a:rPr>
              <a:t>(- - &gt;</a:t>
            </a:r>
            <a:r>
              <a:rPr lang="bg-BG" sz="1600" dirty="0" smtClean="0">
                <a:latin typeface="Buxton Sketch" pitchFamily="66" charset="0"/>
              </a:rPr>
              <a:t>след малко</a:t>
            </a:r>
            <a:r>
              <a:rPr lang="en-US" sz="1600" dirty="0" smtClean="0">
                <a:latin typeface="Buxton Sketch" pitchFamily="66" charset="0"/>
              </a:rPr>
              <a:t>)</a:t>
            </a:r>
            <a:r>
              <a:rPr lang="bg-BG" sz="1600" dirty="0" smtClean="0">
                <a:latin typeface="Buxton Sketch" pitchFamily="66" charset="0"/>
              </a:rPr>
              <a:t>-заобикаля </a:t>
            </a:r>
            <a:r>
              <a:rPr lang="en-US" sz="1600" b="1" dirty="0" smtClean="0">
                <a:latin typeface="Buxton Sketch" pitchFamily="66" charset="0"/>
              </a:rPr>
              <a:t>callback hell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проблема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29000"/>
            <a:ext cx="4267200" cy="1224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 - - - - &gt;</a:t>
            </a:r>
            <a:r>
              <a:rPr lang="bg-BG" sz="4400" dirty="0" smtClean="0">
                <a:latin typeface="Buxton Sketch" pitchFamily="66" charset="0"/>
              </a:rPr>
              <a:t> </a:t>
            </a:r>
            <a:r>
              <a:rPr lang="en-US" sz="4400" dirty="0" smtClean="0">
                <a:latin typeface="Buxton Sketch" pitchFamily="66" charset="0"/>
              </a:rPr>
              <a:t>	Inter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bg-BG" sz="2400" dirty="0" smtClean="0">
                <a:latin typeface="Buxton Sketch" pitchFamily="66" charset="0"/>
              </a:rPr>
              <a:t>	Какво още</a:t>
            </a:r>
            <a:r>
              <a:rPr lang="en-US" sz="2400" dirty="0" smtClean="0">
                <a:latin typeface="Buxton Sketch" pitchFamily="66" charset="0"/>
              </a:rPr>
              <a:t>?</a:t>
            </a:r>
            <a:endParaRPr lang="bg-BG" sz="2400" dirty="0" smtClean="0">
              <a:latin typeface="Buxton Sketch" pitchFamily="66" charset="0"/>
            </a:endParaRPr>
          </a:p>
          <a:p>
            <a:pPr>
              <a:buNone/>
            </a:pP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Buxton Sketch" pitchFamily="66" charset="0"/>
              </a:rPr>
              <a:t>Response</a:t>
            </a:r>
            <a:r>
              <a:rPr lang="en-US" sz="1900" dirty="0" smtClean="0">
                <a:latin typeface="Buxton Sketch" pitchFamily="66" charset="0"/>
              </a:rPr>
              <a:t> </a:t>
            </a:r>
            <a:r>
              <a:rPr lang="bg-BG" sz="1900" dirty="0" smtClean="0">
                <a:latin typeface="Buxton Sketch" pitchFamily="66" charset="0"/>
              </a:rPr>
              <a:t>обекти -</a:t>
            </a:r>
            <a:r>
              <a:rPr lang="bg-BG" sz="1600" dirty="0" smtClean="0">
                <a:latin typeface="Buxton Sketch" pitchFamily="66" charset="0"/>
              </a:rPr>
              <a:t>когато </a:t>
            </a:r>
            <a:r>
              <a:rPr lang="en-US" sz="1600" dirty="0" smtClean="0">
                <a:latin typeface="Buxton Sketch" pitchFamily="66" charset="0"/>
              </a:rPr>
              <a:t>Promise </a:t>
            </a:r>
            <a:r>
              <a:rPr lang="bg-BG" sz="1600" dirty="0" smtClean="0">
                <a:latin typeface="Buxton Sketch" pitchFamily="66" charset="0"/>
              </a:rPr>
              <a:t>е </a:t>
            </a:r>
            <a:r>
              <a:rPr lang="bg-BG" sz="1600" dirty="0" smtClean="0">
                <a:latin typeface="Buxton Sketch" pitchFamily="66" charset="0"/>
              </a:rPr>
              <a:t>уреден, </a:t>
            </a:r>
            <a:r>
              <a:rPr lang="bg-BG" sz="1600" dirty="0" smtClean="0">
                <a:latin typeface="Buxton Sketch" pitchFamily="66" charset="0"/>
              </a:rPr>
              <a:t>връща обект от тип </a:t>
            </a:r>
            <a:r>
              <a:rPr lang="en-US" sz="1600" dirty="0" smtClean="0">
                <a:latin typeface="Buxton Sketch" pitchFamily="66" charset="0"/>
              </a:rPr>
              <a:t>Response,</a:t>
            </a:r>
            <a:r>
              <a:rPr lang="ru-RU" sz="1600" dirty="0" smtClean="0">
                <a:latin typeface="Buxton Sketch" pitchFamily="66" charset="0"/>
              </a:rPr>
              <a:t> </a:t>
            </a:r>
            <a:r>
              <a:rPr lang="ru-RU" sz="1600" dirty="0" smtClean="0">
                <a:latin typeface="Buxton Sketch" pitchFamily="66" charset="0"/>
              </a:rPr>
              <a:t>съдържа информация за самия </a:t>
            </a:r>
            <a:r>
              <a:rPr lang="ru-RU" sz="1600" dirty="0" smtClean="0">
                <a:latin typeface="Buxton Sketch" pitchFamily="66" charset="0"/>
              </a:rPr>
              <a:t>отговор</a:t>
            </a:r>
            <a:r>
              <a:rPr lang="en-US" sz="1600" dirty="0" smtClean="0">
                <a:latin typeface="Buxton Sketch" pitchFamily="66" charset="0"/>
              </a:rPr>
              <a:t>,  </a:t>
            </a:r>
            <a:r>
              <a:rPr lang="bg-BG" sz="1600" dirty="0" smtClean="0">
                <a:latin typeface="Buxton Sketch" pitchFamily="66" charset="0"/>
              </a:rPr>
              <a:t>за да вземем данните, </a:t>
            </a:r>
            <a:r>
              <a:rPr lang="bg-BG" sz="1600" dirty="0" smtClean="0">
                <a:latin typeface="Buxton Sketch" pitchFamily="66" charset="0"/>
              </a:rPr>
              <a:t>трябва да вземем </a:t>
            </a:r>
            <a:r>
              <a:rPr lang="bg-BG" sz="1600" dirty="0" smtClean="0">
                <a:latin typeface="Buxton Sketch" pitchFamily="66" charset="0"/>
              </a:rPr>
              <a:t>съдържанието, </a:t>
            </a:r>
            <a:r>
              <a:rPr lang="ru-RU" sz="1600" dirty="0" smtClean="0">
                <a:latin typeface="Buxton Sketch" pitchFamily="66" charset="0"/>
              </a:rPr>
              <a:t>върнатият отговор </a:t>
            </a:r>
            <a:r>
              <a:rPr lang="ru-RU" sz="1600" dirty="0" smtClean="0">
                <a:latin typeface="Buxton Sketch" pitchFamily="66" charset="0"/>
              </a:rPr>
              <a:t>има </a:t>
            </a:r>
            <a:r>
              <a:rPr lang="ru-RU" sz="1600" dirty="0" smtClean="0">
                <a:latin typeface="Buxton Sketch" pitchFamily="66" charset="0"/>
              </a:rPr>
              <a:t>.json </a:t>
            </a:r>
            <a:r>
              <a:rPr lang="ru-RU" sz="1600" dirty="0" smtClean="0">
                <a:latin typeface="Buxton Sketch" pitchFamily="66" charset="0"/>
              </a:rPr>
              <a:t>метод,</a:t>
            </a:r>
            <a:r>
              <a:rPr lang="ru-RU" sz="1600" dirty="0" smtClean="0">
                <a:latin typeface="Buxton Sketch" pitchFamily="66" charset="0"/>
              </a:rPr>
              <a:t> </a:t>
            </a:r>
            <a:r>
              <a:rPr lang="ru-RU" sz="1600" dirty="0" smtClean="0">
                <a:latin typeface="Buxton Sketch" pitchFamily="66" charset="0"/>
              </a:rPr>
              <a:t> но това връща </a:t>
            </a:r>
            <a:r>
              <a:rPr lang="ru-RU" sz="1600" dirty="0" smtClean="0">
                <a:latin typeface="Buxton Sketch" pitchFamily="66" charset="0"/>
              </a:rPr>
              <a:t>обект от тип </a:t>
            </a:r>
            <a:r>
              <a:rPr lang="ru-RU" sz="1600" dirty="0" smtClean="0">
                <a:latin typeface="Buxton Sketch" pitchFamily="66" charset="0"/>
              </a:rPr>
              <a:t>Promise</a:t>
            </a:r>
            <a:r>
              <a:rPr lang="en-US" sz="1600" dirty="0" smtClean="0">
                <a:latin typeface="Buxton Sketch" pitchFamily="66" charset="0"/>
              </a:rPr>
              <a:t>-&gt;.then()</a:t>
            </a:r>
            <a:r>
              <a:rPr lang="bg-BG" sz="1600" dirty="0" smtClean="0">
                <a:latin typeface="Buxton Sketch" pitchFamily="66" charset="0"/>
              </a:rPr>
              <a:t>-достъпваме желаните данни</a:t>
            </a:r>
            <a:r>
              <a:rPr lang="en-US" sz="1600" dirty="0" smtClean="0">
                <a:latin typeface="Buxton Sketch" pitchFamily="66" charset="0"/>
              </a:rPr>
              <a:t>, .catch()</a:t>
            </a:r>
            <a:r>
              <a:rPr lang="bg-BG" sz="1600" dirty="0" smtClean="0">
                <a:latin typeface="Buxton Sketch" pitchFamily="66" charset="0"/>
              </a:rPr>
              <a:t>-грижим се за грешките 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uxton Sketch" pitchFamily="66" charset="0"/>
              </a:rPr>
              <a:t>Headers </a:t>
            </a:r>
            <a:r>
              <a:rPr lang="bg-BG" sz="1600" b="1" dirty="0" smtClean="0">
                <a:latin typeface="Buxton Sketch" pitchFamily="66" charset="0"/>
              </a:rPr>
              <a:t>обекти-</a:t>
            </a:r>
            <a:r>
              <a:rPr lang="ru-RU" sz="1600" dirty="0" smtClean="0">
                <a:latin typeface="Buxton Sketch" pitchFamily="66" charset="0"/>
              </a:rPr>
              <a:t>чрез Headers() конструктора да създаваме такива обекти. Един такъв обект е група от двойки от тип име-стойност(name-value </a:t>
            </a:r>
            <a:r>
              <a:rPr lang="ru-RU" sz="1600" dirty="0" smtClean="0">
                <a:latin typeface="Buxton Sketch" pitchFamily="66" charset="0"/>
              </a:rPr>
              <a:t>pairs)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b="1" dirty="0" smtClean="0">
                <a:latin typeface="Buxton Sketch" pitchFamily="66" charset="0"/>
              </a:rPr>
              <a:t>Опции на </a:t>
            </a:r>
            <a:r>
              <a:rPr lang="en-US" sz="1600" b="1" dirty="0" smtClean="0">
                <a:latin typeface="Buxton Sketch" pitchFamily="66" charset="0"/>
              </a:rPr>
              <a:t>fetch</a:t>
            </a:r>
            <a:r>
              <a:rPr lang="en-US" sz="1600" b="1" dirty="0" smtClean="0">
                <a:latin typeface="Buxton Sketch" pitchFamily="66" charset="0"/>
              </a:rPr>
              <a:t>()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fetch() методът може да приема незадължителен втори параметър, т.нар. init обект, чрез който може да специфицираме </a:t>
            </a:r>
            <a:r>
              <a:rPr lang="ru-RU" sz="1600" dirty="0" smtClean="0">
                <a:latin typeface="Buxton Sketch" pitchFamily="66" charset="0"/>
              </a:rPr>
              <a:t>заявката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uxton Sketch" pitchFamily="66" charset="0"/>
              </a:rPr>
              <a:t>Request </a:t>
            </a:r>
            <a:r>
              <a:rPr lang="bg-BG" sz="1600" b="1" dirty="0" smtClean="0">
                <a:latin typeface="Buxton Sketch" pitchFamily="66" charset="0"/>
              </a:rPr>
              <a:t>обекти-</a:t>
            </a:r>
            <a:r>
              <a:rPr lang="ru-RU" sz="1600" dirty="0" smtClean="0">
                <a:latin typeface="Buxton Sketch" pitchFamily="66" charset="0"/>
              </a:rPr>
              <a:t>представляват заявка към даден </a:t>
            </a:r>
            <a:r>
              <a:rPr lang="ru-RU" sz="1600" dirty="0" smtClean="0">
                <a:latin typeface="Buxton Sketch" pitchFamily="66" charset="0"/>
              </a:rPr>
              <a:t>ресурс, вместо </a:t>
            </a:r>
            <a:r>
              <a:rPr lang="ru-RU" sz="1600" dirty="0" smtClean="0">
                <a:latin typeface="Buxton Sketch" pitchFamily="66" charset="0"/>
              </a:rPr>
              <a:t>да предаваме url-а на ресурса във fetch() извикването, може да създадем обект от тип заявка чрез Request() конструктора и да подадем това като аргумент на fetch()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9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2133600"/>
            <a:ext cx="4038600" cy="4608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Buxton Sketch" pitchFamily="66" charset="0"/>
              </a:rPr>
              <a:t>Fetch </a:t>
            </a:r>
            <a:r>
              <a:rPr lang="en-US" b="1" dirty="0" smtClean="0">
                <a:latin typeface="Buxton Sketch" pitchFamily="66" charset="0"/>
              </a:rPr>
              <a:t>API</a:t>
            </a:r>
            <a:r>
              <a:rPr lang="bg-BG" b="1" dirty="0" smtClean="0">
                <a:latin typeface="Buxton Sketch" pitchFamily="66" charset="0"/>
              </a:rPr>
              <a:t> </a:t>
            </a:r>
            <a:r>
              <a:rPr lang="bg-BG" dirty="0" smtClean="0">
                <a:latin typeface="Buxton Sketch" pitchFamily="66" charset="0"/>
              </a:rPr>
              <a:t>с интерфейс</a:t>
            </a:r>
            <a:r>
              <a:rPr lang="en-US" dirty="0" smtClean="0">
                <a:latin typeface="Buxton Sketch" pitchFamily="66" charset="0"/>
              </a:rPr>
              <a:t>:</a:t>
            </a:r>
            <a:endParaRPr lang="bg-BG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 smtClean="0">
              <a:latin typeface="Buxton Sketch" pitchFamily="66" charset="0"/>
            </a:endParaRPr>
          </a:p>
          <a:p>
            <a:r>
              <a:rPr lang="ru-RU" sz="1600" b="1" dirty="0" smtClean="0">
                <a:latin typeface="Buxton Sketch" pitchFamily="66" charset="0"/>
              </a:rPr>
              <a:t>fetch() </a:t>
            </a:r>
            <a:r>
              <a:rPr lang="ru-RU" sz="1600" dirty="0" smtClean="0">
                <a:latin typeface="Buxton Sketch" pitchFamily="66" charset="0"/>
              </a:rPr>
              <a:t>- методът се използва за извличане на ресурс</a:t>
            </a:r>
          </a:p>
          <a:p>
            <a:r>
              <a:rPr lang="en-US" sz="1600" b="1" dirty="0" smtClean="0">
                <a:latin typeface="Buxton Sketch" pitchFamily="66" charset="0"/>
              </a:rPr>
              <a:t>Headers</a:t>
            </a:r>
            <a:r>
              <a:rPr lang="en-US" sz="1600" dirty="0" smtClean="0">
                <a:latin typeface="Buxton Sketch" pitchFamily="66" charset="0"/>
              </a:rPr>
              <a:t> - </a:t>
            </a:r>
            <a:r>
              <a:rPr lang="bg-BG" sz="1600" dirty="0" smtClean="0">
                <a:latin typeface="Buxton Sketch" pitchFamily="66" charset="0"/>
              </a:rPr>
              <a:t>представляват </a:t>
            </a:r>
            <a:r>
              <a:rPr lang="en-US" sz="1600" dirty="0" smtClean="0">
                <a:latin typeface="Buxton Sketch" pitchFamily="66" charset="0"/>
              </a:rPr>
              <a:t>Response/Request header-</a:t>
            </a:r>
            <a:r>
              <a:rPr lang="bg-BG" sz="1600" dirty="0" smtClean="0">
                <a:latin typeface="Buxton Sketch" pitchFamily="66" charset="0"/>
              </a:rPr>
              <a:t>и, позволяват да изпращаме запитвания с тях и да предприемам различни действия според резултатите</a:t>
            </a:r>
          </a:p>
          <a:p>
            <a:r>
              <a:rPr lang="ru-RU" sz="1600" b="1" dirty="0" smtClean="0">
                <a:latin typeface="Buxton Sketch" pitchFamily="66" charset="0"/>
              </a:rPr>
              <a:t>Request</a:t>
            </a:r>
            <a:r>
              <a:rPr lang="ru-RU" sz="1600" dirty="0" smtClean="0">
                <a:latin typeface="Buxton Sketch" pitchFamily="66" charset="0"/>
              </a:rPr>
              <a:t> - представлява заявка към ресурс</a:t>
            </a:r>
          </a:p>
          <a:p>
            <a:r>
              <a:rPr lang="ru-RU" sz="1600" b="1" dirty="0" smtClean="0">
                <a:latin typeface="Buxton Sketch" pitchFamily="66" charset="0"/>
              </a:rPr>
              <a:t>Response</a:t>
            </a:r>
            <a:r>
              <a:rPr lang="ru-RU" sz="1600" dirty="0" smtClean="0">
                <a:latin typeface="Buxton Sketch" pitchFamily="66" charset="0"/>
              </a:rPr>
              <a:t> - представлява отговора на </a:t>
            </a:r>
            <a:r>
              <a:rPr lang="ru-RU" sz="1600" dirty="0" smtClean="0">
                <a:latin typeface="Buxton Sketch" pitchFamily="66" charset="0"/>
              </a:rPr>
              <a:t>заявката</a:t>
            </a:r>
          </a:p>
          <a:p>
            <a:endParaRPr lang="en-US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. . . fetch() - </a:t>
            </a:r>
          </a:p>
          <a:p>
            <a:pPr>
              <a:buNone/>
            </a:pPr>
            <a:r>
              <a:rPr lang="en-US" sz="1600" b="1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(1)  </a:t>
            </a:r>
            <a:r>
              <a:rPr lang="ru-RU" sz="1400" dirty="0" smtClean="0">
                <a:latin typeface="Buxton Sketch" pitchFamily="66" charset="0"/>
              </a:rPr>
              <a:t>приема </a:t>
            </a:r>
            <a:r>
              <a:rPr lang="ru-RU" sz="1400" dirty="0" smtClean="0">
                <a:latin typeface="Buxton Sketch" pitchFamily="66" charset="0"/>
              </a:rPr>
              <a:t>един задължителен </a:t>
            </a:r>
            <a:r>
              <a:rPr lang="en-US" sz="1400" dirty="0" smtClean="0">
                <a:latin typeface="Buxton Sketch" pitchFamily="66" charset="0"/>
              </a:rPr>
              <a:t>   </a:t>
            </a:r>
            <a:r>
              <a:rPr lang="ru-RU" sz="1400" dirty="0" smtClean="0">
                <a:latin typeface="Buxton Sketch" pitchFamily="66" charset="0"/>
              </a:rPr>
              <a:t>аргумент- </a:t>
            </a:r>
            <a:r>
              <a:rPr lang="ru-RU" sz="1400" dirty="0" smtClean="0">
                <a:latin typeface="Buxton Sketch" pitchFamily="66" charset="0"/>
              </a:rPr>
              <a:t>пътят към ресурса, който искаме да </a:t>
            </a:r>
            <a:r>
              <a:rPr lang="ru-RU" sz="1400" dirty="0" smtClean="0">
                <a:latin typeface="Buxton Sketch" pitchFamily="66" charset="0"/>
              </a:rPr>
              <a:t>извлечем</a:t>
            </a: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400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(2) </a:t>
            </a:r>
            <a:r>
              <a:rPr lang="ru-RU" sz="900" dirty="0" smtClean="0"/>
              <a:t> </a:t>
            </a:r>
            <a:r>
              <a:rPr lang="ru-RU" sz="1400" dirty="0" smtClean="0">
                <a:latin typeface="Buxton Sketch" pitchFamily="66" charset="0"/>
              </a:rPr>
              <a:t>Връща обект от тип Promise, независимо дали е успешен, или </a:t>
            </a:r>
            <a:r>
              <a:rPr lang="ru-RU" sz="1400" dirty="0" smtClean="0">
                <a:latin typeface="Buxton Sketch" pitchFamily="66" charset="0"/>
              </a:rPr>
              <a:t>не</a:t>
            </a: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400" b="1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(3) </a:t>
            </a:r>
            <a:r>
              <a:rPr lang="bg-BG" sz="1400" dirty="0" smtClean="0">
                <a:latin typeface="Buxton Sketch" pitchFamily="66" charset="0"/>
              </a:rPr>
              <a:t>Заявката е успещна</a:t>
            </a:r>
            <a:r>
              <a:rPr lang="en-US" sz="1400" dirty="0" smtClean="0">
                <a:latin typeface="Buxton Sketch" pitchFamily="66" charset="0"/>
              </a:rPr>
              <a:t>-&gt;</a:t>
            </a:r>
            <a:r>
              <a:rPr lang="ru-RU" sz="1400" dirty="0" smtClean="0">
                <a:latin typeface="Buxton Sketch" pitchFamily="66" charset="0"/>
              </a:rPr>
              <a:t>then() функцията получава обект от тип </a:t>
            </a:r>
            <a:r>
              <a:rPr lang="ru-RU" sz="1400" dirty="0" smtClean="0">
                <a:latin typeface="Buxton Sketch" pitchFamily="66" charset="0"/>
              </a:rPr>
              <a:t>Response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ru-RU" sz="1400" dirty="0" smtClean="0">
                <a:latin typeface="Buxton Sketch" pitchFamily="66" charset="0"/>
              </a:rPr>
              <a:t>	</a:t>
            </a:r>
            <a:r>
              <a:rPr lang="en-US" sz="900" b="1" dirty="0" smtClean="0">
                <a:latin typeface="Buxton Sketch" pitchFamily="66" charset="0"/>
              </a:rPr>
              <a:t>(4) </a:t>
            </a:r>
            <a:r>
              <a:rPr lang="bg-BG" sz="1400" dirty="0" smtClean="0">
                <a:latin typeface="Buxton Sketch" pitchFamily="66" charset="0"/>
              </a:rPr>
              <a:t>Заявката е неуспешна</a:t>
            </a:r>
            <a:r>
              <a:rPr lang="en-US" sz="1400" dirty="0" smtClean="0">
                <a:latin typeface="Buxton Sketch" pitchFamily="66" charset="0"/>
              </a:rPr>
              <a:t>-</a:t>
            </a:r>
            <a:r>
              <a:rPr lang="en-US" sz="1400" b="1" dirty="0" smtClean="0">
                <a:latin typeface="Buxton Sketch" pitchFamily="66" charset="0"/>
              </a:rPr>
              <a:t>&gt;</a:t>
            </a:r>
            <a:r>
              <a:rPr lang="ru-RU" sz="1400" dirty="0" smtClean="0">
                <a:latin typeface="Buxton Sketch" pitchFamily="66" charset="0"/>
              </a:rPr>
              <a:t>catch() функцията получава обект error</a:t>
            </a:r>
            <a:endParaRPr lang="ru-RU" sz="14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ru-RU" sz="1400" dirty="0" smtClean="0">
                <a:latin typeface="Buxton Sketch" pitchFamily="66" charset="0"/>
              </a:rPr>
              <a:t>	</a:t>
            </a:r>
            <a:endParaRPr lang="ru-RU" sz="1400" dirty="0" smtClean="0">
              <a:latin typeface="Buxton Sketch" pitchFamily="66" charset="0"/>
            </a:endParaRP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endParaRPr lang="bg-BG" dirty="0" smtClean="0"/>
          </a:p>
        </p:txBody>
      </p:sp>
      <p:pic>
        <p:nvPicPr>
          <p:cNvPr id="7" name="Content Placeholder 4" descr="smil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295400"/>
            <a:ext cx="838200" cy="5955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bg-BG" sz="4400" b="1" dirty="0" smtClean="0">
                <a:latin typeface="Buxton Sketch" pitchFamily="66" charset="0"/>
              </a:rPr>
              <a:t/>
            </a:r>
            <a:br>
              <a:rPr lang="bg-BG" sz="4400" b="1" dirty="0" smtClean="0">
                <a:latin typeface="Buxton Sketch" pitchFamily="66" charset="0"/>
              </a:rPr>
            </a:br>
            <a:r>
              <a:rPr lang="en-US" sz="4400" b="1" dirty="0" smtClean="0">
                <a:latin typeface="Buxton Sketch" pitchFamily="66" charset="0"/>
              </a:rPr>
              <a:t>Promises</a:t>
            </a:r>
            <a:r>
              <a:rPr lang="en-US" sz="4400" b="1" dirty="0" smtClean="0">
                <a:latin typeface="Buxton Sketch" pitchFamily="66" charset="0"/>
              </a:rPr>
              <a:t/>
            </a:r>
            <a:br>
              <a:rPr lang="en-US" sz="4400" b="1" dirty="0" smtClean="0">
                <a:latin typeface="Buxton Sketch" pitchFamily="66" charset="0"/>
              </a:rPr>
            </a:b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latin typeface="Buxton Sketch" pitchFamily="66" charset="0"/>
              </a:rPr>
              <a:t>Promise</a:t>
            </a:r>
            <a:r>
              <a:rPr lang="bg-BG" b="1" i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обект, който представлява нещо, което ще бъде достъпно в </a:t>
            </a:r>
            <a:r>
              <a:rPr lang="ru-RU" sz="1600" dirty="0" smtClean="0">
                <a:latin typeface="Buxton Sketch" pitchFamily="66" charset="0"/>
              </a:rPr>
              <a:t>бъдещето. </a:t>
            </a:r>
            <a:r>
              <a:rPr lang="ru-RU" sz="1600" b="1" dirty="0" smtClean="0">
                <a:latin typeface="Buxton Sketch" pitchFamily="66" charset="0"/>
              </a:rPr>
              <a:t>Нещо</a:t>
            </a:r>
            <a:r>
              <a:rPr lang="en-US" sz="1600" b="1" dirty="0" smtClean="0">
                <a:latin typeface="Buxton Sketch" pitchFamily="66" charset="0"/>
              </a:rPr>
              <a:t>?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bg-BG" sz="1600" dirty="0" smtClean="0"/>
              <a:t> </a:t>
            </a:r>
            <a:r>
              <a:rPr lang="bg-BG" sz="1600" dirty="0" smtClean="0">
                <a:latin typeface="Buxton Sketch" pitchFamily="66" charset="0"/>
              </a:rPr>
              <a:t>някаква стойност</a:t>
            </a:r>
            <a:r>
              <a:rPr lang="bg-BG" sz="1600" dirty="0" smtClean="0">
                <a:latin typeface="Buxton Sketch" pitchFamily="66" charset="0"/>
              </a:rPr>
              <a:t> </a:t>
            </a:r>
          </a:p>
          <a:p>
            <a:r>
              <a:rPr lang="ru-RU" sz="1600" dirty="0" smtClean="0"/>
              <a:t> </a:t>
            </a:r>
            <a:r>
              <a:rPr lang="ru-RU" sz="1600" b="1" dirty="0" smtClean="0">
                <a:latin typeface="Buxton Sketch" pitchFamily="66" charset="0"/>
              </a:rPr>
              <a:t>Promises</a:t>
            </a:r>
            <a:r>
              <a:rPr lang="ru-RU" sz="1600" dirty="0" smtClean="0">
                <a:latin typeface="Buxton Sketch" pitchFamily="66" charset="0"/>
              </a:rPr>
              <a:t> позволяват вместо да чакаме дадена стойност, която искаме, да получим нещо, което представлява определена моментна </a:t>
            </a:r>
            <a:r>
              <a:rPr lang="ru-RU" sz="1600" dirty="0" smtClean="0">
                <a:latin typeface="Buxton Sketch" pitchFamily="66" charset="0"/>
              </a:rPr>
              <a:t>стойност, продължаваме с останалата част, след което се връщаме и използваме генерираната стойност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r>
              <a:rPr lang="ru-RU" sz="1600" dirty="0" smtClean="0">
                <a:latin typeface="Buxton Sketch" pitchFamily="66" charset="0"/>
              </a:rPr>
              <a:t>Работят </a:t>
            </a:r>
            <a:r>
              <a:rPr lang="ru-RU" sz="1600" dirty="0" smtClean="0">
                <a:latin typeface="Buxton Sketch" pitchFamily="66" charset="0"/>
              </a:rPr>
              <a:t>със събития във </a:t>
            </a:r>
            <a:r>
              <a:rPr lang="ru-RU" sz="1600" dirty="0" smtClean="0">
                <a:latin typeface="Buxton Sketch" pitchFamily="66" charset="0"/>
              </a:rPr>
              <a:t>времето, </a:t>
            </a:r>
            <a:r>
              <a:rPr lang="ru-RU" sz="1600" dirty="0" smtClean="0">
                <a:latin typeface="Buxton Sketch" pitchFamily="66" charset="0"/>
              </a:rPr>
              <a:t> има набор от състояния, които класифицират тези събития</a:t>
            </a:r>
            <a:r>
              <a:rPr lang="ru-RU" sz="1600" dirty="0" smtClean="0">
                <a:latin typeface="Buxton Sketch" pitchFamily="66" charset="0"/>
              </a:rPr>
              <a:t>: 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Buxton Sketch" pitchFamily="66" charset="0"/>
              </a:rPr>
              <a:t>Pending(в очакване) - преди да настъпи </a:t>
            </a:r>
            <a:r>
              <a:rPr lang="ru-RU" sz="1400" dirty="0" smtClean="0">
                <a:latin typeface="Buxton Sketch" pitchFamily="66" charset="0"/>
              </a:rPr>
              <a:t>събитието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Buxton Sketch" pitchFamily="66" charset="0"/>
              </a:rPr>
              <a:t>Resolves/Settled(Уредени) - след настъпване на </a:t>
            </a:r>
            <a:r>
              <a:rPr lang="ru-RU" sz="1400" dirty="0" smtClean="0">
                <a:latin typeface="Buxton Sketch" pitchFamily="66" charset="0"/>
              </a:rPr>
              <a:t>събитието</a:t>
            </a:r>
          </a:p>
          <a:p>
            <a:pPr>
              <a:buNone/>
            </a:pPr>
            <a:endParaRPr lang="ru-RU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500" dirty="0" smtClean="0">
                <a:latin typeface="Buxton Sketch" pitchFamily="66" charset="0"/>
              </a:rPr>
              <a:t>Fullfiled(Успешни) - след приключване и връщане на правилния </a:t>
            </a:r>
            <a:r>
              <a:rPr lang="ru-RU" sz="1500" dirty="0" smtClean="0">
                <a:latin typeface="Buxton Sketch" pitchFamily="66" charset="0"/>
              </a:rPr>
              <a:t>резултат</a:t>
            </a:r>
          </a:p>
          <a:p>
            <a:pPr>
              <a:buNone/>
            </a:pPr>
            <a:endParaRPr lang="ru-RU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500" dirty="0" smtClean="0">
                <a:latin typeface="Buxton Sketch" pitchFamily="66" charset="0"/>
              </a:rPr>
              <a:t>Rejected(Отхвърлени) - след приключване, но правилният резултат не е </a:t>
            </a:r>
            <a:r>
              <a:rPr lang="ru-RU" sz="1500" dirty="0" smtClean="0">
                <a:latin typeface="Buxton Sketch" pitchFamily="66" charset="0"/>
              </a:rPr>
              <a:t>върнат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>
              <a:latin typeface="Buxton Sketch" pitchFamily="66" charset="0"/>
            </a:endParaRPr>
          </a:p>
          <a:p>
            <a:endParaRPr lang="en-US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400" dirty="0" smtClean="0">
                <a:latin typeface="Buxton Sketch" pitchFamily="66" charset="0"/>
              </a:rPr>
              <a:t>Когато произвеждаме Promise, ние </a:t>
            </a:r>
            <a:r>
              <a:rPr lang="ru-RU" sz="1400" b="1" dirty="0" smtClean="0">
                <a:latin typeface="Buxton Sketch" pitchFamily="66" charset="0"/>
              </a:rPr>
              <a:t>създаваме</a:t>
            </a:r>
            <a:r>
              <a:rPr lang="ru-RU" sz="1400" dirty="0" smtClean="0">
                <a:latin typeface="Buxton Sketch" pitchFamily="66" charset="0"/>
              </a:rPr>
              <a:t> нов обект от тип Promise и чрез него </a:t>
            </a:r>
            <a:r>
              <a:rPr lang="ru-RU" sz="1400" b="1" dirty="0" smtClean="0">
                <a:latin typeface="Buxton Sketch" pitchFamily="66" charset="0"/>
              </a:rPr>
              <a:t>изпращаме</a:t>
            </a:r>
            <a:r>
              <a:rPr lang="ru-RU" sz="1400" dirty="0" smtClean="0">
                <a:latin typeface="Buxton Sketch" pitchFamily="66" charset="0"/>
              </a:rPr>
              <a:t> даден </a:t>
            </a:r>
            <a:r>
              <a:rPr lang="ru-RU" sz="1400" dirty="0" smtClean="0">
                <a:latin typeface="Buxton Sketch" pitchFamily="66" charset="0"/>
              </a:rPr>
              <a:t>резултат</a:t>
            </a:r>
          </a:p>
          <a:p>
            <a:r>
              <a:rPr lang="bg-BG" sz="1600" dirty="0" smtClean="0">
                <a:latin typeface="Buxton Sketch" pitchFamily="66" charset="0"/>
              </a:rPr>
              <a:t>Когато </a:t>
            </a:r>
            <a:r>
              <a:rPr lang="bg-BG" sz="1600" dirty="0" smtClean="0">
                <a:latin typeface="Buxton Sketch" pitchFamily="66" charset="0"/>
              </a:rPr>
              <a:t>потребяваме </a:t>
            </a:r>
            <a:r>
              <a:rPr lang="en-US" sz="1600" dirty="0" smtClean="0">
                <a:latin typeface="Buxton Sketch" pitchFamily="66" charset="0"/>
              </a:rPr>
              <a:t>Promise, </a:t>
            </a:r>
            <a:r>
              <a:rPr lang="bg-BG" sz="1600" dirty="0" smtClean="0">
                <a:latin typeface="Buxton Sketch" pitchFamily="66" charset="0"/>
              </a:rPr>
              <a:t>използваме </a:t>
            </a:r>
            <a:r>
              <a:rPr lang="en-US" sz="1600" dirty="0" smtClean="0">
                <a:latin typeface="Buxton Sketch" pitchFamily="66" charset="0"/>
              </a:rPr>
              <a:t>callback </a:t>
            </a:r>
            <a:r>
              <a:rPr lang="bg-BG" sz="1600" dirty="0" smtClean="0">
                <a:latin typeface="Buxton Sketch" pitchFamily="66" charset="0"/>
              </a:rPr>
              <a:t>функции, чрез които </a:t>
            </a:r>
            <a:r>
              <a:rPr lang="bg-BG" sz="1600" b="1" dirty="0" smtClean="0">
                <a:latin typeface="Buxton Sketch" pitchFamily="66" charset="0"/>
              </a:rPr>
              <a:t>обработваме</a:t>
            </a:r>
            <a:r>
              <a:rPr lang="bg-BG" sz="1600" dirty="0" smtClean="0">
                <a:latin typeface="Buxton Sketch" pitchFamily="66" charset="0"/>
              </a:rPr>
              <a:t> съответния </a:t>
            </a:r>
            <a:r>
              <a:rPr lang="bg-BG" sz="1600" b="1" dirty="0" smtClean="0">
                <a:latin typeface="Buxton Sketch" pitchFamily="66" charset="0"/>
              </a:rPr>
              <a:t>резултат </a:t>
            </a:r>
            <a:r>
              <a:rPr lang="bg-BG" sz="1600" dirty="0" smtClean="0">
                <a:latin typeface="Buxton Sketch" pitchFamily="66" charset="0"/>
              </a:rPr>
              <a:t>- в успешните(</a:t>
            </a:r>
            <a:r>
              <a:rPr lang="en-US" sz="1600" dirty="0" err="1" smtClean="0">
                <a:latin typeface="Buxton Sketch" pitchFamily="66" charset="0"/>
              </a:rPr>
              <a:t>fullfiled</a:t>
            </a:r>
            <a:r>
              <a:rPr lang="en-US" sz="1600" dirty="0" smtClean="0">
                <a:latin typeface="Buxton Sketch" pitchFamily="66" charset="0"/>
              </a:rPr>
              <a:t>) </a:t>
            </a:r>
            <a:r>
              <a:rPr lang="bg-BG" sz="1600" dirty="0" smtClean="0">
                <a:latin typeface="Buxton Sketch" pitchFamily="66" charset="0"/>
              </a:rPr>
              <a:t>и отхвърлените(</a:t>
            </a:r>
            <a:r>
              <a:rPr lang="en-US" sz="1600" dirty="0" smtClean="0">
                <a:latin typeface="Buxton Sketch" pitchFamily="66" charset="0"/>
              </a:rPr>
              <a:t>rejected) </a:t>
            </a:r>
            <a:r>
              <a:rPr lang="bg-BG" sz="1600" dirty="0" smtClean="0">
                <a:latin typeface="Buxton Sketch" pitchFamily="66" charset="0"/>
              </a:rPr>
              <a:t>състояния</a:t>
            </a:r>
          </a:p>
          <a:p>
            <a:r>
              <a:rPr lang="ru-RU" sz="1600" dirty="0" smtClean="0">
                <a:latin typeface="Buxton Sketch" pitchFamily="66" charset="0"/>
              </a:rPr>
              <a:t>Методът </a:t>
            </a:r>
            <a:r>
              <a:rPr lang="ru-RU" sz="1600" b="1" i="1" dirty="0" smtClean="0">
                <a:latin typeface="Buxton Sketch" pitchFamily="66" charset="0"/>
              </a:rPr>
              <a:t>then()</a:t>
            </a:r>
            <a:r>
              <a:rPr lang="ru-RU" sz="1600" dirty="0" smtClean="0">
                <a:latin typeface="Buxton Sketch" pitchFamily="66" charset="0"/>
              </a:rPr>
              <a:t> от върнатия обект ни позволява да добавим обработчик на събития, т.нар. event </a:t>
            </a:r>
            <a:r>
              <a:rPr lang="ru-RU" sz="1600" dirty="0" smtClean="0">
                <a:latin typeface="Buxton Sketch" pitchFamily="66" charset="0"/>
              </a:rPr>
              <a:t>ha</a:t>
            </a:r>
            <a:r>
              <a:rPr lang="en-US" sz="1600" dirty="0" smtClean="0">
                <a:latin typeface="Buxton Sketch" pitchFamily="66" charset="0"/>
              </a:rPr>
              <a:t>n</a:t>
            </a:r>
            <a:r>
              <a:rPr lang="ru-RU" sz="1600" dirty="0" smtClean="0">
                <a:latin typeface="Buxton Sketch" pitchFamily="66" charset="0"/>
              </a:rPr>
              <a:t>dler </a:t>
            </a:r>
          </a:p>
          <a:p>
            <a:r>
              <a:rPr lang="ru-RU" sz="1600" dirty="0" smtClean="0">
                <a:latin typeface="Buxton Sketch" pitchFamily="66" charset="0"/>
              </a:rPr>
              <a:t>Методът </a:t>
            </a:r>
            <a:r>
              <a:rPr lang="ru-RU" sz="1600" b="1" i="1" dirty="0" smtClean="0">
                <a:latin typeface="Buxton Sketch" pitchFamily="66" charset="0"/>
              </a:rPr>
              <a:t>catch()</a:t>
            </a:r>
            <a:r>
              <a:rPr lang="ru-RU" sz="1600" dirty="0" smtClean="0">
                <a:latin typeface="Buxton Sketch" pitchFamily="66" charset="0"/>
              </a:rPr>
              <a:t> работи по </a:t>
            </a:r>
            <a:r>
              <a:rPr lang="ru-RU" sz="1600" dirty="0" smtClean="0">
                <a:latin typeface="Buxton Sketch" pitchFamily="66" charset="0"/>
              </a:rPr>
              <a:t>аналогичен начин</a:t>
            </a:r>
          </a:p>
          <a:p>
            <a:r>
              <a:rPr lang="en-US" sz="1600" b="1" i="1" dirty="0" smtClean="0">
                <a:latin typeface="Buxton Sketch" pitchFamily="66" charset="0"/>
              </a:rPr>
              <a:t>chaining</a:t>
            </a:r>
            <a:r>
              <a:rPr lang="bg-BG" sz="1600" i="1" dirty="0" smtClean="0">
                <a:latin typeface="Buxton Sketch" pitchFamily="66" charset="0"/>
              </a:rPr>
              <a:t>-голямо предимство,  с него </a:t>
            </a:r>
            <a:r>
              <a:rPr lang="ru-RU" sz="1600" dirty="0" smtClean="0">
                <a:latin typeface="Buxton Sketch" pitchFamily="66" charset="0"/>
              </a:rPr>
              <a:t>можем просто да добавим още един then() след всеки then</a:t>
            </a:r>
            <a:r>
              <a:rPr lang="ru-RU" sz="1600" dirty="0" smtClean="0">
                <a:latin typeface="Buxton Sketch" pitchFamily="66" charset="0"/>
              </a:rPr>
              <a:t>(), това ни дава един много добър контрол върху веригата от </a:t>
            </a:r>
            <a:r>
              <a:rPr lang="en-US" sz="1600" dirty="0" smtClean="0">
                <a:latin typeface="Buxton Sketch" pitchFamily="66" charset="0"/>
              </a:rPr>
              <a:t>Promises</a:t>
            </a:r>
            <a:r>
              <a:rPr lang="bg-BG" sz="1600" dirty="0" smtClean="0">
                <a:latin typeface="Buxton Sketch" pitchFamily="66" charset="0"/>
              </a:rPr>
              <a:t> 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endParaRPr lang="bg-BG" sz="1600" dirty="0" smtClean="0">
              <a:latin typeface="Buxton Sketch" pitchFamily="66" charset="0"/>
            </a:endParaRPr>
          </a:p>
          <a:p>
            <a:endParaRPr lang="ru-RU" sz="1600" dirty="0" smtClean="0">
              <a:latin typeface="Buxton Sketch" pitchFamily="66" charset="0"/>
            </a:endParaRPr>
          </a:p>
          <a:p>
            <a:r>
              <a:rPr lang="en-US" sz="1600" dirty="0" smtClean="0">
                <a:latin typeface="Buxton Sketch" pitchFamily="66" charset="0"/>
              </a:rPr>
              <a:t>callback hell again?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en-US" sz="1600" dirty="0" smtClean="0">
                <a:latin typeface="Buxton Sketch" pitchFamily="66" charset="0"/>
              </a:rPr>
              <a:t>good programming </a:t>
            </a:r>
            <a:r>
              <a:rPr lang="en-US" sz="1600" dirty="0" err="1" smtClean="0">
                <a:latin typeface="Buxton Sketch" pitchFamily="66" charset="0"/>
              </a:rPr>
              <a:t>practises</a:t>
            </a:r>
            <a:endParaRPr lang="ru-RU" sz="1600" dirty="0" smtClean="0">
              <a:latin typeface="Buxton Sketch" pitchFamily="66" charset="0"/>
            </a:endParaRPr>
          </a:p>
          <a:p>
            <a:endParaRPr lang="en-US" sz="1400" dirty="0">
              <a:latin typeface="Buxton Sketch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945581">
            <a:off x="5562769" y="5072418"/>
            <a:ext cx="486747" cy="1421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7644514">
            <a:off x="6514137" y="5423216"/>
            <a:ext cx="486747" cy="1421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err="1" smtClean="0">
                <a:latin typeface="Buxton Sketch" pitchFamily="66" charset="0"/>
              </a:rPr>
              <a:t>Async</a:t>
            </a:r>
            <a:r>
              <a:rPr lang="en-US" sz="4900" b="1" dirty="0" smtClean="0">
                <a:latin typeface="Buxton Sketch" pitchFamily="66" charset="0"/>
              </a:rPr>
              <a:t>/Await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i="1" dirty="0" err="1" smtClean="0">
                <a:latin typeface="Buxton Sketch" pitchFamily="66" charset="0"/>
              </a:rPr>
              <a:t>Async</a:t>
            </a:r>
            <a:r>
              <a:rPr lang="en-US" sz="1600" b="1" i="1" dirty="0" smtClean="0">
                <a:latin typeface="Buxton Sketch" pitchFamily="66" charset="0"/>
              </a:rPr>
              <a:t>/Await-</a:t>
            </a:r>
            <a:r>
              <a:rPr lang="ru-RU" sz="1600" dirty="0" smtClean="0">
                <a:latin typeface="Buxton Sketch" pitchFamily="66" charset="0"/>
              </a:rPr>
              <a:t>възможност за работа с </a:t>
            </a:r>
            <a:r>
              <a:rPr lang="ru-RU" sz="1600" dirty="0" smtClean="0">
                <a:latin typeface="Buxton Sketch" pitchFamily="66" charset="0"/>
              </a:rPr>
              <a:t>Promises</a:t>
            </a: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Позволява ни </a:t>
            </a:r>
            <a:r>
              <a:rPr lang="bg-BG" sz="1600" dirty="0" smtClean="0">
                <a:latin typeface="Buxton Sketch" pitchFamily="66" charset="0"/>
              </a:rPr>
              <a:t>да пишем </a:t>
            </a:r>
            <a:r>
              <a:rPr lang="en-US" sz="1600" dirty="0" smtClean="0">
                <a:latin typeface="Buxton Sketch" pitchFamily="66" charset="0"/>
              </a:rPr>
              <a:t>Promises</a:t>
            </a:r>
            <a:r>
              <a:rPr lang="bg-BG" sz="1600" dirty="0" smtClean="0">
                <a:latin typeface="Buxton Sketch" pitchFamily="66" charset="0"/>
              </a:rPr>
              <a:t>, </a:t>
            </a:r>
            <a:r>
              <a:rPr lang="bg-BG" sz="1600" dirty="0" smtClean="0">
                <a:latin typeface="Buxton Sketch" pitchFamily="66" charset="0"/>
              </a:rPr>
              <a:t>основани на асинхронен </a:t>
            </a:r>
            <a:r>
              <a:rPr lang="bg-BG" sz="1600" dirty="0" smtClean="0">
                <a:latin typeface="Buxton Sketch" pitchFamily="66" charset="0"/>
              </a:rPr>
              <a:t>код 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Пр</a:t>
            </a:r>
            <a:r>
              <a:rPr lang="ru-RU" sz="1600" dirty="0" smtClean="0">
                <a:latin typeface="Buxton Sketch" pitchFamily="66" charset="0"/>
              </a:rPr>
              <a:t>авят </a:t>
            </a:r>
            <a:r>
              <a:rPr lang="ru-RU" sz="1600" dirty="0" smtClean="0">
                <a:latin typeface="Buxton Sketch" pitchFamily="66" charset="0"/>
              </a:rPr>
              <a:t>асинхронния код да изглежда и да се държи </a:t>
            </a:r>
            <a:r>
              <a:rPr lang="ru-RU" sz="1600" dirty="0" smtClean="0">
                <a:latin typeface="Buxton Sketch" pitchFamily="66" charset="0"/>
              </a:rPr>
              <a:t>като синхронен, </a:t>
            </a:r>
            <a:r>
              <a:rPr lang="ru-RU" sz="1600" dirty="0" smtClean="0">
                <a:latin typeface="Buxton Sketch" pitchFamily="66" charset="0"/>
              </a:rPr>
              <a:t>връщат обект от тип </a:t>
            </a:r>
            <a:r>
              <a:rPr lang="ru-RU" sz="1600" b="1" dirty="0" smtClean="0">
                <a:latin typeface="Buxton Sketch" pitchFamily="66" charset="0"/>
              </a:rPr>
              <a:t>Promise</a:t>
            </a:r>
          </a:p>
          <a:p>
            <a:pPr>
              <a:buNone/>
            </a:pPr>
            <a:endParaRPr lang="ru-RU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Ключовата </a:t>
            </a:r>
            <a:r>
              <a:rPr lang="bg-BG" sz="1600" dirty="0" smtClean="0">
                <a:latin typeface="Buxton Sketch" pitchFamily="66" charset="0"/>
              </a:rPr>
              <a:t>дума </a:t>
            </a:r>
            <a:r>
              <a:rPr lang="en-US" sz="1600" b="1" dirty="0" err="1" smtClean="0">
                <a:latin typeface="Buxton Sketch" pitchFamily="66" charset="0"/>
              </a:rPr>
              <a:t>async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създаваме асинхронна </a:t>
            </a:r>
            <a:r>
              <a:rPr lang="ru-RU" sz="1600" dirty="0" smtClean="0">
                <a:latin typeface="Buxton Sketch" pitchFamily="66" charset="0"/>
              </a:rPr>
              <a:t>функция, </a:t>
            </a:r>
            <a:r>
              <a:rPr lang="ru-RU" sz="1600" dirty="0" smtClean="0">
                <a:latin typeface="Buxton Sketch" pitchFamily="66" charset="0"/>
              </a:rPr>
              <a:t>тя ще работи във фонов </a:t>
            </a:r>
            <a:r>
              <a:rPr lang="ru-RU" sz="1600" dirty="0" smtClean="0">
                <a:latin typeface="Buxton Sketch" pitchFamily="66" charset="0"/>
              </a:rPr>
              <a:t>режим, достъпваме резултата чрез метода </a:t>
            </a:r>
            <a:r>
              <a:rPr lang="en-US" sz="1600" b="1" dirty="0" smtClean="0">
                <a:latin typeface="Buxton Sketch" pitchFamily="66" charset="0"/>
              </a:rPr>
              <a:t>then()</a:t>
            </a:r>
            <a:r>
              <a:rPr lang="bg-BG" sz="1600" b="1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Ключовата </a:t>
            </a:r>
            <a:r>
              <a:rPr lang="bg-BG" sz="1600" dirty="0" smtClean="0">
                <a:latin typeface="Buxton Sketch" pitchFamily="66" charset="0"/>
              </a:rPr>
              <a:t>дума </a:t>
            </a:r>
            <a:r>
              <a:rPr lang="en-US" sz="1600" b="1" dirty="0" smtClean="0">
                <a:latin typeface="Buxton Sketch" pitchFamily="66" charset="0"/>
              </a:rPr>
              <a:t>await</a:t>
            </a:r>
            <a:r>
              <a:rPr lang="bg-BG" sz="1600" b="1" dirty="0" smtClean="0">
                <a:latin typeface="Buxton Sketch" pitchFamily="66" charset="0"/>
              </a:rPr>
              <a:t>-</a:t>
            </a:r>
            <a:r>
              <a:rPr lang="ru-RU" sz="1600" dirty="0" smtClean="0">
                <a:latin typeface="Buxton Sketch" pitchFamily="66" charset="0"/>
              </a:rPr>
              <a:t>изчакваме да бъде върнат вече уредения резултат от съответния </a:t>
            </a:r>
            <a:r>
              <a:rPr lang="ru-RU" sz="1600" b="1" dirty="0" smtClean="0">
                <a:latin typeface="Buxton Sketch" pitchFamily="66" charset="0"/>
              </a:rPr>
              <a:t>Promise</a:t>
            </a:r>
            <a:r>
              <a:rPr lang="ru-RU" sz="1600" dirty="0" smtClean="0">
                <a:latin typeface="Buxton Sketch" pitchFamily="66" charset="0"/>
              </a:rPr>
              <a:t>, вътре </a:t>
            </a:r>
            <a:r>
              <a:rPr lang="ru-RU" sz="1600" dirty="0" smtClean="0">
                <a:latin typeface="Buxton Sketch" pitchFamily="66" charset="0"/>
              </a:rPr>
              <a:t>в самата </a:t>
            </a:r>
            <a:r>
              <a:rPr lang="ru-RU" sz="1600" b="1" dirty="0" smtClean="0">
                <a:latin typeface="Buxton Sketch" pitchFamily="66" charset="0"/>
              </a:rPr>
              <a:t>async</a:t>
            </a:r>
            <a:r>
              <a:rPr lang="ru-RU" sz="1600" dirty="0" smtClean="0">
                <a:latin typeface="Buxton Sketch" pitchFamily="66" charset="0"/>
              </a:rPr>
              <a:t> функция може да имаме няколко </a:t>
            </a:r>
            <a:r>
              <a:rPr lang="ru-RU" sz="1600" b="1" dirty="0" smtClean="0">
                <a:latin typeface="Buxton Sketch" pitchFamily="66" charset="0"/>
              </a:rPr>
              <a:t>await</a:t>
            </a:r>
            <a:r>
              <a:rPr lang="ru-RU" sz="1600" dirty="0" smtClean="0">
                <a:latin typeface="Buxton Sketch" pitchFamily="66" charset="0"/>
              </a:rPr>
              <a:t> </a:t>
            </a:r>
            <a:r>
              <a:rPr lang="ru-RU" sz="1600" dirty="0" smtClean="0">
                <a:latin typeface="Buxton Sketch" pitchFamily="66" charset="0"/>
              </a:rPr>
              <a:t>функции </a:t>
            </a:r>
            <a:endParaRPr lang="bg-BG" sz="1600" b="1" dirty="0" smtClean="0">
              <a:latin typeface="Buxton Sketch" pitchFamily="66" charset="0"/>
            </a:endParaRPr>
          </a:p>
          <a:p>
            <a:endParaRPr lang="en-US" dirty="0"/>
          </a:p>
        </p:txBody>
      </p:sp>
      <p:pic>
        <p:nvPicPr>
          <p:cNvPr id="5" name="Content Placeholder 4" descr="promises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514600"/>
            <a:ext cx="2661121" cy="2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bg-BG" sz="44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uxton Sketch" pitchFamily="66" charset="0"/>
              </a:rPr>
              <a:t>Да обобщим...</a:t>
            </a:r>
            <a:endParaRPr lang="en-US" sz="4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i="1" dirty="0" err="1" smtClean="0">
                <a:latin typeface="Buxton Sketch" pitchFamily="66" charset="0"/>
              </a:rPr>
              <a:t>XMLHTTPRequests</a:t>
            </a:r>
            <a:r>
              <a:rPr lang="en-US" sz="1800" dirty="0" smtClean="0">
                <a:latin typeface="Buxton Sketch" pitchFamily="66" charset="0"/>
              </a:rPr>
              <a:t> </a:t>
            </a:r>
            <a:r>
              <a:rPr lang="en-US" sz="1800" dirty="0" smtClean="0">
                <a:latin typeface="Buxton Sketch" pitchFamily="66" charset="0"/>
              </a:rPr>
              <a:t>-</a:t>
            </a:r>
            <a:r>
              <a:rPr lang="ru-RU" sz="1800" dirty="0" smtClean="0">
                <a:latin typeface="Buxton Sketch" pitchFamily="66" charset="0"/>
              </a:rPr>
              <a:t>първоначалният замисъл и </a:t>
            </a:r>
            <a:r>
              <a:rPr lang="ru-RU" sz="1800" dirty="0" smtClean="0">
                <a:latin typeface="Buxton Sketch" pitchFamily="66" charset="0"/>
              </a:rPr>
              <a:t>идея за използване</a:t>
            </a:r>
            <a:r>
              <a:rPr lang="bg-BG" sz="1800" dirty="0" smtClean="0">
                <a:latin typeface="Buxton Sketch" pitchFamily="66" charset="0"/>
              </a:rPr>
              <a:t>то </a:t>
            </a:r>
            <a:r>
              <a:rPr lang="ru-RU" sz="1800" dirty="0" smtClean="0">
                <a:latin typeface="Buxton Sketch" pitchFamily="66" charset="0"/>
              </a:rPr>
              <a:t> определено не са били пряко за нещата, които използваме </a:t>
            </a:r>
            <a:r>
              <a:rPr lang="ru-RU" sz="1800" dirty="0" smtClean="0">
                <a:latin typeface="Buxton Sketch" pitchFamily="66" charset="0"/>
              </a:rPr>
              <a:t>днес</a:t>
            </a: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1" i="1" dirty="0" smtClean="0">
                <a:latin typeface="Buxton Sketch" pitchFamily="66" charset="0"/>
              </a:rPr>
              <a:t>FETCH </a:t>
            </a:r>
            <a:r>
              <a:rPr lang="en-US" sz="1800" b="1" i="1" dirty="0" smtClean="0">
                <a:latin typeface="Buxton Sketch" pitchFamily="66" charset="0"/>
              </a:rPr>
              <a:t>API</a:t>
            </a:r>
            <a:r>
              <a:rPr lang="bg-BG" sz="1800" dirty="0" smtClean="0">
                <a:latin typeface="Buxton Sketch" pitchFamily="66" charset="0"/>
              </a:rPr>
              <a:t>-предлага ни </a:t>
            </a:r>
            <a:r>
              <a:rPr lang="ru-RU" sz="1800" dirty="0" smtClean="0">
                <a:latin typeface="Buxton Sketch" pitchFamily="66" charset="0"/>
              </a:rPr>
              <a:t>един по-лек и изчистен начин да правим асинхронни заявки и да обработваме </a:t>
            </a:r>
            <a:r>
              <a:rPr lang="ru-RU" sz="1800" dirty="0" smtClean="0">
                <a:latin typeface="Buxton Sketch" pitchFamily="66" charset="0"/>
              </a:rPr>
              <a:t>отговорите</a:t>
            </a:r>
            <a:endParaRPr lang="en-US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b="1" dirty="0" smtClean="0">
                <a:latin typeface="Buxton Sketch" pitchFamily="66" charset="0"/>
              </a:rPr>
              <a:t>API</a:t>
            </a:r>
            <a:r>
              <a:rPr lang="bg-BG" sz="1800" dirty="0" smtClean="0">
                <a:latin typeface="Buxton Sketch" pitchFamily="66" charset="0"/>
              </a:rPr>
              <a:t>-нуждаем се от добър </a:t>
            </a:r>
            <a:r>
              <a:rPr lang="en-US" sz="1800" dirty="0" smtClean="0">
                <a:latin typeface="Buxton Sketch" pitchFamily="66" charset="0"/>
              </a:rPr>
              <a:t>API</a:t>
            </a:r>
            <a:r>
              <a:rPr lang="bg-BG" sz="1800" dirty="0" smtClean="0">
                <a:latin typeface="Buxton Sketch" pitchFamily="66" charset="0"/>
              </a:rPr>
              <a:t>, използващ съвременни елементи  </a:t>
            </a:r>
            <a:endParaRPr lang="en-US" sz="1800" dirty="0">
              <a:latin typeface="Buxton Sketch" pitchFamily="66" charset="0"/>
            </a:endParaRPr>
          </a:p>
        </p:txBody>
      </p:sp>
      <p:pic>
        <p:nvPicPr>
          <p:cNvPr id="5" name="Content Placeholder 4" descr="fetch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514600"/>
            <a:ext cx="2862263" cy="2862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3100" b="1" dirty="0" smtClean="0"/>
              <a:t/>
            </a:r>
            <a:br>
              <a:rPr lang="bg-BG" sz="3100" b="1" dirty="0" smtClean="0"/>
            </a:br>
            <a:r>
              <a:rPr lang="bg-BG" sz="4900" b="1" dirty="0" smtClean="0">
                <a:latin typeface="Buxton Sketch" pitchFamily="66" charset="0"/>
              </a:rPr>
              <a:t>Синхронни и асинхронни извиквания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latin typeface="Buxton Sketch" pitchFamily="66" charset="0"/>
              </a:rPr>
              <a:t>Основни разлики</a:t>
            </a:r>
          </a:p>
          <a:p>
            <a:r>
              <a:rPr lang="bg-BG" sz="3600" dirty="0" smtClean="0">
                <a:latin typeface="Buxton Sketch" pitchFamily="66" charset="0"/>
              </a:rPr>
              <a:t>Кога, как и каво да използваме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4" name="Picture 3" descr="async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3276599"/>
            <a:ext cx="2359152" cy="3052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 descr="sync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581400"/>
            <a:ext cx="2362201" cy="30566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Синхронни заявки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>
                <a:latin typeface="Buxton Sketch" pitchFamily="66" charset="0"/>
              </a:rPr>
              <a:t>Изпълняват се </a:t>
            </a:r>
            <a:r>
              <a:rPr lang="bg-BG" dirty="0" smtClean="0">
                <a:latin typeface="Buxton Sketch" pitchFamily="66" charset="0"/>
              </a:rPr>
              <a:t>в някаква </a:t>
            </a:r>
            <a:r>
              <a:rPr lang="bg-BG" dirty="0" smtClean="0">
                <a:latin typeface="Buxton Sketch" pitchFamily="66" charset="0"/>
              </a:rPr>
              <a:t>последователност</a:t>
            </a:r>
          </a:p>
          <a:p>
            <a:r>
              <a:rPr lang="ru-RU" dirty="0" smtClean="0">
                <a:latin typeface="Buxton Sketch" pitchFamily="66" charset="0"/>
              </a:rPr>
              <a:t>Всеки </a:t>
            </a:r>
            <a:r>
              <a:rPr lang="ru-RU" b="1" dirty="0" smtClean="0">
                <a:latin typeface="Buxton Sketch" pitchFamily="66" charset="0"/>
              </a:rPr>
              <a:t>statement</a:t>
            </a:r>
            <a:r>
              <a:rPr lang="ru-RU" dirty="0" smtClean="0">
                <a:latin typeface="Buxton Sketch" pitchFamily="66" charset="0"/>
              </a:rPr>
              <a:t> в даден код се изпълнява след този преди него, трябва да се изчака предният да е завършил, за да бъде изпълнен текущият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124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 extrusionH="76200" contourW="12700" prstMaterial="metal"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4419604" cy="96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extrusionH="76200" contourW="12700">
            <a:bevelT/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  <p:sp>
        <p:nvSpPr>
          <p:cNvPr id="13" name="Up Arrow 12"/>
          <p:cNvSpPr/>
          <p:nvPr/>
        </p:nvSpPr>
        <p:spPr>
          <a:xfrm rot="1953745" flipV="1">
            <a:off x="3752424" y="4977286"/>
            <a:ext cx="228600" cy="473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3" idx="2"/>
          </p:cNvCxnSpPr>
          <p:nvPr/>
        </p:nvCxnSpPr>
        <p:spPr>
          <a:xfrm flipH="1">
            <a:off x="3994182" y="4114800"/>
            <a:ext cx="577822" cy="89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Асинхронни заявки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Buxton Sketch" pitchFamily="66" charset="0"/>
              </a:rPr>
              <a:t>Позволява </a:t>
            </a:r>
            <a:r>
              <a:rPr lang="ru-RU" dirty="0" smtClean="0">
                <a:latin typeface="Buxton Sketch" pitchFamily="66" charset="0"/>
              </a:rPr>
              <a:t>части от програмата да бъдат изпълнявани </a:t>
            </a:r>
            <a:r>
              <a:rPr lang="ru-RU" dirty="0" smtClean="0">
                <a:latin typeface="Buxton Sketch" pitchFamily="66" charset="0"/>
              </a:rPr>
              <a:t>веднага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Синхрони - блокират </a:t>
            </a:r>
            <a:r>
              <a:rPr lang="ru-RU" dirty="0" smtClean="0">
                <a:latin typeface="Buxton Sketch" pitchFamily="66" charset="0"/>
              </a:rPr>
              <a:t>по-нататъшно изпълнение на останалата част от кода, докато не приключи изпълнението на </a:t>
            </a:r>
            <a:r>
              <a:rPr lang="ru-RU" dirty="0" smtClean="0">
                <a:latin typeface="Buxton Sketch" pitchFamily="66" charset="0"/>
              </a:rPr>
              <a:t>текущата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В</a:t>
            </a:r>
            <a:r>
              <a:rPr lang="ru-RU" dirty="0" smtClean="0">
                <a:latin typeface="Buxton Sketch" pitchFamily="66" charset="0"/>
              </a:rPr>
              <a:t> </a:t>
            </a:r>
            <a:r>
              <a:rPr lang="ru-RU" dirty="0" smtClean="0">
                <a:latin typeface="Buxton Sketch" pitchFamily="66" charset="0"/>
              </a:rPr>
              <a:t>една по-обща </a:t>
            </a:r>
            <a:r>
              <a:rPr lang="ru-RU" dirty="0" smtClean="0">
                <a:latin typeface="Buxton Sketch" pitchFamily="66" charset="0"/>
              </a:rPr>
              <a:t>картина - значително </a:t>
            </a:r>
            <a:r>
              <a:rPr lang="ru-RU" dirty="0" smtClean="0">
                <a:latin typeface="Buxton Sketch" pitchFamily="66" charset="0"/>
              </a:rPr>
              <a:t>и нежелано забавяне, рефлектиращо върху потребителския </a:t>
            </a:r>
            <a:r>
              <a:rPr lang="ru-RU" dirty="0" smtClean="0">
                <a:latin typeface="Buxton Sketch" pitchFamily="66" charset="0"/>
              </a:rPr>
              <a:t>интерфейс</a:t>
            </a:r>
            <a:endParaRPr lang="ru-RU" dirty="0" smtClean="0">
              <a:latin typeface="Buxton Sketch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43806"/>
            <a:ext cx="4038600" cy="173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w="114300" prst="artDeco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Buxton Sketch" pitchFamily="66" charset="0"/>
              </a:rPr>
              <a:t>XMLHttpRequest</a:t>
            </a:r>
            <a:r>
              <a:rPr lang="en-US" sz="4400" dirty="0" smtClean="0">
                <a:latin typeface="Buxton Sketch" pitchFamily="66" charset="0"/>
              </a:rPr>
              <a:t> (XHR)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>
                <a:latin typeface="Buxton Sketch" pitchFamily="66" charset="0"/>
              </a:rPr>
              <a:t>XHR</a:t>
            </a:r>
            <a:r>
              <a:rPr lang="en-US" dirty="0" smtClean="0">
                <a:latin typeface="Buxton Sketch" pitchFamily="66" charset="0"/>
              </a:rPr>
              <a:t> </a:t>
            </a:r>
            <a:r>
              <a:rPr lang="bg-BG" dirty="0" smtClean="0">
                <a:latin typeface="Buxton Sketch" pitchFamily="66" charset="0"/>
              </a:rPr>
              <a:t> обектите</a:t>
            </a:r>
            <a:r>
              <a:rPr lang="bg-BG" dirty="0" smtClean="0">
                <a:latin typeface="Buxton Sketch" pitchFamily="66" charset="0"/>
              </a:rPr>
              <a:t> </a:t>
            </a:r>
            <a:r>
              <a:rPr lang="en-US" dirty="0" smtClean="0">
                <a:latin typeface="Buxton Sketch" pitchFamily="66" charset="0"/>
              </a:rPr>
              <a:t>- </a:t>
            </a:r>
            <a:r>
              <a:rPr lang="ru-RU" dirty="0" smtClean="0">
                <a:latin typeface="Buxton Sketch" pitchFamily="66" charset="0"/>
              </a:rPr>
              <a:t>използват се </a:t>
            </a:r>
            <a:r>
              <a:rPr lang="ru-RU" dirty="0" smtClean="0">
                <a:latin typeface="Buxton Sketch" pitchFamily="66" charset="0"/>
              </a:rPr>
              <a:t>за асинхронно извличане на </a:t>
            </a:r>
            <a:r>
              <a:rPr lang="ru-RU" dirty="0" smtClean="0">
                <a:latin typeface="Buxton Sketch" pitchFamily="66" charset="0"/>
              </a:rPr>
              <a:t>данни</a:t>
            </a:r>
            <a:endParaRPr lang="en-US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Спецификация </a:t>
            </a:r>
            <a:r>
              <a:rPr lang="ru-RU" dirty="0" smtClean="0">
                <a:latin typeface="Buxton Sketch" pitchFamily="66" charset="0"/>
              </a:rPr>
              <a:t>на работния проект за </a:t>
            </a:r>
            <a:r>
              <a:rPr lang="ru-RU" dirty="0" smtClean="0">
                <a:latin typeface="Buxton Sketch" pitchFamily="66" charset="0"/>
              </a:rPr>
              <a:t>XHR</a:t>
            </a:r>
            <a:r>
              <a:rPr lang="en-US" dirty="0" smtClean="0">
                <a:latin typeface="Buxton Sketch" pitchFamily="66" charset="0"/>
              </a:rPr>
              <a:t> - </a:t>
            </a:r>
            <a:r>
              <a:rPr lang="bg-BG" dirty="0" smtClean="0">
                <a:latin typeface="Buxton Sketch" pitchFamily="66" charset="0"/>
              </a:rPr>
              <a:t>преди </a:t>
            </a:r>
            <a:r>
              <a:rPr lang="bg-BG" dirty="0" smtClean="0">
                <a:latin typeface="Buxton Sketch" pitchFamily="66" charset="0"/>
              </a:rPr>
              <a:t>близо 14 </a:t>
            </a:r>
            <a:r>
              <a:rPr lang="bg-BG" dirty="0" smtClean="0">
                <a:latin typeface="Buxton Sketch" pitchFamily="66" charset="0"/>
              </a:rPr>
              <a:t>години, </a:t>
            </a:r>
            <a:r>
              <a:rPr lang="en-US" b="1" dirty="0" smtClean="0">
                <a:latin typeface="Buxton Sketch" pitchFamily="66" charset="0"/>
              </a:rPr>
              <a:t>World Wide Web </a:t>
            </a:r>
            <a:r>
              <a:rPr lang="bg-BG" b="1" dirty="0" smtClean="0">
                <a:latin typeface="Buxton Sketch" pitchFamily="66" charset="0"/>
              </a:rPr>
              <a:t>Консорциумът</a:t>
            </a:r>
          </a:p>
          <a:p>
            <a:r>
              <a:rPr lang="bg-BG" dirty="0" smtClean="0">
                <a:latin typeface="Buxton Sketch" pitchFamily="66" charset="0"/>
              </a:rPr>
              <a:t>В ранните </a:t>
            </a:r>
            <a:r>
              <a:rPr lang="bg-BG" dirty="0" smtClean="0">
                <a:latin typeface="Buxton Sketch" pitchFamily="66" charset="0"/>
              </a:rPr>
              <a:t>етапи – </a:t>
            </a:r>
            <a:r>
              <a:rPr lang="ru-RU" dirty="0" smtClean="0">
                <a:latin typeface="Buxton Sketch" pitchFamily="66" charset="0"/>
              </a:rPr>
              <a:t>използва се </a:t>
            </a:r>
            <a:r>
              <a:rPr lang="ru-RU" dirty="0" smtClean="0">
                <a:latin typeface="Buxton Sketch" pitchFamily="66" charset="0"/>
              </a:rPr>
              <a:t>за извличане на XML данни през </a:t>
            </a:r>
            <a:r>
              <a:rPr lang="ru-RU" dirty="0" smtClean="0">
                <a:latin typeface="Buxton Sketch" pitchFamily="66" charset="0"/>
              </a:rPr>
              <a:t>HTTP</a:t>
            </a:r>
            <a:r>
              <a:rPr lang="en-US" dirty="0" smtClean="0">
                <a:latin typeface="Buxton Sketch" pitchFamily="66" charset="0"/>
              </a:rPr>
              <a:t>(</a:t>
            </a:r>
            <a:r>
              <a:rPr lang="bg-BG" dirty="0" smtClean="0">
                <a:latin typeface="Buxton Sketch" pitchFamily="66" charset="0"/>
              </a:rPr>
              <a:t>името</a:t>
            </a:r>
            <a:r>
              <a:rPr lang="en-US" dirty="0" smtClean="0">
                <a:latin typeface="Buxton Sketch" pitchFamily="66" charset="0"/>
              </a:rPr>
              <a:t>)</a:t>
            </a:r>
            <a:endParaRPr lang="bg-BG" dirty="0" smtClean="0">
              <a:latin typeface="Buxton Sketch" pitchFamily="66" charset="0"/>
            </a:endParaRPr>
          </a:p>
          <a:p>
            <a:r>
              <a:rPr lang="bg-BG" dirty="0" smtClean="0">
                <a:latin typeface="Buxton Sketch" pitchFamily="66" charset="0"/>
              </a:rPr>
              <a:t>В днешно време - </a:t>
            </a:r>
            <a:r>
              <a:rPr lang="ru-RU" dirty="0" smtClean="0">
                <a:latin typeface="Buxton Sketch" pitchFamily="66" charset="0"/>
              </a:rPr>
              <a:t> </a:t>
            </a:r>
            <a:r>
              <a:rPr lang="ru-RU" dirty="0" smtClean="0">
                <a:latin typeface="Buxton Sketch" pitchFamily="66" charset="0"/>
              </a:rPr>
              <a:t>с </a:t>
            </a:r>
            <a:r>
              <a:rPr lang="ru-RU" dirty="0" smtClean="0">
                <a:latin typeface="Buxton Sketch" pitchFamily="66" charset="0"/>
              </a:rPr>
              <a:t>протоколи, различни от HTTP, </a:t>
            </a:r>
            <a:r>
              <a:rPr lang="ru-RU" dirty="0" smtClean="0">
                <a:latin typeface="Buxton Sketch" pitchFamily="66" charset="0"/>
              </a:rPr>
              <a:t>извличат се </a:t>
            </a:r>
            <a:r>
              <a:rPr lang="ru-RU" dirty="0" smtClean="0">
                <a:latin typeface="Buxton Sketch" pitchFamily="66" charset="0"/>
              </a:rPr>
              <a:t>данни не само в XML формат, но също и JSON, HTML или plain text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495800" cy="21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 extrusionH="76200" contourW="12700">
            <a:bevelT/>
            <a:bevelB w="114300" prst="artDeco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 - - - - &gt; </a:t>
            </a:r>
            <a:r>
              <a:rPr lang="en-US" sz="4400" dirty="0" err="1" smtClean="0">
                <a:latin typeface="Buxton Sketch" pitchFamily="66" charset="0"/>
              </a:rPr>
              <a:t>info.someMore</a:t>
            </a:r>
            <a:r>
              <a:rPr lang="en-US" sz="4400" dirty="0" smtClean="0">
                <a:latin typeface="Buxton Sketch" pitchFamily="66" charset="0"/>
              </a:rPr>
              <a:t>();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latin typeface="Buxton Sketch" pitchFamily="66" charset="0"/>
              </a:rPr>
              <a:t>Слушатели – два, </a:t>
            </a:r>
            <a:r>
              <a:rPr lang="ru-RU" dirty="0" smtClean="0">
                <a:latin typeface="Buxton Sketch" pitchFamily="66" charset="0"/>
              </a:rPr>
              <a:t>обработват съответно случаите на успех и </a:t>
            </a:r>
            <a:r>
              <a:rPr lang="ru-RU" dirty="0" smtClean="0">
                <a:latin typeface="Buxton Sketch" pitchFamily="66" charset="0"/>
              </a:rPr>
              <a:t>грешка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ru-RU" dirty="0" smtClean="0">
                <a:latin typeface="Buxton Sketch" pitchFamily="66" charset="0"/>
              </a:rPr>
              <a:t>open</a:t>
            </a:r>
            <a:r>
              <a:rPr lang="ru-RU" dirty="0" smtClean="0">
                <a:latin typeface="Buxton Sketch" pitchFamily="66" charset="0"/>
              </a:rPr>
              <a:t>() и send</a:t>
            </a:r>
            <a:r>
              <a:rPr lang="ru-RU" dirty="0" smtClean="0">
                <a:latin typeface="Buxton Sketch" pitchFamily="66" charset="0"/>
              </a:rPr>
              <a:t>() – извикват се </a:t>
            </a:r>
          </a:p>
          <a:p>
            <a:pPr>
              <a:buNone/>
            </a:pPr>
            <a:endParaRPr lang="ru-RU" dirty="0" smtClean="0">
              <a:latin typeface="Buxton Sketch" pitchFamily="66" charset="0"/>
            </a:endParaRPr>
          </a:p>
          <a:p>
            <a:r>
              <a:rPr lang="en-US" dirty="0" smtClean="0">
                <a:latin typeface="Buxton Sketch" pitchFamily="66" charset="0"/>
              </a:rPr>
              <a:t> </a:t>
            </a:r>
            <a:r>
              <a:rPr lang="en-US" dirty="0" err="1" smtClean="0">
                <a:latin typeface="Buxton Sketch" pitchFamily="66" charset="0"/>
              </a:rPr>
              <a:t>responseText</a:t>
            </a:r>
            <a:r>
              <a:rPr lang="bg-BG" dirty="0" smtClean="0">
                <a:latin typeface="Buxton Sketch" pitchFamily="66" charset="0"/>
              </a:rPr>
              <a:t> – променлива, съхранява резултата от отговора на сървъра </a:t>
            </a:r>
          </a:p>
          <a:p>
            <a:pPr>
              <a:buNone/>
            </a:pPr>
            <a:endParaRPr lang="bg-BG" dirty="0" smtClean="0">
              <a:latin typeface="Buxton Sketch" pitchFamily="66" charset="0"/>
            </a:endParaRPr>
          </a:p>
          <a:p>
            <a:r>
              <a:rPr lang="bg-BG" dirty="0" smtClean="0">
                <a:latin typeface="Buxton Sketch" pitchFamily="66" charset="0"/>
              </a:rPr>
              <a:t>Конвертира се </a:t>
            </a:r>
            <a:r>
              <a:rPr lang="bg-BG" dirty="0" smtClean="0">
                <a:latin typeface="Buxton Sketch" pitchFamily="66" charset="0"/>
              </a:rPr>
              <a:t>до </a:t>
            </a:r>
            <a:r>
              <a:rPr lang="en-US" dirty="0" smtClean="0">
                <a:latin typeface="Buxton Sketch" pitchFamily="66" charset="0"/>
              </a:rPr>
              <a:t>JavaScript </a:t>
            </a:r>
            <a:r>
              <a:rPr lang="bg-BG" dirty="0" smtClean="0">
                <a:latin typeface="Buxton Sketch" pitchFamily="66" charset="0"/>
              </a:rPr>
              <a:t>обект, чрез </a:t>
            </a:r>
            <a:r>
              <a:rPr lang="en-US" dirty="0" err="1" smtClean="0">
                <a:latin typeface="Buxton Sketch" pitchFamily="66" charset="0"/>
              </a:rPr>
              <a:t>JSON.parse</a:t>
            </a:r>
            <a:r>
              <a:rPr lang="en-US" dirty="0" smtClean="0">
                <a:latin typeface="Buxton Sketch" pitchFamily="66" charset="0"/>
              </a:rPr>
              <a:t>()</a:t>
            </a:r>
            <a:endParaRPr lang="bg-BG" dirty="0" smtClean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latin typeface="Buxton Sketch" pitchFamily="66" charset="0"/>
              </a:rPr>
              <a:t>	Събития, </a:t>
            </a:r>
            <a:r>
              <a:rPr lang="ru-RU" b="1" dirty="0" smtClean="0">
                <a:latin typeface="Buxton Sketch" pitchFamily="66" charset="0"/>
              </a:rPr>
              <a:t>свързани с асинхронната обработка на данни чрез </a:t>
            </a:r>
            <a:r>
              <a:rPr lang="ru-RU" b="1" dirty="0" smtClean="0">
                <a:latin typeface="Buxton Sketch" pitchFamily="66" charset="0"/>
              </a:rPr>
              <a:t>XHR</a:t>
            </a:r>
            <a:r>
              <a:rPr lang="en-US" b="1" dirty="0" smtClean="0">
                <a:latin typeface="Buxton Sketch" pitchFamily="66" charset="0"/>
              </a:rPr>
              <a:t>: </a:t>
            </a:r>
            <a:endParaRPr lang="bg-BG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abort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bg-BG" dirty="0" smtClean="0">
                <a:latin typeface="Buxton Sketch" pitchFamily="66" charset="0"/>
              </a:rPr>
              <a:t> при прекъсване на заявката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error 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bg-BG" dirty="0" smtClean="0">
                <a:latin typeface="Buxton Sketch" pitchFamily="66" charset="0"/>
              </a:rPr>
              <a:t> при откриване на грешка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load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 при </a:t>
            </a:r>
            <a:r>
              <a:rPr lang="ru-RU" dirty="0" smtClean="0">
                <a:latin typeface="Buxton Sketch" pitchFamily="66" charset="0"/>
              </a:rPr>
              <a:t>успешно завършване на XMLHttpRequest транзакцията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Buxton Sketch" pitchFamily="66" charset="0"/>
              </a:rPr>
              <a:t>loadend</a:t>
            </a:r>
            <a:r>
              <a:rPr lang="ru-RU" dirty="0" smtClean="0">
                <a:latin typeface="Buxton Sketch" pitchFamily="66" charset="0"/>
              </a:rPr>
              <a:t> -след </a:t>
            </a:r>
            <a:r>
              <a:rPr lang="ru-RU" dirty="0" smtClean="0">
                <a:latin typeface="Buxton Sketch" pitchFamily="66" charset="0"/>
              </a:rPr>
              <a:t>приключване на заявката, независимо дали успешно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Buxton Sketch" pitchFamily="66" charset="0"/>
              </a:rPr>
              <a:t>loadstart</a:t>
            </a:r>
            <a:r>
              <a:rPr lang="en-US" dirty="0" smtClean="0">
                <a:latin typeface="Buxton Sketch" pitchFamily="66" charset="0"/>
              </a:rPr>
              <a:t> 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когато заявката започва да зарежда данните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progress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/>
              <a:t> </a:t>
            </a:r>
            <a:r>
              <a:rPr lang="ru-RU" dirty="0" smtClean="0">
                <a:latin typeface="Buxton Sketch" pitchFamily="66" charset="0"/>
              </a:rPr>
              <a:t>периодично, когато заявката получава още данни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uxton Sketch" pitchFamily="66" charset="0"/>
              </a:rPr>
              <a:t>timeout</a:t>
            </a:r>
            <a:r>
              <a:rPr lang="bg-BG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при </a:t>
            </a:r>
            <a:r>
              <a:rPr lang="ru-RU" dirty="0" smtClean="0">
                <a:latin typeface="Buxton Sketch" pitchFamily="66" charset="0"/>
              </a:rPr>
              <a:t>спиране на прогреса, поради изтичане на зададен времеви </a:t>
            </a:r>
            <a:r>
              <a:rPr lang="ru-RU" dirty="0" smtClean="0">
                <a:latin typeface="Buxton Sketch" pitchFamily="66" charset="0"/>
              </a:rPr>
              <a:t>лимит </a:t>
            </a:r>
            <a:endParaRPr lang="bg-BG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RelaxedModerately">
                <a:rot lat="20400000" lon="0" rev="0"/>
              </a:camera>
              <a:lightRig rig="chilly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dirty="0" smtClean="0">
                <a:ln cmpd="dbl">
                  <a:solidFill>
                    <a:schemeClr val="tx1"/>
                  </a:solidFill>
                </a:ln>
                <a:effectLst>
                  <a:outerShdw blurRad="60007" dist="310007" dir="7680000" sy="30000" kx="1300200" algn="ctr" rotWithShape="0">
                    <a:schemeClr val="tx2">
                      <a:lumMod val="75000"/>
                      <a:alpha val="32000"/>
                    </a:schemeClr>
                  </a:outerShdw>
                </a:effectLst>
                <a:latin typeface="Buxton Sketch" pitchFamily="66" charset="0"/>
              </a:rPr>
              <a:t>Завръщане в бъдещето</a:t>
            </a:r>
            <a:r>
              <a:rPr lang="en-US" sz="4800" dirty="0" smtClean="0">
                <a:ln cmpd="dbl">
                  <a:solidFill>
                    <a:schemeClr val="tx1"/>
                  </a:solidFill>
                </a:ln>
                <a:effectLst>
                  <a:outerShdw blurRad="60007" dist="310007" dir="7680000" sy="30000" kx="1300200" algn="ctr" rotWithShape="0">
                    <a:schemeClr val="tx2">
                      <a:lumMod val="75000"/>
                      <a:alpha val="32000"/>
                    </a:schemeClr>
                  </a:outerShdw>
                </a:effectLst>
                <a:latin typeface="Buxton Sketch" pitchFamily="66" charset="0"/>
              </a:rPr>
              <a:t>?!</a:t>
            </a:r>
            <a:endParaRPr lang="en-US" sz="4800" dirty="0">
              <a:ln cmpd="dbl">
                <a:solidFill>
                  <a:schemeClr val="tx1"/>
                </a:solidFill>
              </a:ln>
              <a:effectLst>
                <a:outerShdw blurRad="60007" dist="310007" dir="7680000" sy="30000" kx="1300200" algn="ctr" rotWithShape="0">
                  <a:schemeClr val="tx2">
                    <a:lumMod val="75000"/>
                    <a:alpha val="32000"/>
                  </a:schemeClr>
                </a:outerShdw>
              </a:effectLst>
              <a:latin typeface="Buxton Sketch" pitchFamily="66" charset="0"/>
            </a:endParaRPr>
          </a:p>
        </p:txBody>
      </p:sp>
      <p:pic>
        <p:nvPicPr>
          <p:cNvPr id="7" name="Content Placeholder 6" descr="back-to-the-future-ss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514600"/>
            <a:ext cx="6667500" cy="3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/>
            <a:bevelB w="1143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Преди това. . . </a:t>
            </a:r>
            <a:r>
              <a:rPr lang="en-US" sz="4400" dirty="0" smtClean="0">
                <a:latin typeface="Buxton Sketch" pitchFamily="66" charset="0"/>
              </a:rPr>
              <a:t>&lt;-</a:t>
            </a:r>
            <a:r>
              <a:rPr lang="bg-BG" sz="4400" dirty="0" smtClean="0">
                <a:latin typeface="Buxton Sketch" pitchFamily="66" charset="0"/>
              </a:rPr>
              <a:t>Преди и</a:t>
            </a:r>
            <a:r>
              <a:rPr lang="en-US" sz="4400" dirty="0" smtClean="0">
                <a:latin typeface="Buxton Sketch" pitchFamily="66" charset="0"/>
              </a:rPr>
              <a:t> </a:t>
            </a:r>
            <a:r>
              <a:rPr lang="bg-BG" sz="4400" dirty="0" smtClean="0">
                <a:latin typeface="Buxton Sketch" pitchFamily="66" charset="0"/>
              </a:rPr>
              <a:t>След</a:t>
            </a:r>
            <a:r>
              <a:rPr lang="en-US" sz="4400" dirty="0" smtClean="0">
                <a:latin typeface="Buxton Sketch" pitchFamily="66" charset="0"/>
              </a:rPr>
              <a:t>-&gt; AJAX</a:t>
            </a:r>
            <a:r>
              <a:rPr lang="bg-BG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uxton Sketch" pitchFamily="66" charset="0"/>
              </a:rPr>
              <a:t>&lt;-</a:t>
            </a:r>
            <a:r>
              <a:rPr lang="en-US" b="1" i="1" dirty="0" smtClean="0">
                <a:latin typeface="Buxton Sketch" pitchFamily="66" charset="0"/>
              </a:rPr>
              <a:t>Asynchronous </a:t>
            </a:r>
            <a:r>
              <a:rPr lang="en-US" b="1" i="1" dirty="0" smtClean="0">
                <a:latin typeface="Buxton Sketch" pitchFamily="66" charset="0"/>
              </a:rPr>
              <a:t>JavaScript and </a:t>
            </a:r>
            <a:r>
              <a:rPr lang="en-US" b="1" i="1" dirty="0" smtClean="0">
                <a:latin typeface="Buxton Sketch" pitchFamily="66" charset="0"/>
              </a:rPr>
              <a:t>XML -</a:t>
            </a:r>
            <a:r>
              <a:rPr lang="ru-RU" dirty="0" smtClean="0"/>
              <a:t> </a:t>
            </a:r>
            <a:r>
              <a:rPr lang="ru-RU" sz="1600" dirty="0" smtClean="0">
                <a:latin typeface="Buxton Sketch" pitchFamily="66" charset="0"/>
              </a:rPr>
              <a:t>за </a:t>
            </a:r>
            <a:r>
              <a:rPr lang="ru-RU" sz="1600" dirty="0" smtClean="0">
                <a:latin typeface="Buxton Sketch" pitchFamily="66" charset="0"/>
              </a:rPr>
              <a:t>обнов</a:t>
            </a:r>
            <a:r>
              <a:rPr lang="bg-BG" sz="1600" dirty="0" smtClean="0">
                <a:latin typeface="Buxton Sketch" pitchFamily="66" charset="0"/>
              </a:rPr>
              <a:t>яване на </a:t>
            </a:r>
            <a:r>
              <a:rPr lang="ru-RU" sz="1600" dirty="0" smtClean="0">
                <a:latin typeface="Buxton Sketch" pitchFamily="66" charset="0"/>
              </a:rPr>
              <a:t>част </a:t>
            </a:r>
            <a:r>
              <a:rPr lang="ru-RU" sz="1600" dirty="0" smtClean="0">
                <a:latin typeface="Buxton Sketch" pitchFamily="66" charset="0"/>
              </a:rPr>
              <a:t>от дадена уеб страница, </a:t>
            </a:r>
            <a:r>
              <a:rPr lang="ru-RU" sz="1600" dirty="0" smtClean="0">
                <a:latin typeface="Buxton Sketch" pitchFamily="66" charset="0"/>
              </a:rPr>
              <a:t>ноебходимост браузърът </a:t>
            </a:r>
            <a:r>
              <a:rPr lang="ru-RU" sz="1600" dirty="0" smtClean="0">
                <a:latin typeface="Buxton Sketch" pitchFamily="66" charset="0"/>
              </a:rPr>
              <a:t>да </a:t>
            </a:r>
            <a:r>
              <a:rPr lang="ru-RU" sz="1600" dirty="0" smtClean="0">
                <a:latin typeface="Buxton Sketch" pitchFamily="66" charset="0"/>
              </a:rPr>
              <a:t>прави </a:t>
            </a:r>
            <a:r>
              <a:rPr lang="ru-RU" sz="1600" dirty="0" smtClean="0">
                <a:latin typeface="Buxton Sketch" pitchFamily="66" charset="0"/>
              </a:rPr>
              <a:t>заявка за цялата уеб </a:t>
            </a:r>
            <a:r>
              <a:rPr lang="ru-RU" sz="1600" dirty="0" smtClean="0">
                <a:latin typeface="Buxton Sketch" pitchFamily="66" charset="0"/>
              </a:rPr>
              <a:t>страница, след </a:t>
            </a:r>
            <a:r>
              <a:rPr lang="ru-RU" sz="1600" dirty="0" smtClean="0">
                <a:latin typeface="Buxton Sketch" pitchFamily="66" charset="0"/>
              </a:rPr>
              <a:t>получаването сървърът я </a:t>
            </a:r>
            <a:r>
              <a:rPr lang="ru-RU" sz="1600" dirty="0" smtClean="0">
                <a:latin typeface="Buxton Sketch" pitchFamily="66" charset="0"/>
              </a:rPr>
              <a:t>обработва като създава </a:t>
            </a:r>
            <a:r>
              <a:rPr lang="ru-RU" sz="1600" dirty="0" smtClean="0">
                <a:latin typeface="Buxton Sketch" pitchFamily="66" charset="0"/>
              </a:rPr>
              <a:t>и </a:t>
            </a:r>
            <a:r>
              <a:rPr lang="ru-RU" sz="1600" dirty="0" smtClean="0">
                <a:latin typeface="Buxton Sketch" pitchFamily="66" charset="0"/>
              </a:rPr>
              <a:t>връща </a:t>
            </a:r>
            <a:r>
              <a:rPr lang="ru-RU" sz="1600" dirty="0" smtClean="0">
                <a:latin typeface="Buxton Sketch" pitchFamily="66" charset="0"/>
              </a:rPr>
              <a:t>цяла страница към </a:t>
            </a:r>
            <a:r>
              <a:rPr lang="ru-RU" sz="1600" dirty="0" smtClean="0">
                <a:latin typeface="Buxton Sketch" pitchFamily="66" charset="0"/>
              </a:rPr>
              <a:t>браузъра</a:t>
            </a:r>
          </a:p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uxton Sketch" pitchFamily="66" charset="0"/>
              </a:rPr>
              <a:t>-&gt;</a:t>
            </a:r>
            <a:r>
              <a:rPr lang="en-US" b="1" i="1" dirty="0" smtClean="0">
                <a:latin typeface="Buxton Sketch" pitchFamily="66" charset="0"/>
              </a:rPr>
              <a:t> </a:t>
            </a:r>
            <a:r>
              <a:rPr lang="en-US" b="1" i="1" dirty="0" smtClean="0">
                <a:latin typeface="Buxton Sketch" pitchFamily="66" charset="0"/>
              </a:rPr>
              <a:t>AJAX-</a:t>
            </a:r>
            <a:r>
              <a:rPr lang="ru-RU" sz="1600" dirty="0" smtClean="0">
                <a:latin typeface="Buxton Sketch" pitchFamily="66" charset="0"/>
              </a:rPr>
              <a:t>техниката, чрез която уеб приложенията получават възможността да изпращат и извличат данни от сървъра асинхронно(в заден план) без </a:t>
            </a:r>
            <a:r>
              <a:rPr lang="ru-RU" sz="1600" dirty="0" smtClean="0">
                <a:latin typeface="Buxton Sketch" pitchFamily="66" charset="0"/>
              </a:rPr>
              <a:t>това </a:t>
            </a:r>
            <a:r>
              <a:rPr lang="bg-BG" sz="1600" dirty="0" smtClean="0">
                <a:latin typeface="Buxton Sketch" pitchFamily="66" charset="0"/>
              </a:rPr>
              <a:t>да</a:t>
            </a:r>
            <a:r>
              <a:rPr lang="ru-RU" sz="1600" dirty="0" smtClean="0">
                <a:latin typeface="Buxton Sketch" pitchFamily="66" charset="0"/>
              </a:rPr>
              <a:t> </a:t>
            </a:r>
            <a:r>
              <a:rPr lang="ru-RU" sz="1600" dirty="0" smtClean="0">
                <a:latin typeface="Buxton Sketch" pitchFamily="66" charset="0"/>
              </a:rPr>
              <a:t>променя визуализирането и поведението на съществуващата </a:t>
            </a:r>
            <a:r>
              <a:rPr lang="ru-RU" sz="1600" dirty="0" smtClean="0">
                <a:latin typeface="Buxton Sketch" pitchFamily="66" charset="0"/>
              </a:rPr>
              <a:t>страница </a:t>
            </a:r>
          </a:p>
          <a:p>
            <a:pPr>
              <a:buNone/>
            </a:pPr>
            <a:r>
              <a:rPr lang="ru-RU" sz="1600" dirty="0" smtClean="0">
                <a:latin typeface="Buxton Sketch" pitchFamily="66" charset="0"/>
              </a:rPr>
              <a:t>Комбинация от</a:t>
            </a:r>
            <a:r>
              <a:rPr lang="en-US" sz="1600" dirty="0" smtClean="0">
                <a:latin typeface="Buxton Sketch" pitchFamily="66" charset="0"/>
              </a:rPr>
              <a:t>: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Buxton Sketch" pitchFamily="66" charset="0"/>
              </a:rPr>
              <a:t>XMLHttpRequest обект, вграден в браузъра(за заявка за данни към сървъра</a:t>
            </a:r>
            <a:r>
              <a:rPr lang="ru-RU" sz="1600" dirty="0" smtClean="0">
                <a:latin typeface="Buxton Sketch" pitchFamily="66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Buxton Sketch" pitchFamily="66" charset="0"/>
              </a:rPr>
              <a:t>JavaScript и HTML DOM(за визуализиране и използване на данните)</a:t>
            </a:r>
          </a:p>
          <a:p>
            <a:pPr>
              <a:buFont typeface="Wingdings" pitchFamily="2" charset="2"/>
              <a:buChar char="v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Buxton Sketch" pitchFamily="66" charset="0"/>
            </a:endParaRPr>
          </a:p>
          <a:p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>
                <a:latin typeface="Buxton Sketch" pitchFamily="66" charset="0"/>
              </a:rPr>
              <a:t>Основни стъпки</a:t>
            </a:r>
            <a:r>
              <a:rPr lang="en-US" b="1" dirty="0" smtClean="0">
                <a:latin typeface="Buxton Sketch" pitchFamily="66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Появява се събитие на уеб страницата(страница е заредена или бутон е натиснат</a:t>
            </a:r>
            <a:r>
              <a:rPr lang="ru-RU" sz="1100" dirty="0" smtClean="0">
                <a:latin typeface="Buxton Sketch" pitchFamily="66" charset="0"/>
              </a:rPr>
              <a:t>)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smtClean="0">
                <a:latin typeface="Buxton Sketch" pitchFamily="66" charset="0"/>
              </a:rPr>
              <a:t>JavaScript </a:t>
            </a:r>
            <a:r>
              <a:rPr lang="bg-BG" sz="1100" dirty="0" smtClean="0">
                <a:latin typeface="Buxton Sketch" pitchFamily="66" charset="0"/>
              </a:rPr>
              <a:t>създава </a:t>
            </a:r>
            <a:r>
              <a:rPr lang="en-US" sz="1100" dirty="0" err="1" smtClean="0">
                <a:latin typeface="Buxton Sketch" pitchFamily="66" charset="0"/>
              </a:rPr>
              <a:t>XMLHttpRequest</a:t>
            </a:r>
            <a:r>
              <a:rPr lang="en-US" sz="1100" dirty="0" smtClean="0">
                <a:latin typeface="Buxton Sketch" pitchFamily="66" charset="0"/>
              </a:rPr>
              <a:t> </a:t>
            </a:r>
            <a:r>
              <a:rPr lang="bg-BG" sz="1100" dirty="0" smtClean="0">
                <a:latin typeface="Buxton Sketch" pitchFamily="66" charset="0"/>
              </a:rPr>
              <a:t>обект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100" dirty="0" err="1" smtClean="0">
                <a:latin typeface="Buxton Sketch" pitchFamily="66" charset="0"/>
              </a:rPr>
              <a:t>XMLHttpRequest</a:t>
            </a:r>
            <a:r>
              <a:rPr lang="en-US" sz="1100" dirty="0" smtClean="0">
                <a:latin typeface="Buxton Sketch" pitchFamily="66" charset="0"/>
              </a:rPr>
              <a:t> </a:t>
            </a:r>
            <a:r>
              <a:rPr lang="bg-BG" sz="1100" dirty="0" smtClean="0">
                <a:latin typeface="Buxton Sketch" pitchFamily="66" charset="0"/>
              </a:rPr>
              <a:t>обектът изпраща заявка към </a:t>
            </a:r>
            <a:r>
              <a:rPr lang="bg-BG" sz="1100" dirty="0" smtClean="0">
                <a:latin typeface="Buxton Sketch" pitchFamily="66" charset="0"/>
              </a:rPr>
              <a:t>сървъра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100" dirty="0" smtClean="0">
                <a:latin typeface="Buxton Sketch" pitchFamily="66" charset="0"/>
              </a:rPr>
              <a:t>Сървърът обработва </a:t>
            </a:r>
            <a:r>
              <a:rPr lang="bg-BG" sz="1100" dirty="0" smtClean="0">
                <a:latin typeface="Buxton Sketch" pitchFamily="66" charset="0"/>
              </a:rPr>
              <a:t>заявката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Сървърът изпраща отговор обратно към уеб </a:t>
            </a:r>
            <a:r>
              <a:rPr lang="ru-RU" sz="1100" dirty="0" smtClean="0">
                <a:latin typeface="Buxton Sketch" pitchFamily="66" charset="0"/>
              </a:rPr>
              <a:t>страницата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Отговорът се прочита от </a:t>
            </a:r>
            <a:r>
              <a:rPr lang="ru-RU" sz="1100" dirty="0" smtClean="0">
                <a:latin typeface="Buxton Sketch" pitchFamily="66" charset="0"/>
              </a:rPr>
              <a:t>JavaScript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100" dirty="0" smtClean="0">
                <a:latin typeface="Buxton Sketch" pitchFamily="66" charset="0"/>
              </a:rPr>
              <a:t>JavaScript изпълнява подходящото действие(като например обновяване на страницата)</a:t>
            </a:r>
            <a:endParaRPr lang="en-US" sz="11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9" name="Content Placeholder 6" descr="aja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4495800"/>
            <a:ext cx="3503316" cy="1994859"/>
          </a:xfrm>
          <a:prstGeom prst="rect">
            <a:avLst/>
          </a:prstGeom>
          <a:effectLst>
            <a:outerShdw blurRad="50800" dist="38100" dir="18900000" algn="bl" rotWithShape="0">
              <a:schemeClr val="tx2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Callback </a:t>
            </a:r>
            <a:r>
              <a:rPr lang="bg-BG" sz="4400" dirty="0" smtClean="0">
                <a:latin typeface="Buxton Sketch" pitchFamily="66" charset="0"/>
              </a:rPr>
              <a:t>функции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Buxton Sketch" pitchFamily="66" charset="0"/>
              </a:rPr>
              <a:t>Callback </a:t>
            </a:r>
            <a:r>
              <a:rPr lang="bg-BG" b="1" i="1" dirty="0" smtClean="0">
                <a:latin typeface="Buxton Sketch" pitchFamily="66" charset="0"/>
              </a:rPr>
              <a:t>функциите</a:t>
            </a:r>
            <a:r>
              <a:rPr lang="en-US" b="1" i="1" dirty="0" smtClean="0">
                <a:latin typeface="Buxton Sketch" pitchFamily="66" charset="0"/>
              </a:rPr>
              <a:t>-</a:t>
            </a:r>
            <a:r>
              <a:rPr lang="ru-RU" dirty="0" smtClean="0">
                <a:latin typeface="Buxton Sketch" pitchFamily="66" charset="0"/>
              </a:rPr>
              <a:t>подават</a:t>
            </a:r>
            <a:r>
              <a:rPr lang="bg-BG" dirty="0" smtClean="0">
                <a:latin typeface="Buxton Sketch" pitchFamily="66" charset="0"/>
              </a:rPr>
              <a:t> </a:t>
            </a:r>
            <a:r>
              <a:rPr lang="bg-BG" dirty="0" smtClean="0">
                <a:latin typeface="Buxton Sketch" pitchFamily="66" charset="0"/>
              </a:rPr>
              <a:t>се</a:t>
            </a:r>
            <a:r>
              <a:rPr lang="ru-RU" dirty="0" smtClean="0">
                <a:latin typeface="Buxton Sketch" pitchFamily="66" charset="0"/>
              </a:rPr>
              <a:t> </a:t>
            </a:r>
            <a:r>
              <a:rPr lang="ru-RU" dirty="0" smtClean="0">
                <a:latin typeface="Buxton Sketch" pitchFamily="66" charset="0"/>
              </a:rPr>
              <a:t>като аргумент на други </a:t>
            </a:r>
            <a:r>
              <a:rPr lang="ru-RU" dirty="0" smtClean="0">
                <a:latin typeface="Buxton Sketch" pitchFamily="66" charset="0"/>
              </a:rPr>
              <a:t>функции, използваме ги при </a:t>
            </a:r>
            <a:r>
              <a:rPr lang="ru-RU" dirty="0" smtClean="0">
                <a:latin typeface="Buxton Sketch" pitchFamily="66" charset="0"/>
              </a:rPr>
              <a:t>при работата с асинхронни </a:t>
            </a:r>
            <a:r>
              <a:rPr lang="ru-RU" dirty="0" smtClean="0">
                <a:latin typeface="Buxton Sketch" pitchFamily="66" charset="0"/>
              </a:rPr>
              <a:t>извиквания</a:t>
            </a:r>
          </a:p>
          <a:p>
            <a:r>
              <a:rPr lang="ru-RU" b="1" dirty="0" smtClean="0">
                <a:latin typeface="Buxton Sketch" pitchFamily="66" charset="0"/>
              </a:rPr>
              <a:t>Функцията</a:t>
            </a:r>
            <a:r>
              <a:rPr lang="ru-RU" b="1" dirty="0" smtClean="0">
                <a:latin typeface="Buxton Sketch" pitchFamily="66" charset="0"/>
              </a:rPr>
              <a:t>, която приема името на callback функция като </a:t>
            </a:r>
            <a:r>
              <a:rPr lang="ru-RU" b="1" dirty="0" smtClean="0">
                <a:latin typeface="Buxton Sketch" pitchFamily="66" charset="0"/>
              </a:rPr>
              <a:t>параметър-</a:t>
            </a:r>
          </a:p>
          <a:p>
            <a:pPr>
              <a:buNone/>
            </a:pPr>
            <a:r>
              <a:rPr lang="ru-RU" b="1" dirty="0" smtClean="0">
                <a:latin typeface="Buxton Sketch" pitchFamily="66" charset="0"/>
              </a:rPr>
              <a:t>	обикновено</a:t>
            </a:r>
            <a:r>
              <a:rPr lang="en-US" b="1" dirty="0" smtClean="0">
                <a:latin typeface="Buxton Sketch" pitchFamily="66" charset="0"/>
              </a:rPr>
              <a:t>:</a:t>
            </a:r>
            <a:endParaRPr lang="bg-BG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Buxton Sketch" pitchFamily="66" charset="0"/>
              </a:rPr>
              <a:t>“</a:t>
            </a:r>
            <a:r>
              <a:rPr lang="ru-RU" sz="1600" dirty="0" smtClean="0">
                <a:latin typeface="Buxton Sketch" pitchFamily="66" charset="0"/>
              </a:rPr>
              <a:t>говори си</a:t>
            </a:r>
            <a:r>
              <a:rPr lang="en-US" sz="1600" dirty="0" smtClean="0">
                <a:latin typeface="Buxton Sketch" pitchFamily="66" charset="0"/>
              </a:rPr>
              <a:t>”</a:t>
            </a:r>
            <a:r>
              <a:rPr lang="ru-RU" sz="1600" dirty="0" smtClean="0">
                <a:latin typeface="Buxton Sketch" pitchFamily="66" charset="0"/>
              </a:rPr>
              <a:t> </a:t>
            </a:r>
            <a:r>
              <a:rPr lang="ru-RU" sz="1600" dirty="0" smtClean="0">
                <a:latin typeface="Buxton Sketch" pitchFamily="66" charset="0"/>
              </a:rPr>
              <a:t>с някаква база </a:t>
            </a:r>
            <a:r>
              <a:rPr lang="ru-RU" sz="1600" dirty="0" smtClean="0">
                <a:latin typeface="Buxton Sketch" pitchFamily="66" charset="0"/>
              </a:rPr>
              <a:t>данни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сваля файл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изпълнява </a:t>
            </a:r>
            <a:r>
              <a:rPr lang="ru-RU" sz="1600" dirty="0" smtClean="0">
                <a:latin typeface="Buxton Sketch" pitchFamily="66" charset="0"/>
              </a:rPr>
              <a:t>API заявки 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Buxton Sketch" pitchFamily="66" charset="0"/>
              </a:rPr>
              <a:t>върши </a:t>
            </a:r>
            <a:r>
              <a:rPr lang="ru-RU" sz="1600" dirty="0" smtClean="0">
                <a:latin typeface="Buxton Sketch" pitchFamily="66" charset="0"/>
              </a:rPr>
              <a:t>някаква друга работа, която може да блокира изпълнението на останалата част от кода за доста </a:t>
            </a:r>
            <a:r>
              <a:rPr lang="ru-RU" sz="1600" dirty="0" smtClean="0">
                <a:latin typeface="Buxton Sketch" pitchFamily="66" charset="0"/>
              </a:rPr>
              <a:t>време</a:t>
            </a:r>
            <a:endParaRPr lang="bg-BG" sz="1600" dirty="0" smtClean="0">
              <a:latin typeface="Buxton Sketch" pitchFamily="66" charset="0"/>
            </a:endParaRPr>
          </a:p>
          <a:p>
            <a:pPr algn="ctr">
              <a:buNone/>
            </a:pPr>
            <a:r>
              <a:rPr lang="bg-BG" b="1" dirty="0" smtClean="0">
                <a:latin typeface="Buxton Sketch" pitchFamily="66" charset="0"/>
              </a:rPr>
              <a:t>Н</a:t>
            </a:r>
            <a:r>
              <a:rPr lang="en-US" b="1" dirty="0" smtClean="0">
                <a:latin typeface="Buxton Sketch" pitchFamily="66" charset="0"/>
              </a:rPr>
              <a:t>e</a:t>
            </a:r>
            <a:r>
              <a:rPr lang="bg-BG" b="1" dirty="0" smtClean="0">
                <a:latin typeface="Buxton Sketch" pitchFamily="66" charset="0"/>
              </a:rPr>
              <a:t> е никак лошо, нали</a:t>
            </a:r>
            <a:r>
              <a:rPr lang="en-US" b="1" dirty="0" smtClean="0">
                <a:latin typeface="Buxton Sketch" pitchFamily="66" charset="0"/>
              </a:rPr>
              <a:t>?</a:t>
            </a:r>
            <a:endParaRPr lang="bg-BG" b="1" dirty="0" smtClean="0">
              <a:latin typeface="Buxton Sketch" pitchFamily="66" charset="0"/>
            </a:endParaRPr>
          </a:p>
        </p:txBody>
      </p:sp>
      <p:pic>
        <p:nvPicPr>
          <p:cNvPr id="5" name="Content Placeholder 4" descr="snowme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43600" y="2590800"/>
            <a:ext cx="1912708" cy="251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6">
      <a:dk1>
        <a:sysClr val="windowText" lastClr="000000"/>
      </a:dk1>
      <a:lt1>
        <a:srgbClr val="E8DFCC"/>
      </a:lt1>
      <a:dk2>
        <a:srgbClr val="3E3F67"/>
      </a:dk2>
      <a:lt2>
        <a:srgbClr val="DACAAB"/>
      </a:lt2>
      <a:accent1>
        <a:srgbClr val="53548A"/>
      </a:accent1>
      <a:accent2>
        <a:srgbClr val="9DBDD2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687</TotalTime>
  <Words>562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Fetch API and XHR (vs.?) </vt:lpstr>
      <vt:lpstr> Синхронни и асинхронни извиквания </vt:lpstr>
      <vt:lpstr>Синхронни заявки</vt:lpstr>
      <vt:lpstr>Асинхронни заявки </vt:lpstr>
      <vt:lpstr>XMLHttpRequest (XHR)</vt:lpstr>
      <vt:lpstr>- - - - - &gt; info.someMore();</vt:lpstr>
      <vt:lpstr>Завръщане в бъдещето?!</vt:lpstr>
      <vt:lpstr>Преди това. . . &lt;-Преди и След-&gt; AJAX </vt:lpstr>
      <vt:lpstr>Callback функции</vt:lpstr>
      <vt:lpstr>Повече сила   = &gt;  повече отговорност</vt:lpstr>
      <vt:lpstr>- - - - - &gt; info.remember();</vt:lpstr>
      <vt:lpstr>  Fetch API  "Необходимостта е майка на всички изобретения."   </vt:lpstr>
      <vt:lpstr>- - - - - &gt;  Inter</vt:lpstr>
      <vt:lpstr> Promises </vt:lpstr>
      <vt:lpstr> Async/Await </vt:lpstr>
      <vt:lpstr>Да обобщим...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MARKOV</dc:creator>
  <cp:lastModifiedBy>MARKOV</cp:lastModifiedBy>
  <cp:revision>86</cp:revision>
  <dcterms:created xsi:type="dcterms:W3CDTF">2020-11-11T08:06:02Z</dcterms:created>
  <dcterms:modified xsi:type="dcterms:W3CDTF">2020-11-11T19:33:50Z</dcterms:modified>
</cp:coreProperties>
</file>