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hat.openai.com/" TargetMode="External"/><Relationship Id="rId3" Type="http://schemas.openxmlformats.org/officeDocument/2006/relationships/hyperlink" Target="https://huggingface.co/cha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hat.openai.com/" TargetMode="External"/><Relationship Id="rId3" Type="http://schemas.openxmlformats.org/officeDocument/2006/relationships/hyperlink" Target="https://huggingface.co/cha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c500d8e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c500d8e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c54bfd62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c54bfd62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c54bfd62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c54bfd62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Focus on projects that do one of 2 fundamental learning tasks. You will learn more about them in the coming weeks. But to give you a sneak peak,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Classification involves categorizing data into predefined classes or categories. So, the input has to fall under one of these categories. Common examples include will it be hot or cold tomorrow, spam detection (spam or not spam), sentiment analysis (positive, negative, or neutral), and medical diagnosis (presence or absence of a disease).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Regression involves predicting a continuous output or numerical value. Common examples of regression tasks include predicting what the temperature will be tomorrow, predicting house prices, stock prices, temperature, or any other quantitative measurement.</a:t>
            </a:r>
            <a:endParaRPr sz="15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c54bfd62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c54bfd62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Focus on projects that do one of 2 fundamental learning tasks. You will learn more about them in the coming weeks. But to give you a sneak peak,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Classification involves categorizing data into predefined classes or categories. So, the input has to fall under one of these categories. Common examples include will it be hot or cold tomorrow, spam detection (spam or not spam), sentiment analysis (positive, negative, or neutral), and medical diagnosis (presence or absence of a disease).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Regression involves predicting a continuous output or numerical value. Common examples of regression tasks include predicting what the temperature will be tomorrow, predicting house prices, stock prices, temperature, or any other quantitative measurement.</a:t>
            </a:r>
            <a:endParaRPr sz="15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c54bfd62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c54bfd62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c54bfd62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c54bfd62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Focus on projects that do one of 2 fundamental learning tasks. You will learn more about them in the coming weeks. But to give you a sneak peak,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Classification involves categorizing data into predefined classes or categories. So, the input has to fall under one of these categories. Common examples include will it be hot or cold tomorrow, spam detection (spam or not spam), sentiment analysis (positive, negative, or neutral), and medical diagnosis (presence or absence of a disease).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Regression involves predicting a continuous output or numerical value. Common examples of regression tasks include predicting what the temperature will be tomorrow, predicting house prices, stock prices, temperature, or any other quantitative measurement.</a:t>
            </a:r>
            <a:endParaRPr sz="15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c54bfd62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c54bfd62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Focus on projects that do one of 2 fundamental learning tasks. You will learn more about them in the coming weeks. But to give you a sneak peak,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Classification involves categorizing data into predefined classes or categories. So, the input has to fall under one of these categories. Common examples include will it be hot or cold tomorrow, spam detection (spam or not spam), sentiment analysis (positive, negative, or neutral), and medical diagnosis (presence or absence of a disease).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Regression involves predicting a continuous output or numerical value. Common examples of regression tasks include predicting what the temperature will be tomorrow, predicting house prices, stock prices, temperature, or any other quantitative measurement.</a:t>
            </a:r>
            <a:endParaRPr sz="15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c54bfd62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c54bfd62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c54bfd62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c54bfd62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Focus on projects that do one of 2 fundamental learning tasks. You will learn more about them in the coming weeks. But to give you a sneak peak,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Classification involves categorizing data into predefined classes or categories. So, the input has to fall under one of these categories. Common examples include will it be hot or cold tomorrow, spam detection (spam or not spam), sentiment analysis (positive, negative, or neutral), and medical diagnosis (presence or absence of a disease).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Regression involves predicting a continuous output or numerical value. Common examples of regression tasks include predicting what the temperature will be tomorrow, predicting house prices, stock prices, temperature, or any other quantitative measurement.</a:t>
            </a:r>
            <a:endParaRPr sz="15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c54bfd62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c54bfd62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Focus on projects that do one of 2 fundamental learning tasks. You will learn more about them in the coming weeks. But to give you a sneak peak,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Classification involves categorizing data into predefined classes or categories. So, the input has to fall under one of these categories. Common examples include will it be hot or cold tomorrow, spam detection (spam or not spam), sentiment analysis (positive, negative, or neutral), and medical diagnosis (presence or absence of a disease).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Regression involves predicting a continuous output or numerical value. Common examples of regression tasks include predicting what the temperature will be tomorrow, predicting house prices, stock prices, temperature, or any other quantitative measurement.</a:t>
            </a:r>
            <a:endParaRPr sz="15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42f2a8ab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42f2a8ab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c54bfd62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c54bfd62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c54bfd62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c54bfd62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Focus on projects that do one of 2 fundamental learning tasks. You will learn more about them in the coming weeks. But to give you a sneak peak,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Classification involves categorizing data into predefined classes or categories. So, the input has to fall under one of these categories. Common examples include will it be hot or cold tomorrow, spam detection (spam or not spam), sentiment analysis (positive, negative, or neutral), and medical diagnosis (presence or absence of a disease).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Regression involves predicting a continuous output or numerical value. Common examples of regression tasks include predicting what the temperature will be tomorrow, predicting house prices, stock prices, temperature, or any other quantitative measurement.</a:t>
            </a:r>
            <a:endParaRPr sz="15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c54bfd62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c54bfd62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Focus on projects that do one of 2 fundamental learning tasks. You will learn more about them in the coming weeks. But to give you a sneak peak,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Classification involves categorizing data into predefined classes or categories. So, the input has to fall under one of these categories. Common examples include will it be hot or cold tomorrow, spam detection (spam or not spam), sentiment analysis (positive, negative, or neutral), and medical diagnosis (presence or absence of a disease).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Regression involves predicting a continuous output or numerical value. Common examples of regression tasks include predicting what the temperature will be tomorrow, predicting house prices, stock prices, temperature, or any other quantitative measurement.</a:t>
            </a:r>
            <a:endParaRPr sz="15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c54bfd62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c54bfd62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c54bfd62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c54bfd62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Focus on projects that do one of 2 fundamental learning tasks. You will learn more about them in the coming weeks. But to give you a sneak peak,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Classification involves categorizing data into predefined classes or categories. So, the input has to fall under one of these categories. Common examples include will it be hot or cold tomorrow, spam detection (spam or not spam), sentiment analysis (positive, negative, or neutral), and medical diagnosis (presence or absence of a disease).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Regression involves predicting a continuous output or numerical value. Common examples of regression tasks include predicting what the temperature will be tomorrow, predicting house prices, stock prices, temperature, or any other quantitative measurement.</a:t>
            </a:r>
            <a:endParaRPr sz="15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c54bfd62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c54bfd62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42f2a8ab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42f2a8ab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b0f487e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b0f487e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this cohort, you will work on creating an </a:t>
            </a:r>
            <a:r>
              <a:rPr b="1" lang="en">
                <a:solidFill>
                  <a:schemeClr val="dk1"/>
                </a:solidFill>
              </a:rPr>
              <a:t>AI Project Blueprint</a:t>
            </a:r>
            <a:r>
              <a:rPr lang="en">
                <a:solidFill>
                  <a:schemeClr val="dk1"/>
                </a:solidFill>
              </a:rPr>
              <a:t> in teams of 3 - 4.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Within the context of this program, an </a:t>
            </a:r>
            <a:r>
              <a:rPr b="1" lang="en">
                <a:solidFill>
                  <a:schemeClr val="dk1"/>
                </a:solidFill>
              </a:rPr>
              <a:t>AI Project Blueprint</a:t>
            </a:r>
            <a:r>
              <a:rPr lang="en">
                <a:solidFill>
                  <a:schemeClr val="dk1"/>
                </a:solidFill>
              </a:rPr>
              <a:t> is defined as a deliverable outlining the key steps and considerations for an AI project. It can serve as a guide for planning and implementation of an AI solution that addresses a problem or meets specific objectives.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Your team’s Blueprint can be in the format of a document, webpage, Github Repo, Jupyter Notebook/Book, etc. In the last week of the program, you will be asked to present your project to everyone.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[Cohort Book]</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If your team would like to implement the project or parts of the project, you are welcome to. During the program, you will learn how to make use of </a:t>
            </a:r>
            <a:r>
              <a:rPr lang="en" u="sng">
                <a:solidFill>
                  <a:srgbClr val="1155CC"/>
                </a:solidFill>
                <a:hlinkClick r:id="rId2">
                  <a:extLst>
                    <a:ext uri="{A12FA001-AC4F-418D-AE19-62706E023703}">
                      <ahyp:hlinkClr val="tx"/>
                    </a:ext>
                  </a:extLst>
                </a:hlinkClick>
              </a:rPr>
              <a:t>ChatGPT</a:t>
            </a:r>
            <a:r>
              <a:rPr lang="en">
                <a:solidFill>
                  <a:schemeClr val="dk1"/>
                </a:solidFill>
              </a:rPr>
              <a:t> or </a:t>
            </a:r>
            <a:r>
              <a:rPr lang="en" u="sng">
                <a:solidFill>
                  <a:srgbClr val="1155CC"/>
                </a:solidFill>
                <a:hlinkClick r:id="rId3">
                  <a:extLst>
                    <a:ext uri="{A12FA001-AC4F-418D-AE19-62706E023703}">
                      <ahyp:hlinkClr val="tx"/>
                    </a:ext>
                  </a:extLst>
                </a:hlinkClick>
              </a:rPr>
              <a:t>HuggingChat</a:t>
            </a:r>
            <a:r>
              <a:rPr lang="en">
                <a:solidFill>
                  <a:schemeClr val="dk1"/>
                </a:solidFill>
              </a:rPr>
              <a:t> as a mentor and assistant while learning to program and/or improve your programming skills. You can use those skills to implement the project and we can assist you along the way.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Step 1: Problem Identification and Scope [Week 3]</a:t>
            </a:r>
            <a:endParaRPr sz="1600">
              <a:solidFill>
                <a:schemeClr val="dk1"/>
              </a:solidFill>
            </a:endParaRPr>
          </a:p>
          <a:p>
            <a:pPr indent="0" lvl="0" marL="0" rtl="0" algn="l">
              <a:lnSpc>
                <a:spcPct val="115000"/>
              </a:lnSpc>
              <a:spcBef>
                <a:spcPts val="600"/>
              </a:spcBef>
              <a:spcAft>
                <a:spcPts val="0"/>
              </a:spcAft>
              <a:buNone/>
            </a:pPr>
            <a:r>
              <a:rPr lang="en">
                <a:solidFill>
                  <a:schemeClr val="dk1"/>
                </a:solidFill>
              </a:rPr>
              <a:t>In this step, your primary goal is to define the problem you want to solve, understanding the current state, and envisioning the ideal state once the AI solution is implemented. Consider the following: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Problem Definition:</a:t>
            </a:r>
            <a:r>
              <a:rPr lang="en">
                <a:solidFill>
                  <a:schemeClr val="dk1"/>
                </a:solidFill>
              </a:rPr>
              <a:t> Clearly identify the problem statement you want to solve.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Target Audience:</a:t>
            </a:r>
            <a:r>
              <a:rPr lang="en">
                <a:solidFill>
                  <a:schemeClr val="dk1"/>
                </a:solidFill>
              </a:rPr>
              <a:t> Identify who will benefit from your AI solution and any other stakeholders involved.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Scope and Constraints: </a:t>
            </a:r>
            <a:r>
              <a:rPr lang="en">
                <a:solidFill>
                  <a:schemeClr val="dk1"/>
                </a:solidFill>
              </a:rPr>
              <a:t>Determine the boundaries of your project and any limitations.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Success Criteria:</a:t>
            </a:r>
            <a:r>
              <a:rPr lang="en">
                <a:solidFill>
                  <a:schemeClr val="dk1"/>
                </a:solidFill>
              </a:rPr>
              <a:t> Document what success looks like, including specific metrics or outcomes to measure. </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Step 2: Data Collection and Preparation [Week 3/4]</a:t>
            </a:r>
            <a:endParaRPr sz="1600">
              <a:solidFill>
                <a:schemeClr val="dk1"/>
              </a:solidFill>
            </a:endParaRPr>
          </a:p>
          <a:p>
            <a:pPr indent="0" lvl="0" marL="0" rtl="0" algn="l">
              <a:lnSpc>
                <a:spcPct val="115000"/>
              </a:lnSpc>
              <a:spcBef>
                <a:spcPts val="600"/>
              </a:spcBef>
              <a:spcAft>
                <a:spcPts val="0"/>
              </a:spcAft>
              <a:buNone/>
            </a:pPr>
            <a:r>
              <a:rPr lang="en">
                <a:solidFill>
                  <a:schemeClr val="dk1"/>
                </a:solidFill>
              </a:rPr>
              <a:t>Data is instrumental for the success of an AI project. Consider the following: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Sources: </a:t>
            </a:r>
            <a:r>
              <a:rPr lang="en">
                <a:solidFill>
                  <a:schemeClr val="dk1"/>
                </a:solidFill>
              </a:rPr>
              <a:t>Identify where you can obtain relevant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Collection Method: </a:t>
            </a:r>
            <a:r>
              <a:rPr lang="en">
                <a:solidFill>
                  <a:schemeClr val="dk1"/>
                </a:solidFill>
              </a:rPr>
              <a:t>Choose how you will collect data (e.g., web scraping, APIs, manual collection).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Attributes: </a:t>
            </a:r>
            <a:r>
              <a:rPr lang="en">
                <a:solidFill>
                  <a:schemeClr val="dk1"/>
                </a:solidFill>
              </a:rPr>
              <a:t>Document the specific features or attributes you need for your AI model.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Cleaning: </a:t>
            </a:r>
            <a:r>
              <a:rPr lang="en">
                <a:solidFill>
                  <a:schemeClr val="dk1"/>
                </a:solidFill>
              </a:rPr>
              <a:t>Explain how you will handle missing values, outliers, and inconsistencies. Split your data into training, validation, and testing sets for model development.</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Step 3: Exploratory Data Analysis (EDA) [Week 4]</a:t>
            </a:r>
            <a:endParaRPr sz="1600">
              <a:solidFill>
                <a:schemeClr val="dk1"/>
              </a:solidFill>
            </a:endParaRPr>
          </a:p>
          <a:p>
            <a:pPr indent="0" lvl="0" marL="0" rtl="0" algn="l">
              <a:lnSpc>
                <a:spcPct val="115000"/>
              </a:lnSpc>
              <a:spcBef>
                <a:spcPts val="600"/>
              </a:spcBef>
              <a:spcAft>
                <a:spcPts val="0"/>
              </a:spcAft>
              <a:buNone/>
            </a:pPr>
            <a:r>
              <a:rPr lang="en">
                <a:solidFill>
                  <a:schemeClr val="dk1"/>
                </a:solidFill>
              </a:rPr>
              <a:t>EDA is all about understanding your data better. Consider the following: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Descriptive Statistics: </a:t>
            </a:r>
            <a:r>
              <a:rPr lang="en">
                <a:solidFill>
                  <a:schemeClr val="dk1"/>
                </a:solidFill>
              </a:rPr>
              <a:t>Describe the importance of statistics in understanding your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Visualization: </a:t>
            </a:r>
            <a:r>
              <a:rPr lang="en">
                <a:solidFill>
                  <a:schemeClr val="dk1"/>
                </a:solidFill>
              </a:rPr>
              <a:t>Explain the role of graphs, charts, and plots in visualizing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Pattern Identification:</a:t>
            </a:r>
            <a:r>
              <a:rPr lang="en">
                <a:solidFill>
                  <a:schemeClr val="dk1"/>
                </a:solidFill>
              </a:rPr>
              <a:t> Discuss the process of identifying patterns, trends, or correlations within the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Data-Driven Decisions:</a:t>
            </a:r>
            <a:r>
              <a:rPr lang="en">
                <a:solidFill>
                  <a:schemeClr val="dk1"/>
                </a:solidFill>
              </a:rPr>
              <a:t> Explain how EDA helps in making data-driven decisions for subsequent steps. </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Step 4: Model Selection and Design [Week 5]</a:t>
            </a:r>
            <a:endParaRPr sz="1600">
              <a:solidFill>
                <a:schemeClr val="dk1"/>
              </a:solidFill>
            </a:endParaRPr>
          </a:p>
          <a:p>
            <a:pPr indent="0" lvl="0" marL="0" rtl="0" algn="l">
              <a:lnSpc>
                <a:spcPct val="115000"/>
              </a:lnSpc>
              <a:spcBef>
                <a:spcPts val="600"/>
              </a:spcBef>
              <a:spcAft>
                <a:spcPts val="0"/>
              </a:spcAft>
              <a:buNone/>
            </a:pPr>
            <a:r>
              <a:rPr lang="en">
                <a:solidFill>
                  <a:schemeClr val="dk1"/>
                </a:solidFill>
              </a:rPr>
              <a:t>For this step, you will be focused on identifying a model to use and what it may look like. Consider the following: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Model Research:</a:t>
            </a:r>
            <a:r>
              <a:rPr lang="en">
                <a:solidFill>
                  <a:schemeClr val="dk1"/>
                </a:solidFill>
              </a:rPr>
              <a:t> Research and select the most suitable model or algorithm for your problem and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Model Architecture: </a:t>
            </a:r>
            <a:r>
              <a:rPr lang="en">
                <a:solidFill>
                  <a:schemeClr val="dk1"/>
                </a:solidFill>
              </a:rPr>
              <a:t>Define the structure and parameters of your chosen model.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Optimizations: </a:t>
            </a:r>
            <a:r>
              <a:rPr lang="en">
                <a:solidFill>
                  <a:schemeClr val="dk1"/>
                </a:solidFill>
              </a:rPr>
              <a:t>Consider any necessary tweaks or customizations to improve model performance.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Rationale: </a:t>
            </a:r>
            <a:r>
              <a:rPr lang="en">
                <a:solidFill>
                  <a:schemeClr val="dk1"/>
                </a:solidFill>
              </a:rPr>
              <a:t>Document why you selected this particular model and design choices.</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Step 5: Model Training and Evaluation [Week 6]</a:t>
            </a:r>
            <a:endParaRPr sz="1600">
              <a:solidFill>
                <a:schemeClr val="dk1"/>
              </a:solidFill>
            </a:endParaRPr>
          </a:p>
          <a:p>
            <a:pPr indent="0" lvl="0" marL="0" rtl="0" algn="l">
              <a:lnSpc>
                <a:spcPct val="115000"/>
              </a:lnSpc>
              <a:spcBef>
                <a:spcPts val="600"/>
              </a:spcBef>
              <a:spcAft>
                <a:spcPts val="0"/>
              </a:spcAft>
              <a:buNone/>
            </a:pPr>
            <a:r>
              <a:rPr lang="en">
                <a:solidFill>
                  <a:schemeClr val="dk1"/>
                </a:solidFill>
              </a:rPr>
              <a:t>In this step, focus on how you train and assess your model. Consider the following: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Training Process: </a:t>
            </a:r>
            <a:r>
              <a:rPr lang="en">
                <a:solidFill>
                  <a:schemeClr val="dk1"/>
                </a:solidFill>
              </a:rPr>
              <a:t>Explain the process of training your model using the prepared training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Fine-Tuning:</a:t>
            </a:r>
            <a:r>
              <a:rPr lang="en">
                <a:solidFill>
                  <a:schemeClr val="dk1"/>
                </a:solidFill>
              </a:rPr>
              <a:t> Discuss the concept of fine-tuning based on performance evaluations.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Metrics: </a:t>
            </a:r>
            <a:r>
              <a:rPr lang="en">
                <a:solidFill>
                  <a:schemeClr val="dk1"/>
                </a:solidFill>
              </a:rPr>
              <a:t>Emphasize the importance of using appropriate metrics (accuracy, precision, recall, etc.) to evaluate your model.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Validation: </a:t>
            </a:r>
            <a:r>
              <a:rPr lang="en">
                <a:solidFill>
                  <a:schemeClr val="dk1"/>
                </a:solidFill>
              </a:rPr>
              <a:t>Stress the significance of validating your model with separate validation data to ensure it generalizes well.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Iteration: </a:t>
            </a:r>
            <a:r>
              <a:rPr lang="en">
                <a:solidFill>
                  <a:schemeClr val="dk1"/>
                </a:solidFill>
              </a:rPr>
              <a:t>How would you perform iterative refinement based on evaluation results?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Step 6: Deployment and Integration [Week 7]</a:t>
            </a:r>
            <a:endParaRPr sz="1600">
              <a:solidFill>
                <a:schemeClr val="dk1"/>
              </a:solidFill>
            </a:endParaRPr>
          </a:p>
          <a:p>
            <a:pPr indent="0" lvl="0" marL="0" rtl="0" algn="l">
              <a:lnSpc>
                <a:spcPct val="115000"/>
              </a:lnSpc>
              <a:spcBef>
                <a:spcPts val="600"/>
              </a:spcBef>
              <a:spcAft>
                <a:spcPts val="0"/>
              </a:spcAft>
              <a:buNone/>
            </a:pPr>
            <a:r>
              <a:rPr lang="en">
                <a:solidFill>
                  <a:schemeClr val="dk1"/>
                </a:solidFill>
              </a:rPr>
              <a:t>For this step, think about getting your model into the real world. Consider the following: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Deployment Preparation: </a:t>
            </a:r>
            <a:r>
              <a:rPr lang="en">
                <a:solidFill>
                  <a:schemeClr val="dk1"/>
                </a:solidFill>
              </a:rPr>
              <a:t>Discuss considerations for deploying your model (web, mobile, embedded systems, etc.).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Real-World Testing: </a:t>
            </a:r>
            <a:r>
              <a:rPr lang="en">
                <a:solidFill>
                  <a:schemeClr val="dk1"/>
                </a:solidFill>
              </a:rPr>
              <a:t>Emphasize testing the deployed model with real-world data to ensure it performs as expected.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Monitoring and Evaluation: </a:t>
            </a:r>
            <a:r>
              <a:rPr lang="en">
                <a:solidFill>
                  <a:schemeClr val="dk1"/>
                </a:solidFill>
              </a:rPr>
              <a:t>Explain the importance of ongoing performance monitoring and evaluation.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Maintenance and Updates: </a:t>
            </a:r>
            <a:r>
              <a:rPr lang="en">
                <a:solidFill>
                  <a:schemeClr val="dk1"/>
                </a:solidFill>
              </a:rPr>
              <a:t>Provide instructions for maintaining, updating, and improving your deployed model.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Reflection: </a:t>
            </a:r>
            <a:r>
              <a:rPr lang="en">
                <a:solidFill>
                  <a:schemeClr val="dk1"/>
                </a:solidFill>
              </a:rPr>
              <a:t>Reflect on your initial Problem Identification and Scope to ensure your AI solution still aligns with your original goals.</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Ethics Considerations [Weeks 5 - 7]</a:t>
            </a:r>
            <a:endParaRPr sz="1600">
              <a:solidFill>
                <a:schemeClr val="dk1"/>
              </a:solidFill>
            </a:endParaRPr>
          </a:p>
          <a:p>
            <a:pPr indent="-298450" lvl="0" marL="457200" rtl="0" algn="l">
              <a:lnSpc>
                <a:spcPct val="115000"/>
              </a:lnSpc>
              <a:spcBef>
                <a:spcPts val="600"/>
              </a:spcBef>
              <a:spcAft>
                <a:spcPts val="0"/>
              </a:spcAft>
              <a:buClr>
                <a:schemeClr val="dk1"/>
              </a:buClr>
              <a:buSzPts val="1100"/>
              <a:buChar char="●"/>
            </a:pPr>
            <a:r>
              <a:rPr lang="en">
                <a:solidFill>
                  <a:schemeClr val="dk1"/>
                </a:solidFill>
              </a:rPr>
              <a:t>Apply concepts learned during the Ethics workshops to each step of the AI Project Pipeline</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5569a4a8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5569a4a8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Climate Action: </a:t>
            </a:r>
            <a:endParaRPr b="1" sz="1500">
              <a:solidFill>
                <a:schemeClr val="dk1"/>
              </a:solidFill>
            </a:endParaRPr>
          </a:p>
          <a:p>
            <a:pPr indent="0" lvl="0" marL="0" rtl="0" algn="l">
              <a:lnSpc>
                <a:spcPct val="115000"/>
              </a:lnSpc>
              <a:spcBef>
                <a:spcPts val="1200"/>
              </a:spcBef>
              <a:spcAft>
                <a:spcPts val="0"/>
              </a:spcAft>
              <a:buNone/>
            </a:pPr>
            <a:r>
              <a:rPr lang="en" sz="1500">
                <a:solidFill>
                  <a:schemeClr val="dk1"/>
                </a:solidFill>
              </a:rPr>
              <a:t>Applying AI techniques to address climate change and its impact on the environment, such as predicting and mitigating natural disasters or optimizing energy consumption. Example AI project: Developing a deep learning model to analyze satellite imagery and detect deforestation patterns in real-time, enabling timely intervention and conservation efforts</a:t>
            </a:r>
            <a:endParaRPr sz="1500">
              <a:solidFill>
                <a:schemeClr val="dk1"/>
              </a:solidFill>
            </a:endParaRPr>
          </a:p>
          <a:p>
            <a:pPr indent="0" lvl="0" marL="0" rtl="0" algn="l">
              <a:lnSpc>
                <a:spcPct val="115000"/>
              </a:lnSpc>
              <a:spcBef>
                <a:spcPts val="1200"/>
              </a:spcBef>
              <a:spcAft>
                <a:spcPts val="0"/>
              </a:spcAft>
              <a:buNone/>
            </a:pPr>
            <a:r>
              <a:rPr b="1" lang="en" sz="1500">
                <a:solidFill>
                  <a:schemeClr val="dk1"/>
                </a:solidFill>
              </a:rPr>
              <a:t>Healthcare: </a:t>
            </a:r>
            <a:endParaRPr b="1" sz="1500">
              <a:solidFill>
                <a:schemeClr val="dk1"/>
              </a:solidFill>
            </a:endParaRPr>
          </a:p>
          <a:p>
            <a:pPr indent="0" lvl="0" marL="0" rtl="0" algn="l">
              <a:lnSpc>
                <a:spcPct val="115000"/>
              </a:lnSpc>
              <a:spcBef>
                <a:spcPts val="1200"/>
              </a:spcBef>
              <a:spcAft>
                <a:spcPts val="0"/>
              </a:spcAft>
              <a:buNone/>
            </a:pPr>
            <a:r>
              <a:rPr lang="en" sz="1500">
                <a:solidFill>
                  <a:schemeClr val="dk1"/>
                </a:solidFill>
              </a:rPr>
              <a:t>Utilizing AI to improve healthcare services, improve diagnosis, facilitate personalized medicine, all for better patient outcomes. Example AI project: Creating an AI-powered diagnostic tool that uses machine learning algorithms to analyze medical images and assist radiologists in early detection of cancerous tumors.</a:t>
            </a:r>
            <a:endParaRPr sz="1500">
              <a:solidFill>
                <a:schemeClr val="dk1"/>
              </a:solidFill>
            </a:endParaRPr>
          </a:p>
          <a:p>
            <a:pPr indent="0" lvl="0" marL="0" rtl="0" algn="l">
              <a:lnSpc>
                <a:spcPct val="115000"/>
              </a:lnSpc>
              <a:spcBef>
                <a:spcPts val="1200"/>
              </a:spcBef>
              <a:spcAft>
                <a:spcPts val="0"/>
              </a:spcAft>
              <a:buNone/>
            </a:pPr>
            <a:r>
              <a:rPr b="1" lang="en" sz="1500">
                <a:solidFill>
                  <a:schemeClr val="dk1"/>
                </a:solidFill>
              </a:rPr>
              <a:t>Education: </a:t>
            </a:r>
            <a:endParaRPr b="1" sz="1500">
              <a:solidFill>
                <a:schemeClr val="dk1"/>
              </a:solidFill>
            </a:endParaRPr>
          </a:p>
          <a:p>
            <a:pPr indent="0" lvl="0" marL="0" rtl="0" algn="l">
              <a:lnSpc>
                <a:spcPct val="115000"/>
              </a:lnSpc>
              <a:spcBef>
                <a:spcPts val="1200"/>
              </a:spcBef>
              <a:spcAft>
                <a:spcPts val="0"/>
              </a:spcAft>
              <a:buNone/>
            </a:pPr>
            <a:r>
              <a:rPr lang="en" sz="1500">
                <a:solidFill>
                  <a:schemeClr val="dk1"/>
                </a:solidFill>
              </a:rPr>
              <a:t>Leveraging AI to enhance learning experiences and personalize education. Example AI project: Building a chatbot-based virtual assistant that uses natural language processing and machine learning to provide information about </a:t>
            </a:r>
            <a:r>
              <a:rPr lang="en" sz="1500">
                <a:solidFill>
                  <a:schemeClr val="dk1"/>
                </a:solidFill>
              </a:rPr>
              <a:t>critical topics like government policies, how to take care of yourself healthwise,</a:t>
            </a:r>
            <a:r>
              <a:rPr lang="en" sz="1500">
                <a:solidFill>
                  <a:schemeClr val="dk1"/>
                </a:solidFill>
              </a:rPr>
              <a:t> and answer student questions.</a:t>
            </a:r>
            <a:endParaRPr sz="1500">
              <a:solidFill>
                <a:schemeClr val="dk1"/>
              </a:solidFill>
            </a:endParaRPr>
          </a:p>
          <a:p>
            <a:pPr indent="0" lvl="0" marL="0" rtl="0" algn="l">
              <a:lnSpc>
                <a:spcPct val="115000"/>
              </a:lnSpc>
              <a:spcBef>
                <a:spcPts val="1200"/>
              </a:spcBef>
              <a:spcAft>
                <a:spcPts val="0"/>
              </a:spcAft>
              <a:buNone/>
            </a:pPr>
            <a:r>
              <a:rPr b="1" lang="en" sz="1500">
                <a:solidFill>
                  <a:schemeClr val="dk1"/>
                </a:solidFill>
              </a:rPr>
              <a:t>Humanitarian Aid: </a:t>
            </a:r>
            <a:endParaRPr b="1" sz="1500">
              <a:solidFill>
                <a:schemeClr val="dk1"/>
              </a:solidFill>
            </a:endParaRPr>
          </a:p>
          <a:p>
            <a:pPr indent="0" lvl="0" marL="0" rtl="0" algn="l">
              <a:lnSpc>
                <a:spcPct val="115000"/>
              </a:lnSpc>
              <a:spcBef>
                <a:spcPts val="1200"/>
              </a:spcBef>
              <a:spcAft>
                <a:spcPts val="0"/>
              </a:spcAft>
              <a:buNone/>
            </a:pPr>
            <a:r>
              <a:rPr lang="en" sz="1500">
                <a:solidFill>
                  <a:schemeClr val="dk1"/>
                </a:solidFill>
              </a:rPr>
              <a:t>Employing AI technologies to support disaster response and optimize resource allocation in emergency situations. Example AI project: Developing an AI-driven system that analyzes social media data to identify critical information during natural disasters, enabling rapid response and coordination among relief organizations.</a:t>
            </a:r>
            <a:endParaRPr sz="1500">
              <a:solidFill>
                <a:schemeClr val="dk1"/>
              </a:solidFill>
            </a:endParaRPr>
          </a:p>
          <a:p>
            <a:pPr indent="0" lvl="0" marL="0" rtl="0" algn="l">
              <a:lnSpc>
                <a:spcPct val="115000"/>
              </a:lnSpc>
              <a:spcBef>
                <a:spcPts val="1200"/>
              </a:spcBef>
              <a:spcAft>
                <a:spcPts val="0"/>
              </a:spcAft>
              <a:buNone/>
            </a:pPr>
            <a:r>
              <a:rPr b="1" lang="en" sz="1500">
                <a:solidFill>
                  <a:schemeClr val="dk1"/>
                </a:solidFill>
              </a:rPr>
              <a:t>Finance: </a:t>
            </a:r>
            <a:endParaRPr b="1" sz="1500">
              <a:solidFill>
                <a:schemeClr val="dk1"/>
              </a:solidFill>
            </a:endParaRPr>
          </a:p>
          <a:p>
            <a:pPr indent="0" lvl="0" marL="0" rtl="0" algn="l">
              <a:lnSpc>
                <a:spcPct val="115000"/>
              </a:lnSpc>
              <a:spcBef>
                <a:spcPts val="1200"/>
              </a:spcBef>
              <a:spcAft>
                <a:spcPts val="0"/>
              </a:spcAft>
              <a:buNone/>
            </a:pPr>
            <a:r>
              <a:rPr lang="en" sz="1500">
                <a:solidFill>
                  <a:schemeClr val="dk1"/>
                </a:solidFill>
              </a:rPr>
              <a:t>Leveraging AI to enhance financial services, risk assessment, fraud detection, and improve investment decisions. Example AI project: Creating a predictive analytics model that uses machine learning to forecast market trends, helping investors make informed decisions and optimize portfolios.</a:t>
            </a:r>
            <a:endParaRPr sz="1500">
              <a:solidFill>
                <a:schemeClr val="dk1"/>
              </a:solidFill>
            </a:endParaRPr>
          </a:p>
          <a:p>
            <a:pPr indent="0" lvl="0" marL="0" rtl="0" algn="l">
              <a:lnSpc>
                <a:spcPct val="115000"/>
              </a:lnSpc>
              <a:spcBef>
                <a:spcPts val="1200"/>
              </a:spcBef>
              <a:spcAft>
                <a:spcPts val="0"/>
              </a:spcAft>
              <a:buNone/>
            </a:pPr>
            <a:r>
              <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 sz="1500">
                <a:solidFill>
                  <a:schemeClr val="dk1"/>
                </a:solidFill>
              </a:rPr>
              <a:t>Think of problems in these areas and how AI could be used to solve them</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Come prepared for the first session with ideas in mind and ready for discussion </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If you come from a specific domain, think of problems in that domain and try searching if AI has been applied to that or not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There are many resources for a wide audience to get a better understanding of recent AI developments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Think of things you are passionate about within these topics and what can be improve pain points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You can use the AI Launch Lab Discord to chat with your peers about shared interests and you’ll also have some time to discuss in the first session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More details about the Project is to come soon</a:t>
            </a:r>
            <a:endParaRPr sz="1500">
              <a:solidFill>
                <a:schemeClr val="dk1"/>
              </a:solidFill>
            </a:endParaRPr>
          </a:p>
          <a:p>
            <a:pPr indent="0" lvl="0" marL="0" rtl="0" algn="l">
              <a:lnSpc>
                <a:spcPct val="115000"/>
              </a:lnSpc>
              <a:spcBef>
                <a:spcPts val="1200"/>
              </a:spcBef>
              <a:spcAft>
                <a:spcPts val="0"/>
              </a:spcAft>
              <a:buNone/>
            </a:pPr>
            <a:r>
              <a:t/>
            </a:r>
            <a:endParaRPr sz="1500">
              <a:solidFill>
                <a:schemeClr val="dk1"/>
              </a:solidFill>
            </a:endParaRPr>
          </a:p>
          <a:p>
            <a:pPr indent="0" lvl="0" marL="0" rtl="0" algn="l">
              <a:lnSpc>
                <a:spcPct val="115000"/>
              </a:lnSpc>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2be04e87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2be04e87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Focus on projects that do one of 2 fundamental learning tasks. You will learn more about them in the coming weeks. But to give you a sneak peak,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Classification involves categorizing data into predefined classes or categories. So, the input has to fall under one of these categories. Common examples include will it be hot or cold tomorrow, spam detection (spam or not spam), sentiment analysis (positive, negative, or neutral), and medical diagnosis (presence or absence of a disease).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Regression involves predicting a continuous output or numerical value. Common examples of regression tasks include predicting what the temperature will be tomorrow, predicting house prices, stock prices, temperature, or any other quantitative measurement.</a:t>
            </a:r>
            <a:endParaRPr sz="15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c54bfd62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c54bfd62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this cohort, you will work on creating an </a:t>
            </a:r>
            <a:r>
              <a:rPr b="1" lang="en">
                <a:solidFill>
                  <a:schemeClr val="dk1"/>
                </a:solidFill>
              </a:rPr>
              <a:t>AI Project Blueprint</a:t>
            </a:r>
            <a:r>
              <a:rPr lang="en">
                <a:solidFill>
                  <a:schemeClr val="dk1"/>
                </a:solidFill>
              </a:rPr>
              <a:t> in teams of 3 - 5.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Within the context of this program, an </a:t>
            </a:r>
            <a:r>
              <a:rPr b="1" lang="en">
                <a:solidFill>
                  <a:schemeClr val="dk1"/>
                </a:solidFill>
              </a:rPr>
              <a:t>AI Project Blueprint</a:t>
            </a:r>
            <a:r>
              <a:rPr lang="en">
                <a:solidFill>
                  <a:schemeClr val="dk1"/>
                </a:solidFill>
              </a:rPr>
              <a:t> is defined as a deliverable outlining the key steps and considerations for an AI project. It can serve as a guide for planning and implementation of an AI solution that addresses a problem or meets specific objectives.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Your team’s Blueprint can be in the format of a document, webpage, Github Repo, Jupyter Notebook/Book, etc. In the last week of the program, you will be asked to present your project to everyone.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[Cohort Book]</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If your team would like to implement the project or parts of the project, you are welcome to. During the program, you will learn how to make use of </a:t>
            </a:r>
            <a:r>
              <a:rPr lang="en" u="sng">
                <a:solidFill>
                  <a:srgbClr val="1155CC"/>
                </a:solidFill>
                <a:hlinkClick r:id="rId2">
                  <a:extLst>
                    <a:ext uri="{A12FA001-AC4F-418D-AE19-62706E023703}">
                      <ahyp:hlinkClr val="tx"/>
                    </a:ext>
                  </a:extLst>
                </a:hlinkClick>
              </a:rPr>
              <a:t>ChatGPT</a:t>
            </a:r>
            <a:r>
              <a:rPr lang="en">
                <a:solidFill>
                  <a:schemeClr val="dk1"/>
                </a:solidFill>
              </a:rPr>
              <a:t> or </a:t>
            </a:r>
            <a:r>
              <a:rPr lang="en" u="sng">
                <a:solidFill>
                  <a:srgbClr val="1155CC"/>
                </a:solidFill>
                <a:hlinkClick r:id="rId3">
                  <a:extLst>
                    <a:ext uri="{A12FA001-AC4F-418D-AE19-62706E023703}">
                      <ahyp:hlinkClr val="tx"/>
                    </a:ext>
                  </a:extLst>
                </a:hlinkClick>
              </a:rPr>
              <a:t>HuggingChat</a:t>
            </a:r>
            <a:r>
              <a:rPr lang="en">
                <a:solidFill>
                  <a:schemeClr val="dk1"/>
                </a:solidFill>
              </a:rPr>
              <a:t> as a mentor and assistant while learning to program and/or improve your programming skills. You can use those skills to implement the project and we can assist you along the way.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Step 1: Problem Identification and Scope [Week 3]</a:t>
            </a:r>
            <a:endParaRPr sz="1600">
              <a:solidFill>
                <a:schemeClr val="dk1"/>
              </a:solidFill>
            </a:endParaRPr>
          </a:p>
          <a:p>
            <a:pPr indent="0" lvl="0" marL="0" rtl="0" algn="l">
              <a:lnSpc>
                <a:spcPct val="115000"/>
              </a:lnSpc>
              <a:spcBef>
                <a:spcPts val="600"/>
              </a:spcBef>
              <a:spcAft>
                <a:spcPts val="0"/>
              </a:spcAft>
              <a:buNone/>
            </a:pPr>
            <a:r>
              <a:rPr lang="en">
                <a:solidFill>
                  <a:schemeClr val="dk1"/>
                </a:solidFill>
              </a:rPr>
              <a:t>In this step, your primary goal is to define the problem you want to solve, understanding the current state, and envisioning the ideal state once the AI solution is implemented. Consider the following: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Problem Definition:</a:t>
            </a:r>
            <a:r>
              <a:rPr lang="en">
                <a:solidFill>
                  <a:schemeClr val="dk1"/>
                </a:solidFill>
              </a:rPr>
              <a:t> Clearly identify the problem statement you want to solve.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Target Audience:</a:t>
            </a:r>
            <a:r>
              <a:rPr lang="en">
                <a:solidFill>
                  <a:schemeClr val="dk1"/>
                </a:solidFill>
              </a:rPr>
              <a:t> Identify who will benefit from your AI solution and any other stakeholders involved.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Scope and Constraints: </a:t>
            </a:r>
            <a:r>
              <a:rPr lang="en">
                <a:solidFill>
                  <a:schemeClr val="dk1"/>
                </a:solidFill>
              </a:rPr>
              <a:t>Determine the boundaries of your project and any limitations.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Success Criteria:</a:t>
            </a:r>
            <a:r>
              <a:rPr lang="en">
                <a:solidFill>
                  <a:schemeClr val="dk1"/>
                </a:solidFill>
              </a:rPr>
              <a:t> Document what success looks like, including specific metrics or outcomes to measure. </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Step 2: Data Collection and Preparation [Week 3/4]</a:t>
            </a:r>
            <a:endParaRPr sz="1600">
              <a:solidFill>
                <a:schemeClr val="dk1"/>
              </a:solidFill>
            </a:endParaRPr>
          </a:p>
          <a:p>
            <a:pPr indent="0" lvl="0" marL="0" rtl="0" algn="l">
              <a:lnSpc>
                <a:spcPct val="115000"/>
              </a:lnSpc>
              <a:spcBef>
                <a:spcPts val="600"/>
              </a:spcBef>
              <a:spcAft>
                <a:spcPts val="0"/>
              </a:spcAft>
              <a:buNone/>
            </a:pPr>
            <a:r>
              <a:rPr lang="en">
                <a:solidFill>
                  <a:schemeClr val="dk1"/>
                </a:solidFill>
              </a:rPr>
              <a:t>Data is instrumental for the success of an AI project. Consider the following: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Sources: </a:t>
            </a:r>
            <a:r>
              <a:rPr lang="en">
                <a:solidFill>
                  <a:schemeClr val="dk1"/>
                </a:solidFill>
              </a:rPr>
              <a:t>Identify where you can obtain relevant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Collection Method: </a:t>
            </a:r>
            <a:r>
              <a:rPr lang="en">
                <a:solidFill>
                  <a:schemeClr val="dk1"/>
                </a:solidFill>
              </a:rPr>
              <a:t>Choose how you will collect data (e.g., web scraping, APIs, manual collection).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Attributes: </a:t>
            </a:r>
            <a:r>
              <a:rPr lang="en">
                <a:solidFill>
                  <a:schemeClr val="dk1"/>
                </a:solidFill>
              </a:rPr>
              <a:t>Document the specific features or attributes you need for your AI model.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Cleaning: </a:t>
            </a:r>
            <a:r>
              <a:rPr lang="en">
                <a:solidFill>
                  <a:schemeClr val="dk1"/>
                </a:solidFill>
              </a:rPr>
              <a:t>Explain how you will handle missing values, outliers, and inconsistencies. Split your data into training, validation, and testing sets for model development.</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Step 3: Exploratory Data Analysis (EDA) [Week 4]</a:t>
            </a:r>
            <a:endParaRPr sz="1600">
              <a:solidFill>
                <a:schemeClr val="dk1"/>
              </a:solidFill>
            </a:endParaRPr>
          </a:p>
          <a:p>
            <a:pPr indent="0" lvl="0" marL="0" rtl="0" algn="l">
              <a:lnSpc>
                <a:spcPct val="115000"/>
              </a:lnSpc>
              <a:spcBef>
                <a:spcPts val="600"/>
              </a:spcBef>
              <a:spcAft>
                <a:spcPts val="0"/>
              </a:spcAft>
              <a:buNone/>
            </a:pPr>
            <a:r>
              <a:rPr lang="en">
                <a:solidFill>
                  <a:schemeClr val="dk1"/>
                </a:solidFill>
              </a:rPr>
              <a:t>EDA is all about understanding your data better. Consider the following: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Descriptive Statistics: </a:t>
            </a:r>
            <a:r>
              <a:rPr lang="en">
                <a:solidFill>
                  <a:schemeClr val="dk1"/>
                </a:solidFill>
              </a:rPr>
              <a:t>Describe the importance of statistics in understanding your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Visualization: </a:t>
            </a:r>
            <a:r>
              <a:rPr lang="en">
                <a:solidFill>
                  <a:schemeClr val="dk1"/>
                </a:solidFill>
              </a:rPr>
              <a:t>Explain the role of graphs, charts, and plots in visualizing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Pattern Identification:</a:t>
            </a:r>
            <a:r>
              <a:rPr lang="en">
                <a:solidFill>
                  <a:schemeClr val="dk1"/>
                </a:solidFill>
              </a:rPr>
              <a:t> Discuss the process of identifying patterns, trends, or correlations within the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Data-Driven Decisions:</a:t>
            </a:r>
            <a:r>
              <a:rPr lang="en">
                <a:solidFill>
                  <a:schemeClr val="dk1"/>
                </a:solidFill>
              </a:rPr>
              <a:t> Explain how EDA helps in making data-driven decisions for subsequent steps. </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Step 4: Model Selection and Design [Week 5]</a:t>
            </a:r>
            <a:endParaRPr sz="1600">
              <a:solidFill>
                <a:schemeClr val="dk1"/>
              </a:solidFill>
            </a:endParaRPr>
          </a:p>
          <a:p>
            <a:pPr indent="0" lvl="0" marL="0" rtl="0" algn="l">
              <a:lnSpc>
                <a:spcPct val="115000"/>
              </a:lnSpc>
              <a:spcBef>
                <a:spcPts val="600"/>
              </a:spcBef>
              <a:spcAft>
                <a:spcPts val="0"/>
              </a:spcAft>
              <a:buNone/>
            </a:pPr>
            <a:r>
              <a:rPr lang="en">
                <a:solidFill>
                  <a:schemeClr val="dk1"/>
                </a:solidFill>
              </a:rPr>
              <a:t>For this step, you will be focused on identifying a model to use and what it may look like. Consider the following: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Model Research:</a:t>
            </a:r>
            <a:r>
              <a:rPr lang="en">
                <a:solidFill>
                  <a:schemeClr val="dk1"/>
                </a:solidFill>
              </a:rPr>
              <a:t> Research and select the most suitable model or algorithm for your problem and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Model Architecture: </a:t>
            </a:r>
            <a:r>
              <a:rPr lang="en">
                <a:solidFill>
                  <a:schemeClr val="dk1"/>
                </a:solidFill>
              </a:rPr>
              <a:t>Define the structure and parameters of your chosen model.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Optimizations: </a:t>
            </a:r>
            <a:r>
              <a:rPr lang="en">
                <a:solidFill>
                  <a:schemeClr val="dk1"/>
                </a:solidFill>
              </a:rPr>
              <a:t>Consider any necessary tweaks or customizations to improve model performance.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Rationale: </a:t>
            </a:r>
            <a:r>
              <a:rPr lang="en">
                <a:solidFill>
                  <a:schemeClr val="dk1"/>
                </a:solidFill>
              </a:rPr>
              <a:t>Document why you selected this particular model and design choices.</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Step 5: Model Training and Evaluation [Week 6]</a:t>
            </a:r>
            <a:endParaRPr sz="1600">
              <a:solidFill>
                <a:schemeClr val="dk1"/>
              </a:solidFill>
            </a:endParaRPr>
          </a:p>
          <a:p>
            <a:pPr indent="0" lvl="0" marL="0" rtl="0" algn="l">
              <a:lnSpc>
                <a:spcPct val="115000"/>
              </a:lnSpc>
              <a:spcBef>
                <a:spcPts val="600"/>
              </a:spcBef>
              <a:spcAft>
                <a:spcPts val="0"/>
              </a:spcAft>
              <a:buNone/>
            </a:pPr>
            <a:r>
              <a:rPr lang="en">
                <a:solidFill>
                  <a:schemeClr val="dk1"/>
                </a:solidFill>
              </a:rPr>
              <a:t>In this step, focus on how you train and assess your model. Consider the following: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Training Process: </a:t>
            </a:r>
            <a:r>
              <a:rPr lang="en">
                <a:solidFill>
                  <a:schemeClr val="dk1"/>
                </a:solidFill>
              </a:rPr>
              <a:t>Explain the process of training your model using the prepared training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Fine-Tuning:</a:t>
            </a:r>
            <a:r>
              <a:rPr lang="en">
                <a:solidFill>
                  <a:schemeClr val="dk1"/>
                </a:solidFill>
              </a:rPr>
              <a:t> Discuss the concept of fine-tuning based on performance evaluations.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Metrics: </a:t>
            </a:r>
            <a:r>
              <a:rPr lang="en">
                <a:solidFill>
                  <a:schemeClr val="dk1"/>
                </a:solidFill>
              </a:rPr>
              <a:t>Emphasize the importance of using appropriate metrics (accuracy, precision, recall, etc.) to evaluate your model.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Validation: </a:t>
            </a:r>
            <a:r>
              <a:rPr lang="en">
                <a:solidFill>
                  <a:schemeClr val="dk1"/>
                </a:solidFill>
              </a:rPr>
              <a:t>Stress the significance of validating your model with separate validation data to ensure it generalizes well.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Iteration: </a:t>
            </a:r>
            <a:r>
              <a:rPr lang="en">
                <a:solidFill>
                  <a:schemeClr val="dk1"/>
                </a:solidFill>
              </a:rPr>
              <a:t>How would you perform iterative refinement based on evaluation results?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Step 6: Deployment and Integration [Week 7]</a:t>
            </a:r>
            <a:endParaRPr sz="1600">
              <a:solidFill>
                <a:schemeClr val="dk1"/>
              </a:solidFill>
            </a:endParaRPr>
          </a:p>
          <a:p>
            <a:pPr indent="0" lvl="0" marL="0" rtl="0" algn="l">
              <a:lnSpc>
                <a:spcPct val="115000"/>
              </a:lnSpc>
              <a:spcBef>
                <a:spcPts val="600"/>
              </a:spcBef>
              <a:spcAft>
                <a:spcPts val="0"/>
              </a:spcAft>
              <a:buNone/>
            </a:pPr>
            <a:r>
              <a:rPr lang="en">
                <a:solidFill>
                  <a:schemeClr val="dk1"/>
                </a:solidFill>
              </a:rPr>
              <a:t>For this step, think about getting your model into the real world. Consider the following: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Deployment Preparation: </a:t>
            </a:r>
            <a:r>
              <a:rPr lang="en">
                <a:solidFill>
                  <a:schemeClr val="dk1"/>
                </a:solidFill>
              </a:rPr>
              <a:t>Discuss considerations for deploying your model (web, mobile, embedded systems, etc.).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Real-World Testing: </a:t>
            </a:r>
            <a:r>
              <a:rPr lang="en">
                <a:solidFill>
                  <a:schemeClr val="dk1"/>
                </a:solidFill>
              </a:rPr>
              <a:t>Emphasize testing the deployed model with real-world data to ensure it performs as expected.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Monitoring and Evaluation: </a:t>
            </a:r>
            <a:r>
              <a:rPr lang="en">
                <a:solidFill>
                  <a:schemeClr val="dk1"/>
                </a:solidFill>
              </a:rPr>
              <a:t>Explain the importance of ongoing performance monitoring and evaluation.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Maintenance and Updates: </a:t>
            </a:r>
            <a:r>
              <a:rPr lang="en">
                <a:solidFill>
                  <a:schemeClr val="dk1"/>
                </a:solidFill>
              </a:rPr>
              <a:t>Provide instructions for maintaining, updating, and improving your deployed model.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Reflection: </a:t>
            </a:r>
            <a:r>
              <a:rPr lang="en">
                <a:solidFill>
                  <a:schemeClr val="dk1"/>
                </a:solidFill>
              </a:rPr>
              <a:t>Reflect on your initial Problem Identification and Scope to ensure your AI solution still aligns with your original goals.</a:t>
            </a:r>
            <a:endParaRPr>
              <a:solidFill>
                <a:schemeClr val="dk1"/>
              </a:solidFill>
            </a:endParaRPr>
          </a:p>
          <a:p>
            <a:pPr indent="0" lvl="0" marL="0" rtl="0" algn="l">
              <a:lnSpc>
                <a:spcPct val="115000"/>
              </a:lnSpc>
              <a:spcBef>
                <a:spcPts val="1800"/>
              </a:spcBef>
              <a:spcAft>
                <a:spcPts val="0"/>
              </a:spcAft>
              <a:buNone/>
            </a:pPr>
            <a:r>
              <a:rPr lang="en" sz="1600">
                <a:solidFill>
                  <a:schemeClr val="dk1"/>
                </a:solidFill>
              </a:rPr>
              <a:t>Ethics Considerations [Weeks 5 - 7]</a:t>
            </a:r>
            <a:endParaRPr sz="1600">
              <a:solidFill>
                <a:schemeClr val="dk1"/>
              </a:solidFill>
            </a:endParaRPr>
          </a:p>
          <a:p>
            <a:pPr indent="-298450" lvl="0" marL="457200" rtl="0" algn="l">
              <a:lnSpc>
                <a:spcPct val="115000"/>
              </a:lnSpc>
              <a:spcBef>
                <a:spcPts val="600"/>
              </a:spcBef>
              <a:spcAft>
                <a:spcPts val="0"/>
              </a:spcAft>
              <a:buClr>
                <a:schemeClr val="dk1"/>
              </a:buClr>
              <a:buSzPts val="1100"/>
              <a:buChar char="●"/>
            </a:pPr>
            <a:r>
              <a:rPr lang="en">
                <a:solidFill>
                  <a:schemeClr val="dk1"/>
                </a:solidFill>
              </a:rPr>
              <a:t>Apply concepts learned during the Ethics workshops to each step of the AI Project Pipeline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c54bfd62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c54bfd62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c54bfd6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c54bfd6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Focus on projects that do one of 2 fundamental learning tasks. You will learn more about them in the coming weeks. But to give you a sneak peak,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Classification involves categorizing data into predefined classes or categories. So, the input has to fall under one of these categories. Common examples include will it be hot or cold tomorrow, spam detection (spam or not spam), sentiment analysis (positive, negative, or neutral), and medical diagnosis (presence or absence of a disease).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Regression involves predicting a continuous output or numerical value. Common examples of regression tasks include predicting what the temperature will be tomorrow, predicting house prices, stock prices, temperature, or any other quantitative measurement.</a:t>
            </a:r>
            <a:endParaRPr sz="15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jp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26575" y="0"/>
            <a:ext cx="9797142"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2"/>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31" name="Google Shape;131;p22"/>
          <p:cNvPicPr preferRelativeResize="0"/>
          <p:nvPr/>
        </p:nvPicPr>
        <p:blipFill rotWithShape="1">
          <a:blip r:embed="rId4">
            <a:alphaModFix/>
          </a:blip>
          <a:srcRect b="67387" l="4972" r="82482" t="5541"/>
          <a:stretch/>
        </p:blipFill>
        <p:spPr>
          <a:xfrm>
            <a:off x="418438" y="1839900"/>
            <a:ext cx="1205700" cy="1463700"/>
          </a:xfrm>
          <a:prstGeom prst="roundRect">
            <a:avLst>
              <a:gd fmla="val 16667" name="adj"/>
            </a:avLst>
          </a:prstGeom>
          <a:noFill/>
          <a:ln>
            <a:noFill/>
          </a:ln>
        </p:spPr>
      </p:pic>
      <p:sp>
        <p:nvSpPr>
          <p:cNvPr id="132" name="Google Shape;132;p22"/>
          <p:cNvSpPr txBox="1"/>
          <p:nvPr>
            <p:ph idx="1" type="body"/>
          </p:nvPr>
        </p:nvSpPr>
        <p:spPr>
          <a:xfrm>
            <a:off x="1804263" y="813450"/>
            <a:ext cx="6921300" cy="351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71DDF9"/>
                </a:solidFill>
              </a:rPr>
              <a:t>Problem Definition </a:t>
            </a:r>
            <a:br>
              <a:rPr b="1" lang="en">
                <a:solidFill>
                  <a:srgbClr val="71DDF9"/>
                </a:solidFill>
              </a:rPr>
            </a:br>
            <a:r>
              <a:rPr lang="en" sz="1400">
                <a:solidFill>
                  <a:schemeClr val="lt1"/>
                </a:solidFill>
              </a:rPr>
              <a:t>Predict whether a patient is likely to develop diabetes within the next year based on health indicators/lifestyle factors</a:t>
            </a:r>
            <a:endParaRPr sz="1400">
              <a:solidFill>
                <a:schemeClr val="lt1"/>
              </a:solidFill>
            </a:endParaRPr>
          </a:p>
          <a:p>
            <a:pPr indent="0" lvl="0" marL="0" rtl="0" algn="l">
              <a:spcBef>
                <a:spcPts val="1200"/>
              </a:spcBef>
              <a:spcAft>
                <a:spcPts val="0"/>
              </a:spcAft>
              <a:buClr>
                <a:srgbClr val="000000"/>
              </a:buClr>
              <a:buSzPts val="1100"/>
              <a:buFont typeface="Arial"/>
              <a:buNone/>
            </a:pPr>
            <a:r>
              <a:rPr b="1" lang="en">
                <a:solidFill>
                  <a:srgbClr val="71DDF9"/>
                </a:solidFill>
              </a:rPr>
              <a:t>Target Audience</a:t>
            </a:r>
            <a:br>
              <a:rPr b="1" lang="en">
                <a:solidFill>
                  <a:srgbClr val="71DDF9"/>
                </a:solidFill>
              </a:rPr>
            </a:br>
            <a:r>
              <a:rPr lang="en" sz="1400">
                <a:solidFill>
                  <a:schemeClr val="lt1"/>
                </a:solidFill>
              </a:rPr>
              <a:t>Healthcare professionals, patients, and healthcare providers</a:t>
            </a:r>
            <a:endParaRPr b="1">
              <a:solidFill>
                <a:srgbClr val="71DDF9"/>
              </a:solidFill>
            </a:endParaRPr>
          </a:p>
          <a:p>
            <a:pPr indent="0" lvl="0" marL="0" rtl="0" algn="l">
              <a:spcBef>
                <a:spcPts val="1200"/>
              </a:spcBef>
              <a:spcAft>
                <a:spcPts val="0"/>
              </a:spcAft>
              <a:buNone/>
            </a:pPr>
            <a:r>
              <a:rPr b="1" lang="en">
                <a:solidFill>
                  <a:srgbClr val="71DDF9"/>
                </a:solidFill>
              </a:rPr>
              <a:t>Scope and Constraints</a:t>
            </a:r>
            <a:br>
              <a:rPr b="1" lang="en">
                <a:solidFill>
                  <a:srgbClr val="71DDF9"/>
                </a:solidFill>
              </a:rPr>
            </a:br>
            <a:r>
              <a:rPr lang="en" sz="1400">
                <a:solidFill>
                  <a:schemeClr val="lt1"/>
                </a:solidFill>
              </a:rPr>
              <a:t>Prediction using health records and lifestyle data (age, blood pressure, </a:t>
            </a:r>
            <a:r>
              <a:rPr lang="en" sz="1400">
                <a:solidFill>
                  <a:schemeClr val="lt1"/>
                </a:solidFill>
              </a:rPr>
              <a:t>pregnancies</a:t>
            </a:r>
            <a:r>
              <a:rPr lang="en" sz="1400">
                <a:solidFill>
                  <a:schemeClr val="lt1"/>
                </a:solidFill>
              </a:rPr>
              <a:t>, etc.). Constraints include privacy regulations (e.g., GDPR, HIPAA) and availability of quality data.</a:t>
            </a:r>
            <a:endParaRPr>
              <a:solidFill>
                <a:srgbClr val="71DDF9"/>
              </a:solidFill>
            </a:endParaRPr>
          </a:p>
          <a:p>
            <a:pPr indent="0" lvl="0" marL="0" rtl="0" algn="l">
              <a:spcBef>
                <a:spcPts val="1200"/>
              </a:spcBef>
              <a:spcAft>
                <a:spcPts val="1200"/>
              </a:spcAft>
              <a:buNone/>
            </a:pPr>
            <a:r>
              <a:rPr b="1" lang="en">
                <a:solidFill>
                  <a:srgbClr val="71DDF9"/>
                </a:solidFill>
              </a:rPr>
              <a:t>Success Criteria</a:t>
            </a:r>
            <a:br>
              <a:rPr b="1" lang="en">
                <a:solidFill>
                  <a:srgbClr val="71DDF9"/>
                </a:solidFill>
              </a:rPr>
            </a:br>
            <a:r>
              <a:rPr lang="en" sz="1400">
                <a:solidFill>
                  <a:schemeClr val="lt1"/>
                </a:solidFill>
              </a:rPr>
              <a:t>Success is defined by achieving an accuracy of 90% or higher in predicting diabetes risk. Low false negative rate. </a:t>
            </a:r>
            <a:endParaRPr>
              <a:solidFill>
                <a:srgbClr val="71DDF9"/>
              </a:solidFill>
            </a:endParaRPr>
          </a:p>
        </p:txBody>
      </p:sp>
      <p:sp>
        <p:nvSpPr>
          <p:cNvPr id="133" name="Google Shape;133;p22"/>
          <p:cNvSpPr txBox="1"/>
          <p:nvPr>
            <p:ph type="title"/>
          </p:nvPr>
        </p:nvSpPr>
        <p:spPr>
          <a:xfrm>
            <a:off x="77550" y="70375"/>
            <a:ext cx="1205700" cy="4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71DDF9"/>
                </a:solidFill>
              </a:rPr>
              <a:t>Example</a:t>
            </a:r>
            <a:endParaRPr b="1" sz="1800">
              <a:solidFill>
                <a:srgbClr val="71DDF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39" name="Google Shape;139;p23"/>
          <p:cNvPicPr preferRelativeResize="0"/>
          <p:nvPr/>
        </p:nvPicPr>
        <p:blipFill rotWithShape="1">
          <a:blip r:embed="rId4">
            <a:alphaModFix/>
          </a:blip>
          <a:srcRect b="67677" l="20564" r="66890" t="5251"/>
          <a:stretch/>
        </p:blipFill>
        <p:spPr>
          <a:xfrm>
            <a:off x="3456150" y="1217103"/>
            <a:ext cx="2231700" cy="2709300"/>
          </a:xfrm>
          <a:prstGeom prst="roundRect">
            <a:avLst>
              <a:gd fmla="val 16667" name="adj"/>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45" name="Google Shape;145;p24"/>
          <p:cNvPicPr preferRelativeResize="0"/>
          <p:nvPr/>
        </p:nvPicPr>
        <p:blipFill rotWithShape="1">
          <a:blip r:embed="rId4">
            <a:alphaModFix/>
          </a:blip>
          <a:srcRect b="67677" l="20564" r="66890" t="5251"/>
          <a:stretch/>
        </p:blipFill>
        <p:spPr>
          <a:xfrm>
            <a:off x="395025" y="1867850"/>
            <a:ext cx="1205700" cy="1463700"/>
          </a:xfrm>
          <a:prstGeom prst="roundRect">
            <a:avLst>
              <a:gd fmla="val 16667" name="adj"/>
            </a:avLst>
          </a:prstGeom>
          <a:noFill/>
          <a:ln>
            <a:noFill/>
          </a:ln>
        </p:spPr>
      </p:pic>
      <p:sp>
        <p:nvSpPr>
          <p:cNvPr id="146" name="Google Shape;146;p24"/>
          <p:cNvSpPr txBox="1"/>
          <p:nvPr>
            <p:ph idx="1" type="body"/>
          </p:nvPr>
        </p:nvSpPr>
        <p:spPr>
          <a:xfrm>
            <a:off x="1827675" y="1106400"/>
            <a:ext cx="6921300" cy="293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71DDF9"/>
                </a:solidFill>
              </a:rPr>
              <a:t>Data Sources</a:t>
            </a:r>
            <a:r>
              <a:rPr b="1" lang="en">
                <a:solidFill>
                  <a:srgbClr val="71DDF9"/>
                </a:solidFill>
              </a:rPr>
              <a:t> </a:t>
            </a:r>
            <a:br>
              <a:rPr b="1" lang="en">
                <a:solidFill>
                  <a:srgbClr val="71DDF9"/>
                </a:solidFill>
              </a:rPr>
            </a:br>
            <a:r>
              <a:rPr lang="en" sz="1400">
                <a:solidFill>
                  <a:schemeClr val="lt1"/>
                </a:solidFill>
              </a:rPr>
              <a:t>Identify where you can obtain relevant data</a:t>
            </a:r>
            <a:endParaRPr sz="1400">
              <a:solidFill>
                <a:schemeClr val="lt1"/>
              </a:solidFill>
            </a:endParaRPr>
          </a:p>
          <a:p>
            <a:pPr indent="0" lvl="0" marL="0" rtl="0" algn="l">
              <a:spcBef>
                <a:spcPts val="1200"/>
              </a:spcBef>
              <a:spcAft>
                <a:spcPts val="0"/>
              </a:spcAft>
              <a:buClr>
                <a:srgbClr val="000000"/>
              </a:buClr>
              <a:buSzPts val="1100"/>
              <a:buFont typeface="Arial"/>
              <a:buNone/>
            </a:pPr>
            <a:r>
              <a:rPr b="1" lang="en">
                <a:solidFill>
                  <a:srgbClr val="71DDF9"/>
                </a:solidFill>
              </a:rPr>
              <a:t>Collection Method</a:t>
            </a:r>
            <a:br>
              <a:rPr b="1" lang="en">
                <a:solidFill>
                  <a:srgbClr val="71DDF9"/>
                </a:solidFill>
              </a:rPr>
            </a:br>
            <a:r>
              <a:rPr lang="en" sz="1400">
                <a:solidFill>
                  <a:schemeClr val="lt1"/>
                </a:solidFill>
              </a:rPr>
              <a:t>Choose how you will collect data if relevant (e.g., web scraping, APIs, manual collection)</a:t>
            </a:r>
            <a:endParaRPr b="1">
              <a:solidFill>
                <a:srgbClr val="71DDF9"/>
              </a:solidFill>
            </a:endParaRPr>
          </a:p>
          <a:p>
            <a:pPr indent="0" lvl="0" marL="0" rtl="0" algn="l">
              <a:spcBef>
                <a:spcPts val="1200"/>
              </a:spcBef>
              <a:spcAft>
                <a:spcPts val="0"/>
              </a:spcAft>
              <a:buNone/>
            </a:pPr>
            <a:r>
              <a:rPr b="1" lang="en">
                <a:solidFill>
                  <a:srgbClr val="71DDF9"/>
                </a:solidFill>
              </a:rPr>
              <a:t>Data Attributes</a:t>
            </a:r>
            <a:br>
              <a:rPr b="1" lang="en">
                <a:solidFill>
                  <a:srgbClr val="71DDF9"/>
                </a:solidFill>
              </a:rPr>
            </a:br>
            <a:r>
              <a:rPr lang="en" sz="1400">
                <a:solidFill>
                  <a:schemeClr val="lt1"/>
                </a:solidFill>
              </a:rPr>
              <a:t>Document the specific features or attributes you need for your model</a:t>
            </a:r>
            <a:endParaRPr>
              <a:solidFill>
                <a:srgbClr val="71DDF9"/>
              </a:solidFill>
            </a:endParaRPr>
          </a:p>
          <a:p>
            <a:pPr indent="0" lvl="0" marL="0" rtl="0" algn="l">
              <a:spcBef>
                <a:spcPts val="1200"/>
              </a:spcBef>
              <a:spcAft>
                <a:spcPts val="1200"/>
              </a:spcAft>
              <a:buNone/>
            </a:pPr>
            <a:r>
              <a:rPr b="1" lang="en">
                <a:solidFill>
                  <a:srgbClr val="71DDF9"/>
                </a:solidFill>
              </a:rPr>
              <a:t>Data Cleaning</a:t>
            </a:r>
            <a:br>
              <a:rPr b="1" lang="en">
                <a:solidFill>
                  <a:srgbClr val="71DDF9"/>
                </a:solidFill>
              </a:rPr>
            </a:br>
            <a:r>
              <a:rPr lang="en" sz="1400">
                <a:solidFill>
                  <a:schemeClr val="lt1"/>
                </a:solidFill>
              </a:rPr>
              <a:t>Explain how you will handle missing values, outliers, and inconsistencies. Split your data into training, validation, and testing sets for model development.</a:t>
            </a:r>
            <a:endParaRPr>
              <a:solidFill>
                <a:srgbClr val="71DDF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52" name="Google Shape;152;p25"/>
          <p:cNvPicPr preferRelativeResize="0"/>
          <p:nvPr/>
        </p:nvPicPr>
        <p:blipFill rotWithShape="1">
          <a:blip r:embed="rId4">
            <a:alphaModFix/>
          </a:blip>
          <a:srcRect b="67677" l="20564" r="66890" t="5251"/>
          <a:stretch/>
        </p:blipFill>
        <p:spPr>
          <a:xfrm>
            <a:off x="395025" y="1867850"/>
            <a:ext cx="1205700" cy="1463700"/>
          </a:xfrm>
          <a:prstGeom prst="roundRect">
            <a:avLst>
              <a:gd fmla="val 16667" name="adj"/>
            </a:avLst>
          </a:prstGeom>
          <a:noFill/>
          <a:ln>
            <a:noFill/>
          </a:ln>
        </p:spPr>
      </p:pic>
      <p:sp>
        <p:nvSpPr>
          <p:cNvPr id="153" name="Google Shape;153;p25"/>
          <p:cNvSpPr txBox="1"/>
          <p:nvPr>
            <p:ph idx="1" type="body"/>
          </p:nvPr>
        </p:nvSpPr>
        <p:spPr>
          <a:xfrm>
            <a:off x="1827675" y="1106400"/>
            <a:ext cx="6921300" cy="2930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rgbClr val="71DDF9"/>
                </a:solidFill>
              </a:rPr>
              <a:t>Data Sources </a:t>
            </a:r>
            <a:br>
              <a:rPr b="1" lang="en">
                <a:solidFill>
                  <a:srgbClr val="71DDF9"/>
                </a:solidFill>
              </a:rPr>
            </a:br>
            <a:r>
              <a:rPr lang="en" sz="1400">
                <a:solidFill>
                  <a:schemeClr val="lt1"/>
                </a:solidFill>
              </a:rPr>
              <a:t>Pima Indians Diabetes Database (on Kaggle)</a:t>
            </a:r>
            <a:endParaRPr sz="1400">
              <a:solidFill>
                <a:schemeClr val="lt1"/>
              </a:solidFill>
            </a:endParaRPr>
          </a:p>
          <a:p>
            <a:pPr indent="0" lvl="0" marL="0" rtl="0" algn="l">
              <a:spcBef>
                <a:spcPts val="1200"/>
              </a:spcBef>
              <a:spcAft>
                <a:spcPts val="0"/>
              </a:spcAft>
              <a:buClr>
                <a:srgbClr val="000000"/>
              </a:buClr>
              <a:buSzPct val="61111"/>
              <a:buFont typeface="Arial"/>
              <a:buNone/>
            </a:pPr>
            <a:r>
              <a:rPr b="1" lang="en">
                <a:solidFill>
                  <a:srgbClr val="71DDF9"/>
                </a:solidFill>
              </a:rPr>
              <a:t>Collection Method</a:t>
            </a:r>
            <a:br>
              <a:rPr b="1" lang="en">
                <a:solidFill>
                  <a:srgbClr val="71DDF9"/>
                </a:solidFill>
              </a:rPr>
            </a:br>
            <a:r>
              <a:rPr lang="en" sz="1400">
                <a:solidFill>
                  <a:schemeClr val="lt1"/>
                </a:solidFill>
              </a:rPr>
              <a:t>Real-world: data will be collected from electronic health records of hospitals, lifestyle questionnaires filled by patients, and data from wearable health devices</a:t>
            </a:r>
            <a:endParaRPr b="1">
              <a:solidFill>
                <a:srgbClr val="71DDF9"/>
              </a:solidFill>
            </a:endParaRPr>
          </a:p>
          <a:p>
            <a:pPr indent="0" lvl="0" marL="0" rtl="0" algn="l">
              <a:spcBef>
                <a:spcPts val="1200"/>
              </a:spcBef>
              <a:spcAft>
                <a:spcPts val="0"/>
              </a:spcAft>
              <a:buNone/>
            </a:pPr>
            <a:r>
              <a:rPr b="1" lang="en">
                <a:solidFill>
                  <a:srgbClr val="71DDF9"/>
                </a:solidFill>
              </a:rPr>
              <a:t>Data Attributes</a:t>
            </a:r>
            <a:br>
              <a:rPr b="1" lang="en">
                <a:solidFill>
                  <a:srgbClr val="71DDF9"/>
                </a:solidFill>
              </a:rPr>
            </a:br>
            <a:r>
              <a:rPr lang="en" sz="1400">
                <a:solidFill>
                  <a:schemeClr val="lt1"/>
                </a:solidFill>
              </a:rPr>
              <a:t>Number of pregnancies, BMI, insulin level, age, etc.</a:t>
            </a:r>
            <a:endParaRPr>
              <a:solidFill>
                <a:srgbClr val="71DDF9"/>
              </a:solidFill>
            </a:endParaRPr>
          </a:p>
          <a:p>
            <a:pPr indent="0" lvl="0" marL="0" rtl="0" algn="l">
              <a:spcBef>
                <a:spcPts val="1200"/>
              </a:spcBef>
              <a:spcAft>
                <a:spcPts val="1200"/>
              </a:spcAft>
              <a:buNone/>
            </a:pPr>
            <a:r>
              <a:rPr b="1" lang="en">
                <a:solidFill>
                  <a:srgbClr val="71DDF9"/>
                </a:solidFill>
              </a:rPr>
              <a:t>Data Cleaning</a:t>
            </a:r>
            <a:br>
              <a:rPr b="1" lang="en">
                <a:solidFill>
                  <a:srgbClr val="71DDF9"/>
                </a:solidFill>
              </a:rPr>
            </a:br>
            <a:r>
              <a:rPr lang="en" sz="1400">
                <a:solidFill>
                  <a:schemeClr val="lt1"/>
                </a:solidFill>
              </a:rPr>
              <a:t>Handle missing values through imputation (mean, median), remove outliers based on domain knowledge, and normalize numerical features. Split the data into 80% training, 10% validation, and 10% testing sets.</a:t>
            </a:r>
            <a:endParaRPr>
              <a:solidFill>
                <a:srgbClr val="71DDF9"/>
              </a:solidFill>
            </a:endParaRPr>
          </a:p>
        </p:txBody>
      </p:sp>
      <p:sp>
        <p:nvSpPr>
          <p:cNvPr id="154" name="Google Shape;154;p25"/>
          <p:cNvSpPr txBox="1"/>
          <p:nvPr>
            <p:ph type="title"/>
          </p:nvPr>
        </p:nvSpPr>
        <p:spPr>
          <a:xfrm>
            <a:off x="77550" y="70375"/>
            <a:ext cx="1205700" cy="4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71DDF9"/>
                </a:solidFill>
              </a:rPr>
              <a:t>Example</a:t>
            </a:r>
            <a:endParaRPr b="1" sz="1800">
              <a:solidFill>
                <a:srgbClr val="71DDF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60" name="Google Shape;160;p26"/>
          <p:cNvPicPr preferRelativeResize="0"/>
          <p:nvPr/>
        </p:nvPicPr>
        <p:blipFill rotWithShape="1">
          <a:blip r:embed="rId4">
            <a:alphaModFix/>
          </a:blip>
          <a:srcRect b="67677" l="36236" r="51218" t="5251"/>
          <a:stretch/>
        </p:blipFill>
        <p:spPr>
          <a:xfrm>
            <a:off x="3456150" y="1217103"/>
            <a:ext cx="2231700" cy="2709300"/>
          </a:xfrm>
          <a:prstGeom prst="roundRect">
            <a:avLst>
              <a:gd fmla="val 16667" name="adj"/>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66" name="Google Shape;166;p27"/>
          <p:cNvPicPr preferRelativeResize="0"/>
          <p:nvPr/>
        </p:nvPicPr>
        <p:blipFill rotWithShape="1">
          <a:blip r:embed="rId4">
            <a:alphaModFix/>
          </a:blip>
          <a:srcRect b="67677" l="36236" r="51218" t="5251"/>
          <a:stretch/>
        </p:blipFill>
        <p:spPr>
          <a:xfrm>
            <a:off x="395025" y="1867850"/>
            <a:ext cx="1205700" cy="1463700"/>
          </a:xfrm>
          <a:prstGeom prst="roundRect">
            <a:avLst>
              <a:gd fmla="val 16667" name="adj"/>
            </a:avLst>
          </a:prstGeom>
          <a:noFill/>
          <a:ln>
            <a:noFill/>
          </a:ln>
        </p:spPr>
      </p:pic>
      <p:sp>
        <p:nvSpPr>
          <p:cNvPr id="167" name="Google Shape;167;p27"/>
          <p:cNvSpPr txBox="1"/>
          <p:nvPr>
            <p:ph idx="1" type="body"/>
          </p:nvPr>
        </p:nvSpPr>
        <p:spPr>
          <a:xfrm>
            <a:off x="1827675" y="1106400"/>
            <a:ext cx="6921300" cy="2930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solidFill>
                  <a:srgbClr val="71DDF9"/>
                </a:solidFill>
              </a:rPr>
              <a:t>Descriptive Statistics</a:t>
            </a:r>
            <a:br>
              <a:rPr b="1" lang="en">
                <a:solidFill>
                  <a:srgbClr val="71DDF9"/>
                </a:solidFill>
              </a:rPr>
            </a:br>
            <a:r>
              <a:rPr lang="en">
                <a:solidFill>
                  <a:schemeClr val="lt1"/>
                </a:solidFill>
              </a:rPr>
              <a:t>Describe the importance of statistics in understanding your data</a:t>
            </a:r>
            <a:endParaRPr>
              <a:solidFill>
                <a:schemeClr val="lt1"/>
              </a:solidFill>
            </a:endParaRPr>
          </a:p>
          <a:p>
            <a:pPr indent="0" lvl="0" marL="0" rtl="0" algn="l">
              <a:spcBef>
                <a:spcPts val="1200"/>
              </a:spcBef>
              <a:spcAft>
                <a:spcPts val="0"/>
              </a:spcAft>
              <a:buNone/>
            </a:pPr>
            <a:r>
              <a:rPr b="1" lang="en">
                <a:solidFill>
                  <a:srgbClr val="71DDF9"/>
                </a:solidFill>
              </a:rPr>
              <a:t>Data Visualization: </a:t>
            </a:r>
            <a:br>
              <a:rPr b="1" lang="en">
                <a:solidFill>
                  <a:srgbClr val="71DDF9"/>
                </a:solidFill>
              </a:rPr>
            </a:br>
            <a:r>
              <a:rPr lang="en">
                <a:solidFill>
                  <a:schemeClr val="lt1"/>
                </a:solidFill>
              </a:rPr>
              <a:t>Explain the role of graphs, charts, and plots in visualizing data</a:t>
            </a:r>
            <a:endParaRPr>
              <a:solidFill>
                <a:schemeClr val="lt1"/>
              </a:solidFill>
            </a:endParaRPr>
          </a:p>
          <a:p>
            <a:pPr indent="0" lvl="0" marL="0" rtl="0" algn="l">
              <a:spcBef>
                <a:spcPts val="1200"/>
              </a:spcBef>
              <a:spcAft>
                <a:spcPts val="0"/>
              </a:spcAft>
              <a:buNone/>
            </a:pPr>
            <a:r>
              <a:rPr b="1" lang="en">
                <a:solidFill>
                  <a:srgbClr val="71DDF9"/>
                </a:solidFill>
              </a:rPr>
              <a:t>Pattern Identification: </a:t>
            </a:r>
            <a:br>
              <a:rPr b="1" lang="en">
                <a:solidFill>
                  <a:srgbClr val="71DDF9"/>
                </a:solidFill>
              </a:rPr>
            </a:br>
            <a:r>
              <a:rPr lang="en">
                <a:solidFill>
                  <a:schemeClr val="lt1"/>
                </a:solidFill>
              </a:rPr>
              <a:t>Discuss the process of identifying patterns, trends, or correlations within the data</a:t>
            </a:r>
            <a:endParaRPr>
              <a:solidFill>
                <a:schemeClr val="lt1"/>
              </a:solidFill>
            </a:endParaRPr>
          </a:p>
          <a:p>
            <a:pPr indent="0" lvl="0" marL="0" rtl="0" algn="l">
              <a:spcBef>
                <a:spcPts val="1200"/>
              </a:spcBef>
              <a:spcAft>
                <a:spcPts val="1200"/>
              </a:spcAft>
              <a:buNone/>
            </a:pPr>
            <a:r>
              <a:rPr b="1" lang="en">
                <a:solidFill>
                  <a:srgbClr val="71DDF9"/>
                </a:solidFill>
              </a:rPr>
              <a:t>Data-Driven Decisions: </a:t>
            </a:r>
            <a:br>
              <a:rPr b="1" lang="en">
                <a:solidFill>
                  <a:srgbClr val="71DDF9"/>
                </a:solidFill>
              </a:rPr>
            </a:br>
            <a:r>
              <a:rPr lang="en">
                <a:solidFill>
                  <a:schemeClr val="lt1"/>
                </a:solidFill>
              </a:rPr>
              <a:t>Explain how EDA helps in making data-driven decisions for subsequent steps</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73" name="Google Shape;173;p28"/>
          <p:cNvPicPr preferRelativeResize="0"/>
          <p:nvPr/>
        </p:nvPicPr>
        <p:blipFill rotWithShape="1">
          <a:blip r:embed="rId4">
            <a:alphaModFix/>
          </a:blip>
          <a:srcRect b="67677" l="36236" r="51218" t="5251"/>
          <a:stretch/>
        </p:blipFill>
        <p:spPr>
          <a:xfrm>
            <a:off x="395025" y="1867850"/>
            <a:ext cx="1205700" cy="1463700"/>
          </a:xfrm>
          <a:prstGeom prst="roundRect">
            <a:avLst>
              <a:gd fmla="val 16667" name="adj"/>
            </a:avLst>
          </a:prstGeom>
          <a:noFill/>
          <a:ln>
            <a:noFill/>
          </a:ln>
        </p:spPr>
      </p:pic>
      <p:sp>
        <p:nvSpPr>
          <p:cNvPr id="174" name="Google Shape;174;p28"/>
          <p:cNvSpPr txBox="1"/>
          <p:nvPr>
            <p:ph idx="1" type="body"/>
          </p:nvPr>
        </p:nvSpPr>
        <p:spPr>
          <a:xfrm>
            <a:off x="1827675" y="1106400"/>
            <a:ext cx="6921300" cy="2930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rgbClr val="71DDF9"/>
                </a:solidFill>
              </a:rPr>
              <a:t>Descriptive Statistics</a:t>
            </a:r>
            <a:br>
              <a:rPr b="1" lang="en">
                <a:solidFill>
                  <a:srgbClr val="71DDF9"/>
                </a:solidFill>
              </a:rPr>
            </a:br>
            <a:r>
              <a:rPr lang="en">
                <a:solidFill>
                  <a:schemeClr val="lt1"/>
                </a:solidFill>
              </a:rPr>
              <a:t>Calculate mean, median, standard deviation, and percentiles for numerical features. For categorical features, calculate counts and percentages</a:t>
            </a:r>
            <a:endParaRPr>
              <a:solidFill>
                <a:schemeClr val="lt1"/>
              </a:solidFill>
            </a:endParaRPr>
          </a:p>
          <a:p>
            <a:pPr indent="0" lvl="0" marL="0" rtl="0" algn="l">
              <a:spcBef>
                <a:spcPts val="1200"/>
              </a:spcBef>
              <a:spcAft>
                <a:spcPts val="0"/>
              </a:spcAft>
              <a:buNone/>
            </a:pPr>
            <a:r>
              <a:rPr b="1" lang="en">
                <a:solidFill>
                  <a:srgbClr val="71DDF9"/>
                </a:solidFill>
              </a:rPr>
              <a:t>Data Visualization</a:t>
            </a:r>
            <a:br>
              <a:rPr b="1" lang="en">
                <a:solidFill>
                  <a:srgbClr val="71DDF9"/>
                </a:solidFill>
              </a:rPr>
            </a:br>
            <a:r>
              <a:rPr lang="en">
                <a:solidFill>
                  <a:schemeClr val="lt1"/>
                </a:solidFill>
              </a:rPr>
              <a:t>Create box plots for BMI by diabetes status, correlation heatmaps to visualize relationships, and age distribution histograms for diabetics and non-diabetics</a:t>
            </a:r>
            <a:endParaRPr>
              <a:solidFill>
                <a:schemeClr val="lt1"/>
              </a:solidFill>
            </a:endParaRPr>
          </a:p>
          <a:p>
            <a:pPr indent="0" lvl="0" marL="0" rtl="0" algn="l">
              <a:spcBef>
                <a:spcPts val="1200"/>
              </a:spcBef>
              <a:spcAft>
                <a:spcPts val="0"/>
              </a:spcAft>
              <a:buNone/>
            </a:pPr>
            <a:r>
              <a:rPr b="1" lang="en">
                <a:solidFill>
                  <a:srgbClr val="71DDF9"/>
                </a:solidFill>
              </a:rPr>
              <a:t>Pattern Identification</a:t>
            </a:r>
            <a:br>
              <a:rPr b="1" lang="en">
                <a:solidFill>
                  <a:srgbClr val="71DDF9"/>
                </a:solidFill>
              </a:rPr>
            </a:br>
            <a:r>
              <a:rPr lang="en">
                <a:solidFill>
                  <a:schemeClr val="lt1"/>
                </a:solidFill>
              </a:rPr>
              <a:t>Possible patterns: correlation between higher BMI and elevated blood glucose levels, higher incidence of diabetes in older age groups</a:t>
            </a:r>
            <a:endParaRPr>
              <a:solidFill>
                <a:schemeClr val="lt1"/>
              </a:solidFill>
            </a:endParaRPr>
          </a:p>
          <a:p>
            <a:pPr indent="0" lvl="0" marL="0" rtl="0" algn="l">
              <a:spcBef>
                <a:spcPts val="1200"/>
              </a:spcBef>
              <a:spcAft>
                <a:spcPts val="1200"/>
              </a:spcAft>
              <a:buNone/>
            </a:pPr>
            <a:r>
              <a:rPr b="1" lang="en">
                <a:solidFill>
                  <a:srgbClr val="71DDF9"/>
                </a:solidFill>
              </a:rPr>
              <a:t>Data-Driven Decisions</a:t>
            </a:r>
            <a:br>
              <a:rPr b="1" lang="en">
                <a:solidFill>
                  <a:srgbClr val="71DDF9"/>
                </a:solidFill>
              </a:rPr>
            </a:br>
            <a:r>
              <a:rPr lang="en">
                <a:solidFill>
                  <a:schemeClr val="lt1"/>
                </a:solidFill>
              </a:rPr>
              <a:t>Based on EDA, better understanding of how to deal with features</a:t>
            </a:r>
            <a:endParaRPr>
              <a:solidFill>
                <a:schemeClr val="lt1"/>
              </a:solidFill>
            </a:endParaRPr>
          </a:p>
        </p:txBody>
      </p:sp>
      <p:sp>
        <p:nvSpPr>
          <p:cNvPr id="175" name="Google Shape;175;p28"/>
          <p:cNvSpPr txBox="1"/>
          <p:nvPr>
            <p:ph type="title"/>
          </p:nvPr>
        </p:nvSpPr>
        <p:spPr>
          <a:xfrm>
            <a:off x="77550" y="70375"/>
            <a:ext cx="1205700" cy="4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71DDF9"/>
                </a:solidFill>
              </a:rPr>
              <a:t>Example</a:t>
            </a:r>
            <a:endParaRPr b="1" sz="1800">
              <a:solidFill>
                <a:srgbClr val="71DDF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81" name="Google Shape;181;p29"/>
          <p:cNvPicPr preferRelativeResize="0"/>
          <p:nvPr/>
        </p:nvPicPr>
        <p:blipFill rotWithShape="1">
          <a:blip r:embed="rId4">
            <a:alphaModFix/>
          </a:blip>
          <a:srcRect b="67677" l="51635" r="35820" t="5251"/>
          <a:stretch/>
        </p:blipFill>
        <p:spPr>
          <a:xfrm>
            <a:off x="3456150" y="1217103"/>
            <a:ext cx="2231700" cy="2709300"/>
          </a:xfrm>
          <a:prstGeom prst="roundRect">
            <a:avLst>
              <a:gd fmla="val 16667" name="adj"/>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87" name="Google Shape;187;p30"/>
          <p:cNvSpPr txBox="1"/>
          <p:nvPr>
            <p:ph idx="1" type="body"/>
          </p:nvPr>
        </p:nvSpPr>
        <p:spPr>
          <a:xfrm>
            <a:off x="1827675" y="1106400"/>
            <a:ext cx="6921300" cy="2930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solidFill>
                  <a:srgbClr val="71DDF9"/>
                </a:solidFill>
              </a:rPr>
              <a:t>Model Research</a:t>
            </a:r>
            <a:br>
              <a:rPr b="1" lang="en">
                <a:solidFill>
                  <a:srgbClr val="71DDF9"/>
                </a:solidFill>
              </a:rPr>
            </a:br>
            <a:r>
              <a:rPr lang="en">
                <a:solidFill>
                  <a:schemeClr val="lt1"/>
                </a:solidFill>
              </a:rPr>
              <a:t>Research and select the most suitable model or algorithm for your problem and data</a:t>
            </a:r>
            <a:endParaRPr>
              <a:solidFill>
                <a:schemeClr val="lt1"/>
              </a:solidFill>
            </a:endParaRPr>
          </a:p>
          <a:p>
            <a:pPr indent="0" lvl="0" marL="0" rtl="0" algn="l">
              <a:spcBef>
                <a:spcPts val="1200"/>
              </a:spcBef>
              <a:spcAft>
                <a:spcPts val="0"/>
              </a:spcAft>
              <a:buNone/>
            </a:pPr>
            <a:r>
              <a:rPr b="1" lang="en">
                <a:solidFill>
                  <a:srgbClr val="71DDF9"/>
                </a:solidFill>
              </a:rPr>
              <a:t>Model Architecture</a:t>
            </a:r>
            <a:br>
              <a:rPr b="1" lang="en">
                <a:solidFill>
                  <a:srgbClr val="71DDF9"/>
                </a:solidFill>
              </a:rPr>
            </a:br>
            <a:r>
              <a:rPr lang="en">
                <a:solidFill>
                  <a:schemeClr val="lt1"/>
                </a:solidFill>
              </a:rPr>
              <a:t>Define the structure and parameters of your chosen model</a:t>
            </a:r>
            <a:endParaRPr>
              <a:solidFill>
                <a:schemeClr val="lt1"/>
              </a:solidFill>
            </a:endParaRPr>
          </a:p>
          <a:p>
            <a:pPr indent="0" lvl="0" marL="0" rtl="0" algn="l">
              <a:spcBef>
                <a:spcPts val="1200"/>
              </a:spcBef>
              <a:spcAft>
                <a:spcPts val="0"/>
              </a:spcAft>
              <a:buNone/>
            </a:pPr>
            <a:r>
              <a:rPr b="1" lang="en">
                <a:solidFill>
                  <a:srgbClr val="71DDF9"/>
                </a:solidFill>
              </a:rPr>
              <a:t>Optimizations</a:t>
            </a:r>
            <a:br>
              <a:rPr b="1" lang="en">
                <a:solidFill>
                  <a:srgbClr val="71DDF9"/>
                </a:solidFill>
              </a:rPr>
            </a:br>
            <a:r>
              <a:rPr lang="en">
                <a:solidFill>
                  <a:schemeClr val="lt1"/>
                </a:solidFill>
              </a:rPr>
              <a:t>Consider any necessary tweaks or customizations to improve model performance</a:t>
            </a:r>
            <a:endParaRPr>
              <a:solidFill>
                <a:schemeClr val="lt1"/>
              </a:solidFill>
            </a:endParaRPr>
          </a:p>
          <a:p>
            <a:pPr indent="0" lvl="0" marL="0" rtl="0" algn="l">
              <a:spcBef>
                <a:spcPts val="1200"/>
              </a:spcBef>
              <a:spcAft>
                <a:spcPts val="1200"/>
              </a:spcAft>
              <a:buNone/>
            </a:pPr>
            <a:r>
              <a:rPr b="1" lang="en">
                <a:solidFill>
                  <a:srgbClr val="71DDF9"/>
                </a:solidFill>
              </a:rPr>
              <a:t>Rationale</a:t>
            </a:r>
            <a:br>
              <a:rPr b="1" lang="en">
                <a:solidFill>
                  <a:srgbClr val="71DDF9"/>
                </a:solidFill>
              </a:rPr>
            </a:br>
            <a:r>
              <a:rPr lang="en">
                <a:solidFill>
                  <a:schemeClr val="lt1"/>
                </a:solidFill>
              </a:rPr>
              <a:t>Document why you selected this particular model and design choices</a:t>
            </a:r>
            <a:endParaRPr>
              <a:solidFill>
                <a:schemeClr val="lt1"/>
              </a:solidFill>
            </a:endParaRPr>
          </a:p>
        </p:txBody>
      </p:sp>
      <p:pic>
        <p:nvPicPr>
          <p:cNvPr id="188" name="Google Shape;188;p30"/>
          <p:cNvPicPr preferRelativeResize="0"/>
          <p:nvPr/>
        </p:nvPicPr>
        <p:blipFill rotWithShape="1">
          <a:blip r:embed="rId4">
            <a:alphaModFix/>
          </a:blip>
          <a:srcRect b="67677" l="51635" r="35820" t="5251"/>
          <a:stretch/>
        </p:blipFill>
        <p:spPr>
          <a:xfrm>
            <a:off x="423525" y="1839898"/>
            <a:ext cx="1205700" cy="1463700"/>
          </a:xfrm>
          <a:prstGeom prst="roundRect">
            <a:avLst>
              <a:gd fmla="val 16667" name="adj"/>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4" name="Google Shape;194;p31"/>
          <p:cNvSpPr txBox="1"/>
          <p:nvPr>
            <p:ph idx="1" type="body"/>
          </p:nvPr>
        </p:nvSpPr>
        <p:spPr>
          <a:xfrm>
            <a:off x="1827675" y="1106400"/>
            <a:ext cx="6921300" cy="2930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b="1" lang="en">
                <a:solidFill>
                  <a:srgbClr val="71DDF9"/>
                </a:solidFill>
              </a:rPr>
              <a:t>Model Research</a:t>
            </a:r>
            <a:br>
              <a:rPr b="1" lang="en">
                <a:solidFill>
                  <a:srgbClr val="71DDF9"/>
                </a:solidFill>
              </a:rPr>
            </a:br>
            <a:r>
              <a:rPr lang="en">
                <a:solidFill>
                  <a:schemeClr val="lt1"/>
                </a:solidFill>
              </a:rPr>
              <a:t>Random Forest due to its ability to handle noisy data with outliers, feature importance analysis, etc.</a:t>
            </a:r>
            <a:endParaRPr>
              <a:solidFill>
                <a:schemeClr val="lt1"/>
              </a:solidFill>
            </a:endParaRPr>
          </a:p>
          <a:p>
            <a:pPr indent="0" lvl="0" marL="0" rtl="0" algn="l">
              <a:spcBef>
                <a:spcPts val="1200"/>
              </a:spcBef>
              <a:spcAft>
                <a:spcPts val="0"/>
              </a:spcAft>
              <a:buClr>
                <a:schemeClr val="dk1"/>
              </a:buClr>
              <a:buSzPct val="61111"/>
              <a:buFont typeface="Arial"/>
              <a:buNone/>
            </a:pPr>
            <a:r>
              <a:rPr b="1" lang="en">
                <a:solidFill>
                  <a:srgbClr val="71DDF9"/>
                </a:solidFill>
              </a:rPr>
              <a:t>Model Architecture</a:t>
            </a:r>
            <a:br>
              <a:rPr b="1" lang="en">
                <a:solidFill>
                  <a:srgbClr val="71DDF9"/>
                </a:solidFill>
              </a:rPr>
            </a:br>
            <a:r>
              <a:rPr lang="en">
                <a:solidFill>
                  <a:schemeClr val="lt1"/>
                </a:solidFill>
              </a:rPr>
              <a:t>Define number of trees in the forest, maximum depth of each tree, etc. </a:t>
            </a:r>
            <a:endParaRPr>
              <a:solidFill>
                <a:schemeClr val="lt1"/>
              </a:solidFill>
            </a:endParaRPr>
          </a:p>
          <a:p>
            <a:pPr indent="0" lvl="0" marL="0" rtl="0" algn="l">
              <a:spcBef>
                <a:spcPts val="1200"/>
              </a:spcBef>
              <a:spcAft>
                <a:spcPts val="0"/>
              </a:spcAft>
              <a:buClr>
                <a:schemeClr val="dk1"/>
              </a:buClr>
              <a:buSzPct val="61111"/>
              <a:buFont typeface="Arial"/>
              <a:buNone/>
            </a:pPr>
            <a:r>
              <a:rPr b="1" lang="en">
                <a:solidFill>
                  <a:srgbClr val="71DDF9"/>
                </a:solidFill>
              </a:rPr>
              <a:t>Optimizations</a:t>
            </a:r>
            <a:br>
              <a:rPr b="1" lang="en">
                <a:solidFill>
                  <a:srgbClr val="71DDF9"/>
                </a:solidFill>
              </a:rPr>
            </a:br>
            <a:r>
              <a:rPr lang="en">
                <a:solidFill>
                  <a:schemeClr val="lt1"/>
                </a:solidFill>
              </a:rPr>
              <a:t>Perform grid search to optimize hyperparameters</a:t>
            </a:r>
            <a:endParaRPr>
              <a:solidFill>
                <a:schemeClr val="lt1"/>
              </a:solidFill>
            </a:endParaRPr>
          </a:p>
          <a:p>
            <a:pPr indent="0" lvl="0" marL="0" rtl="0" algn="l">
              <a:spcBef>
                <a:spcPts val="1200"/>
              </a:spcBef>
              <a:spcAft>
                <a:spcPts val="1200"/>
              </a:spcAft>
              <a:buNone/>
            </a:pPr>
            <a:r>
              <a:rPr b="1" lang="en">
                <a:solidFill>
                  <a:srgbClr val="71DDF9"/>
                </a:solidFill>
              </a:rPr>
              <a:t>Rationale</a:t>
            </a:r>
            <a:br>
              <a:rPr b="1" lang="en">
                <a:solidFill>
                  <a:srgbClr val="71DDF9"/>
                </a:solidFill>
              </a:rPr>
            </a:br>
            <a:r>
              <a:rPr lang="en">
                <a:solidFill>
                  <a:schemeClr val="lt1"/>
                </a:solidFill>
              </a:rPr>
              <a:t>Document why you selected this particular model and design choices</a:t>
            </a:r>
            <a:endParaRPr b="1">
              <a:solidFill>
                <a:srgbClr val="71DDF9"/>
              </a:solidFill>
            </a:endParaRPr>
          </a:p>
        </p:txBody>
      </p:sp>
      <p:pic>
        <p:nvPicPr>
          <p:cNvPr id="195" name="Google Shape;195;p31"/>
          <p:cNvPicPr preferRelativeResize="0"/>
          <p:nvPr/>
        </p:nvPicPr>
        <p:blipFill rotWithShape="1">
          <a:blip r:embed="rId4">
            <a:alphaModFix/>
          </a:blip>
          <a:srcRect b="67677" l="51635" r="35820" t="5251"/>
          <a:stretch/>
        </p:blipFill>
        <p:spPr>
          <a:xfrm>
            <a:off x="423525" y="1839898"/>
            <a:ext cx="1205700" cy="1463700"/>
          </a:xfrm>
          <a:prstGeom prst="roundRect">
            <a:avLst>
              <a:gd fmla="val 16667" name="adj"/>
            </a:avLst>
          </a:prstGeom>
          <a:noFill/>
          <a:ln>
            <a:noFill/>
          </a:ln>
        </p:spPr>
      </p:pic>
      <p:sp>
        <p:nvSpPr>
          <p:cNvPr id="196" name="Google Shape;196;p31"/>
          <p:cNvSpPr txBox="1"/>
          <p:nvPr>
            <p:ph type="title"/>
          </p:nvPr>
        </p:nvSpPr>
        <p:spPr>
          <a:xfrm>
            <a:off x="77550" y="70375"/>
            <a:ext cx="1205700" cy="4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71DDF9"/>
                </a:solidFill>
              </a:rPr>
              <a:t>Example</a:t>
            </a:r>
            <a:endParaRPr b="1" sz="1800">
              <a:solidFill>
                <a:srgbClr val="71DDF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1DDF9"/>
                </a:solidFill>
              </a:rPr>
              <a:t>Fall Cohort</a:t>
            </a:r>
            <a:endParaRPr>
              <a:solidFill>
                <a:srgbClr val="71DDF9"/>
              </a:solidFill>
            </a:endParaRPr>
          </a:p>
        </p:txBody>
      </p:sp>
      <p:sp>
        <p:nvSpPr>
          <p:cNvPr id="63" name="Google Shape;63;p14"/>
          <p:cNvSpPr txBox="1"/>
          <p:nvPr>
            <p:ph idx="1" type="body"/>
          </p:nvPr>
        </p:nvSpPr>
        <p:spPr>
          <a:xfrm>
            <a:off x="311700" y="1679250"/>
            <a:ext cx="8520600" cy="1785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200">
                <a:solidFill>
                  <a:schemeClr val="lt1"/>
                </a:solidFill>
              </a:rPr>
              <a:t>Engage with Large Language Models (LLMs) such as ChatGPT to gain an understanding of their capabilities, limitations, and risks, while exploring how they can be used as an assistant to apply AI for practical applications</a:t>
            </a:r>
            <a:endParaRPr sz="22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2"/>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02" name="Google Shape;202;p32"/>
          <p:cNvPicPr preferRelativeResize="0"/>
          <p:nvPr/>
        </p:nvPicPr>
        <p:blipFill rotWithShape="1">
          <a:blip r:embed="rId4">
            <a:alphaModFix/>
          </a:blip>
          <a:srcRect b="67677" l="67166" r="20288" t="5251"/>
          <a:stretch/>
        </p:blipFill>
        <p:spPr>
          <a:xfrm>
            <a:off x="3456150" y="1217103"/>
            <a:ext cx="2231700" cy="2709300"/>
          </a:xfrm>
          <a:prstGeom prst="roundRect">
            <a:avLst>
              <a:gd fmla="val 16667" name="adj"/>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3"/>
          <p:cNvPicPr preferRelativeResize="0"/>
          <p:nvPr/>
        </p:nvPicPr>
        <p:blipFill>
          <a:blip r:embed="rId3">
            <a:alphaModFix/>
          </a:blip>
          <a:stretch>
            <a:fillRect/>
          </a:stretch>
        </p:blipFill>
        <p:spPr>
          <a:xfrm>
            <a:off x="0" y="0"/>
            <a:ext cx="9144000" cy="5143500"/>
          </a:xfrm>
          <a:prstGeom prst="rect">
            <a:avLst/>
          </a:prstGeom>
          <a:noFill/>
          <a:ln>
            <a:noFill/>
          </a:ln>
        </p:spPr>
      </p:pic>
      <p:sp>
        <p:nvSpPr>
          <p:cNvPr id="208" name="Google Shape;208;p33"/>
          <p:cNvSpPr txBox="1"/>
          <p:nvPr>
            <p:ph idx="1" type="body"/>
          </p:nvPr>
        </p:nvSpPr>
        <p:spPr>
          <a:xfrm>
            <a:off x="1827675" y="679050"/>
            <a:ext cx="6921300" cy="3785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solidFill>
                  <a:srgbClr val="71DDF9"/>
                </a:solidFill>
              </a:rPr>
              <a:t>Training Process</a:t>
            </a:r>
            <a:br>
              <a:rPr b="1" lang="en">
                <a:solidFill>
                  <a:srgbClr val="71DDF9"/>
                </a:solidFill>
              </a:rPr>
            </a:br>
            <a:r>
              <a:rPr lang="en">
                <a:solidFill>
                  <a:schemeClr val="lt1"/>
                </a:solidFill>
              </a:rPr>
              <a:t>Explain the process of training your model using the prepared training data</a:t>
            </a:r>
            <a:endParaRPr>
              <a:solidFill>
                <a:schemeClr val="lt1"/>
              </a:solidFill>
            </a:endParaRPr>
          </a:p>
          <a:p>
            <a:pPr indent="0" lvl="0" marL="0" rtl="0" algn="l">
              <a:spcBef>
                <a:spcPts val="1200"/>
              </a:spcBef>
              <a:spcAft>
                <a:spcPts val="0"/>
              </a:spcAft>
              <a:buNone/>
            </a:pPr>
            <a:r>
              <a:rPr b="1" lang="en">
                <a:solidFill>
                  <a:srgbClr val="71DDF9"/>
                </a:solidFill>
              </a:rPr>
              <a:t>Validation</a:t>
            </a:r>
            <a:br>
              <a:rPr b="1" lang="en">
                <a:solidFill>
                  <a:srgbClr val="71DDF9"/>
                </a:solidFill>
              </a:rPr>
            </a:br>
            <a:r>
              <a:rPr lang="en">
                <a:solidFill>
                  <a:schemeClr val="lt1"/>
                </a:solidFill>
              </a:rPr>
              <a:t>Validate your model on the validation dataset</a:t>
            </a:r>
            <a:endParaRPr>
              <a:solidFill>
                <a:schemeClr val="lt1"/>
              </a:solidFill>
            </a:endParaRPr>
          </a:p>
          <a:p>
            <a:pPr indent="0" lvl="0" marL="0" rtl="0" algn="l">
              <a:spcBef>
                <a:spcPts val="1200"/>
              </a:spcBef>
              <a:spcAft>
                <a:spcPts val="0"/>
              </a:spcAft>
              <a:buNone/>
            </a:pPr>
            <a:r>
              <a:rPr b="1" lang="en">
                <a:solidFill>
                  <a:srgbClr val="71DDF9"/>
                </a:solidFill>
              </a:rPr>
              <a:t>Fine-Tuning</a:t>
            </a:r>
            <a:br>
              <a:rPr b="1" lang="en">
                <a:solidFill>
                  <a:srgbClr val="71DDF9"/>
                </a:solidFill>
              </a:rPr>
            </a:br>
            <a:r>
              <a:rPr lang="en">
                <a:solidFill>
                  <a:schemeClr val="lt1"/>
                </a:solidFill>
              </a:rPr>
              <a:t>Adjust hyperparameters based on validation results</a:t>
            </a:r>
            <a:endParaRPr b="1">
              <a:solidFill>
                <a:srgbClr val="71DDF9"/>
              </a:solidFill>
            </a:endParaRPr>
          </a:p>
          <a:p>
            <a:pPr indent="0" lvl="0" marL="0" rtl="0" algn="l">
              <a:spcBef>
                <a:spcPts val="1200"/>
              </a:spcBef>
              <a:spcAft>
                <a:spcPts val="0"/>
              </a:spcAft>
              <a:buNone/>
            </a:pPr>
            <a:r>
              <a:rPr b="1" lang="en">
                <a:solidFill>
                  <a:srgbClr val="71DDF9"/>
                </a:solidFill>
              </a:rPr>
              <a:t>Metrics</a:t>
            </a:r>
            <a:br>
              <a:rPr b="1" lang="en">
                <a:solidFill>
                  <a:srgbClr val="71DDF9"/>
                </a:solidFill>
              </a:rPr>
            </a:br>
            <a:r>
              <a:rPr lang="en">
                <a:solidFill>
                  <a:schemeClr val="lt1"/>
                </a:solidFill>
              </a:rPr>
              <a:t>U</a:t>
            </a:r>
            <a:r>
              <a:rPr lang="en">
                <a:solidFill>
                  <a:schemeClr val="lt1"/>
                </a:solidFill>
              </a:rPr>
              <a:t>se appropriate metrics (accuracy, precision, recall, etc.) to evaluate your model</a:t>
            </a:r>
            <a:endParaRPr>
              <a:solidFill>
                <a:schemeClr val="lt1"/>
              </a:solidFill>
            </a:endParaRPr>
          </a:p>
          <a:p>
            <a:pPr indent="0" lvl="0" marL="0" rtl="0" algn="l">
              <a:spcBef>
                <a:spcPts val="1200"/>
              </a:spcBef>
              <a:spcAft>
                <a:spcPts val="0"/>
              </a:spcAft>
              <a:buNone/>
            </a:pPr>
            <a:r>
              <a:rPr b="1" lang="en">
                <a:solidFill>
                  <a:srgbClr val="71DDF9"/>
                </a:solidFill>
              </a:rPr>
              <a:t>Evaluation</a:t>
            </a:r>
            <a:br>
              <a:rPr b="1" lang="en">
                <a:solidFill>
                  <a:srgbClr val="71DDF9"/>
                </a:solidFill>
              </a:rPr>
            </a:br>
            <a:r>
              <a:rPr lang="en">
                <a:solidFill>
                  <a:schemeClr val="lt1"/>
                </a:solidFill>
              </a:rPr>
              <a:t>Evaluate on the testing data. Discuss findings</a:t>
            </a:r>
            <a:endParaRPr b="1">
              <a:solidFill>
                <a:srgbClr val="71DDF9"/>
              </a:solidFill>
            </a:endParaRPr>
          </a:p>
          <a:p>
            <a:pPr indent="0" lvl="0" marL="0" rtl="0" algn="l">
              <a:spcBef>
                <a:spcPts val="1200"/>
              </a:spcBef>
              <a:spcAft>
                <a:spcPts val="1200"/>
              </a:spcAft>
              <a:buNone/>
            </a:pPr>
            <a:r>
              <a:rPr b="1" lang="en">
                <a:solidFill>
                  <a:srgbClr val="71DDF9"/>
                </a:solidFill>
              </a:rPr>
              <a:t>Iteration</a:t>
            </a:r>
            <a:br>
              <a:rPr b="1" lang="en">
                <a:solidFill>
                  <a:srgbClr val="71DDF9"/>
                </a:solidFill>
              </a:rPr>
            </a:br>
            <a:r>
              <a:rPr lang="en">
                <a:solidFill>
                  <a:schemeClr val="lt1"/>
                </a:solidFill>
              </a:rPr>
              <a:t>How would you perform iterative refinement based on evaluation results?</a:t>
            </a:r>
            <a:endParaRPr>
              <a:solidFill>
                <a:schemeClr val="lt1"/>
              </a:solidFill>
            </a:endParaRPr>
          </a:p>
        </p:txBody>
      </p:sp>
      <p:pic>
        <p:nvPicPr>
          <p:cNvPr id="209" name="Google Shape;209;p33"/>
          <p:cNvPicPr preferRelativeResize="0"/>
          <p:nvPr/>
        </p:nvPicPr>
        <p:blipFill rotWithShape="1">
          <a:blip r:embed="rId4">
            <a:alphaModFix/>
          </a:blip>
          <a:srcRect b="67677" l="51635" r="35820" t="5251"/>
          <a:stretch/>
        </p:blipFill>
        <p:spPr>
          <a:xfrm>
            <a:off x="423525" y="1839898"/>
            <a:ext cx="1205700" cy="1463700"/>
          </a:xfrm>
          <a:prstGeom prst="roundRect">
            <a:avLst>
              <a:gd fmla="val 16667" name="adj"/>
            </a:avLst>
          </a:prstGeom>
          <a:noFill/>
          <a:ln>
            <a:noFill/>
          </a:ln>
        </p:spPr>
      </p:pic>
      <p:pic>
        <p:nvPicPr>
          <p:cNvPr id="210" name="Google Shape;210;p33"/>
          <p:cNvPicPr preferRelativeResize="0"/>
          <p:nvPr/>
        </p:nvPicPr>
        <p:blipFill rotWithShape="1">
          <a:blip r:embed="rId4">
            <a:alphaModFix/>
          </a:blip>
          <a:srcRect b="67677" l="67166" r="20288" t="5251"/>
          <a:stretch/>
        </p:blipFill>
        <p:spPr>
          <a:xfrm>
            <a:off x="423525" y="1839898"/>
            <a:ext cx="1205700" cy="1463700"/>
          </a:xfrm>
          <a:prstGeom prst="roundRect">
            <a:avLst>
              <a:gd fmla="val 16667" name="adj"/>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4"/>
          <p:cNvPicPr preferRelativeResize="0"/>
          <p:nvPr/>
        </p:nvPicPr>
        <p:blipFill>
          <a:blip r:embed="rId3">
            <a:alphaModFix/>
          </a:blip>
          <a:stretch>
            <a:fillRect/>
          </a:stretch>
        </p:blipFill>
        <p:spPr>
          <a:xfrm>
            <a:off x="0" y="0"/>
            <a:ext cx="9144000" cy="5143500"/>
          </a:xfrm>
          <a:prstGeom prst="rect">
            <a:avLst/>
          </a:prstGeom>
          <a:noFill/>
          <a:ln>
            <a:noFill/>
          </a:ln>
        </p:spPr>
      </p:pic>
      <p:sp>
        <p:nvSpPr>
          <p:cNvPr id="216" name="Google Shape;216;p34"/>
          <p:cNvSpPr txBox="1"/>
          <p:nvPr>
            <p:ph idx="1" type="body"/>
          </p:nvPr>
        </p:nvSpPr>
        <p:spPr>
          <a:xfrm>
            <a:off x="1827675" y="679050"/>
            <a:ext cx="6921300" cy="3785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rgbClr val="71DDF9"/>
                </a:solidFill>
              </a:rPr>
              <a:t>Training Process</a:t>
            </a:r>
            <a:br>
              <a:rPr b="1" lang="en">
                <a:solidFill>
                  <a:srgbClr val="71DDF9"/>
                </a:solidFill>
              </a:rPr>
            </a:br>
            <a:r>
              <a:rPr lang="en">
                <a:solidFill>
                  <a:schemeClr val="lt1"/>
                </a:solidFill>
              </a:rPr>
              <a:t>Train the Random Forest classifier using the training dataset. Perform k-fold cross-validation to ensure robustness. </a:t>
            </a:r>
            <a:endParaRPr>
              <a:solidFill>
                <a:schemeClr val="lt1"/>
              </a:solidFill>
            </a:endParaRPr>
          </a:p>
          <a:p>
            <a:pPr indent="0" lvl="0" marL="0" rtl="0" algn="l">
              <a:spcBef>
                <a:spcPts val="1200"/>
              </a:spcBef>
              <a:spcAft>
                <a:spcPts val="0"/>
              </a:spcAft>
              <a:buNone/>
            </a:pPr>
            <a:r>
              <a:rPr b="1" lang="en">
                <a:solidFill>
                  <a:srgbClr val="71DDF9"/>
                </a:solidFill>
              </a:rPr>
              <a:t>Validation</a:t>
            </a:r>
            <a:br>
              <a:rPr b="1" lang="en">
                <a:solidFill>
                  <a:srgbClr val="71DDF9"/>
                </a:solidFill>
              </a:rPr>
            </a:br>
            <a:r>
              <a:rPr lang="en">
                <a:solidFill>
                  <a:schemeClr val="lt1"/>
                </a:solidFill>
              </a:rPr>
              <a:t>Validate your model on the validation dataset</a:t>
            </a:r>
            <a:endParaRPr>
              <a:solidFill>
                <a:schemeClr val="lt1"/>
              </a:solidFill>
            </a:endParaRPr>
          </a:p>
          <a:p>
            <a:pPr indent="0" lvl="0" marL="0" rtl="0" algn="l">
              <a:spcBef>
                <a:spcPts val="1200"/>
              </a:spcBef>
              <a:spcAft>
                <a:spcPts val="0"/>
              </a:spcAft>
              <a:buNone/>
            </a:pPr>
            <a:r>
              <a:rPr b="1" lang="en">
                <a:solidFill>
                  <a:srgbClr val="71DDF9"/>
                </a:solidFill>
              </a:rPr>
              <a:t>Fine-Tuning</a:t>
            </a:r>
            <a:br>
              <a:rPr b="1" lang="en">
                <a:solidFill>
                  <a:srgbClr val="71DDF9"/>
                </a:solidFill>
              </a:rPr>
            </a:br>
            <a:r>
              <a:rPr lang="en">
                <a:solidFill>
                  <a:schemeClr val="lt1"/>
                </a:solidFill>
              </a:rPr>
              <a:t>Adjust hyperparameters based on validation results</a:t>
            </a:r>
            <a:endParaRPr>
              <a:solidFill>
                <a:schemeClr val="lt1"/>
              </a:solidFill>
            </a:endParaRPr>
          </a:p>
          <a:p>
            <a:pPr indent="0" lvl="0" marL="0" rtl="0" algn="l">
              <a:spcBef>
                <a:spcPts val="1200"/>
              </a:spcBef>
              <a:spcAft>
                <a:spcPts val="0"/>
              </a:spcAft>
              <a:buNone/>
            </a:pPr>
            <a:r>
              <a:rPr b="1" lang="en">
                <a:solidFill>
                  <a:srgbClr val="71DDF9"/>
                </a:solidFill>
              </a:rPr>
              <a:t>Metrics</a:t>
            </a:r>
            <a:br>
              <a:rPr b="1" lang="en">
                <a:solidFill>
                  <a:srgbClr val="71DDF9"/>
                </a:solidFill>
              </a:rPr>
            </a:br>
            <a:r>
              <a:rPr lang="en">
                <a:solidFill>
                  <a:schemeClr val="lt1"/>
                </a:solidFill>
              </a:rPr>
              <a:t>Use accuracy, precision, recall, and confusion matrix to evaluate model's performance</a:t>
            </a:r>
            <a:endParaRPr>
              <a:solidFill>
                <a:schemeClr val="lt1"/>
              </a:solidFill>
            </a:endParaRPr>
          </a:p>
          <a:p>
            <a:pPr indent="0" lvl="0" marL="0" rtl="0" algn="l">
              <a:spcBef>
                <a:spcPts val="1200"/>
              </a:spcBef>
              <a:spcAft>
                <a:spcPts val="0"/>
              </a:spcAft>
              <a:buNone/>
            </a:pPr>
            <a:r>
              <a:rPr b="1" lang="en">
                <a:solidFill>
                  <a:srgbClr val="71DDF9"/>
                </a:solidFill>
              </a:rPr>
              <a:t>Evaluation</a:t>
            </a:r>
            <a:br>
              <a:rPr b="1" lang="en">
                <a:solidFill>
                  <a:srgbClr val="71DDF9"/>
                </a:solidFill>
              </a:rPr>
            </a:br>
            <a:r>
              <a:rPr lang="en">
                <a:solidFill>
                  <a:schemeClr val="lt1"/>
                </a:solidFill>
              </a:rPr>
              <a:t>Evaluate on the testing data. Discuss findings</a:t>
            </a:r>
            <a:endParaRPr>
              <a:solidFill>
                <a:schemeClr val="lt1"/>
              </a:solidFill>
            </a:endParaRPr>
          </a:p>
          <a:p>
            <a:pPr indent="0" lvl="0" marL="0" rtl="0" algn="l">
              <a:spcBef>
                <a:spcPts val="1200"/>
              </a:spcBef>
              <a:spcAft>
                <a:spcPts val="1200"/>
              </a:spcAft>
              <a:buNone/>
            </a:pPr>
            <a:r>
              <a:rPr b="1" lang="en">
                <a:solidFill>
                  <a:srgbClr val="71DDF9"/>
                </a:solidFill>
              </a:rPr>
              <a:t>Iteration</a:t>
            </a:r>
            <a:br>
              <a:rPr b="1" lang="en">
                <a:solidFill>
                  <a:srgbClr val="71DDF9"/>
                </a:solidFill>
              </a:rPr>
            </a:br>
            <a:r>
              <a:rPr lang="en">
                <a:solidFill>
                  <a:schemeClr val="lt1"/>
                </a:solidFill>
              </a:rPr>
              <a:t>If model performance is not satisfactory, iterate by tweaking hyperparameters and retraining with more data</a:t>
            </a:r>
            <a:endParaRPr>
              <a:solidFill>
                <a:schemeClr val="lt1"/>
              </a:solidFill>
            </a:endParaRPr>
          </a:p>
        </p:txBody>
      </p:sp>
      <p:pic>
        <p:nvPicPr>
          <p:cNvPr id="217" name="Google Shape;217;p34"/>
          <p:cNvPicPr preferRelativeResize="0"/>
          <p:nvPr/>
        </p:nvPicPr>
        <p:blipFill rotWithShape="1">
          <a:blip r:embed="rId4">
            <a:alphaModFix/>
          </a:blip>
          <a:srcRect b="67677" l="51635" r="35820" t="5251"/>
          <a:stretch/>
        </p:blipFill>
        <p:spPr>
          <a:xfrm>
            <a:off x="423525" y="1839898"/>
            <a:ext cx="1205700" cy="1463700"/>
          </a:xfrm>
          <a:prstGeom prst="roundRect">
            <a:avLst>
              <a:gd fmla="val 16667" name="adj"/>
            </a:avLst>
          </a:prstGeom>
          <a:noFill/>
          <a:ln>
            <a:noFill/>
          </a:ln>
        </p:spPr>
      </p:pic>
      <p:pic>
        <p:nvPicPr>
          <p:cNvPr id="218" name="Google Shape;218;p34"/>
          <p:cNvPicPr preferRelativeResize="0"/>
          <p:nvPr/>
        </p:nvPicPr>
        <p:blipFill rotWithShape="1">
          <a:blip r:embed="rId4">
            <a:alphaModFix/>
          </a:blip>
          <a:srcRect b="67677" l="67166" r="20288" t="5251"/>
          <a:stretch/>
        </p:blipFill>
        <p:spPr>
          <a:xfrm>
            <a:off x="423525" y="1839898"/>
            <a:ext cx="1205700" cy="1463700"/>
          </a:xfrm>
          <a:prstGeom prst="roundRect">
            <a:avLst>
              <a:gd fmla="val 16667" name="adj"/>
            </a:avLst>
          </a:prstGeom>
          <a:noFill/>
          <a:ln>
            <a:noFill/>
          </a:ln>
        </p:spPr>
      </p:pic>
      <p:sp>
        <p:nvSpPr>
          <p:cNvPr id="219" name="Google Shape;219;p34"/>
          <p:cNvSpPr txBox="1"/>
          <p:nvPr>
            <p:ph type="title"/>
          </p:nvPr>
        </p:nvSpPr>
        <p:spPr>
          <a:xfrm>
            <a:off x="77550" y="70375"/>
            <a:ext cx="1205700" cy="4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71DDF9"/>
                </a:solidFill>
              </a:rPr>
              <a:t>Example</a:t>
            </a:r>
            <a:endParaRPr b="1" sz="1800">
              <a:solidFill>
                <a:srgbClr val="71DDF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25" name="Google Shape;225;p35"/>
          <p:cNvPicPr preferRelativeResize="0"/>
          <p:nvPr/>
        </p:nvPicPr>
        <p:blipFill rotWithShape="1">
          <a:blip r:embed="rId4">
            <a:alphaModFix/>
          </a:blip>
          <a:srcRect b="67677" l="82610" r="4844" t="5251"/>
          <a:stretch/>
        </p:blipFill>
        <p:spPr>
          <a:xfrm>
            <a:off x="3456150" y="1217103"/>
            <a:ext cx="2231700" cy="2709300"/>
          </a:xfrm>
          <a:prstGeom prst="roundRect">
            <a:avLst>
              <a:gd fmla="val 16667" name="adj"/>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6"/>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1" name="Google Shape;231;p36"/>
          <p:cNvSpPr txBox="1"/>
          <p:nvPr>
            <p:ph idx="1" type="body"/>
          </p:nvPr>
        </p:nvSpPr>
        <p:spPr>
          <a:xfrm>
            <a:off x="1827675" y="679050"/>
            <a:ext cx="6921300" cy="3785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a:solidFill>
                  <a:srgbClr val="71DDF9"/>
                </a:solidFill>
              </a:rPr>
              <a:t>Deployment Preparation</a:t>
            </a:r>
            <a:br>
              <a:rPr b="1" lang="en">
                <a:solidFill>
                  <a:srgbClr val="71DDF9"/>
                </a:solidFill>
              </a:rPr>
            </a:br>
            <a:r>
              <a:rPr lang="en">
                <a:solidFill>
                  <a:schemeClr val="lt1"/>
                </a:solidFill>
              </a:rPr>
              <a:t>Considerations for deploying your model (web, mobile, embedded systems, etc.)</a:t>
            </a:r>
            <a:endParaRPr>
              <a:solidFill>
                <a:schemeClr val="lt1"/>
              </a:solidFill>
            </a:endParaRPr>
          </a:p>
          <a:p>
            <a:pPr indent="0" lvl="0" marL="0" rtl="0" algn="l">
              <a:spcBef>
                <a:spcPts val="1200"/>
              </a:spcBef>
              <a:spcAft>
                <a:spcPts val="0"/>
              </a:spcAft>
              <a:buNone/>
            </a:pPr>
            <a:r>
              <a:rPr b="1" lang="en">
                <a:solidFill>
                  <a:srgbClr val="71DDF9"/>
                </a:solidFill>
              </a:rPr>
              <a:t>Real-World Testing</a:t>
            </a:r>
            <a:br>
              <a:rPr b="1" lang="en">
                <a:solidFill>
                  <a:srgbClr val="71DDF9"/>
                </a:solidFill>
              </a:rPr>
            </a:br>
            <a:r>
              <a:rPr lang="en">
                <a:solidFill>
                  <a:schemeClr val="lt1"/>
                </a:solidFill>
              </a:rPr>
              <a:t>Emphasize testing deployed model with real-world data to ensure it performs as expected</a:t>
            </a:r>
            <a:endParaRPr>
              <a:solidFill>
                <a:schemeClr val="lt1"/>
              </a:solidFill>
            </a:endParaRPr>
          </a:p>
          <a:p>
            <a:pPr indent="0" lvl="0" marL="0" rtl="0" algn="l">
              <a:spcBef>
                <a:spcPts val="1200"/>
              </a:spcBef>
              <a:spcAft>
                <a:spcPts val="0"/>
              </a:spcAft>
              <a:buNone/>
            </a:pPr>
            <a:r>
              <a:rPr b="1" lang="en">
                <a:solidFill>
                  <a:srgbClr val="71DDF9"/>
                </a:solidFill>
              </a:rPr>
              <a:t>Monitoring and Evaluation</a:t>
            </a:r>
            <a:br>
              <a:rPr b="1" lang="en">
                <a:solidFill>
                  <a:srgbClr val="71DDF9"/>
                </a:solidFill>
              </a:rPr>
            </a:br>
            <a:r>
              <a:rPr lang="en">
                <a:solidFill>
                  <a:schemeClr val="lt1"/>
                </a:solidFill>
              </a:rPr>
              <a:t>Explain importance of ongoing performance monitoring and evaluation</a:t>
            </a:r>
            <a:endParaRPr>
              <a:solidFill>
                <a:schemeClr val="lt1"/>
              </a:solidFill>
            </a:endParaRPr>
          </a:p>
          <a:p>
            <a:pPr indent="0" lvl="0" marL="0" rtl="0" algn="l">
              <a:spcBef>
                <a:spcPts val="1200"/>
              </a:spcBef>
              <a:spcAft>
                <a:spcPts val="0"/>
              </a:spcAft>
              <a:buNone/>
            </a:pPr>
            <a:r>
              <a:rPr b="1" lang="en">
                <a:solidFill>
                  <a:srgbClr val="71DDF9"/>
                </a:solidFill>
              </a:rPr>
              <a:t>Maintenance and Updates</a:t>
            </a:r>
            <a:br>
              <a:rPr b="1" lang="en">
                <a:solidFill>
                  <a:srgbClr val="71DDF9"/>
                </a:solidFill>
              </a:rPr>
            </a:br>
            <a:r>
              <a:rPr lang="en">
                <a:solidFill>
                  <a:schemeClr val="lt1"/>
                </a:solidFill>
              </a:rPr>
              <a:t>Provide instructions for maintaining, updating, and improving your deployed model</a:t>
            </a:r>
            <a:endParaRPr>
              <a:solidFill>
                <a:schemeClr val="lt1"/>
              </a:solidFill>
            </a:endParaRPr>
          </a:p>
          <a:p>
            <a:pPr indent="0" lvl="0" marL="0" rtl="0" algn="l">
              <a:spcBef>
                <a:spcPts val="1200"/>
              </a:spcBef>
              <a:spcAft>
                <a:spcPts val="1200"/>
              </a:spcAft>
              <a:buNone/>
            </a:pPr>
            <a:r>
              <a:rPr b="1" lang="en">
                <a:solidFill>
                  <a:srgbClr val="71DDF9"/>
                </a:solidFill>
              </a:rPr>
              <a:t>Reflection</a:t>
            </a:r>
            <a:br>
              <a:rPr b="1" lang="en">
                <a:solidFill>
                  <a:srgbClr val="71DDF9"/>
                </a:solidFill>
              </a:rPr>
            </a:br>
            <a:r>
              <a:rPr lang="en">
                <a:solidFill>
                  <a:schemeClr val="lt1"/>
                </a:solidFill>
              </a:rPr>
              <a:t>Reflect on your initial Problem Identification and Scope to ensure your AI solution still aligns with your original goals</a:t>
            </a:r>
            <a:endParaRPr>
              <a:solidFill>
                <a:schemeClr val="lt1"/>
              </a:solidFill>
            </a:endParaRPr>
          </a:p>
        </p:txBody>
      </p:sp>
      <p:pic>
        <p:nvPicPr>
          <p:cNvPr id="232" name="Google Shape;232;p36"/>
          <p:cNvPicPr preferRelativeResize="0"/>
          <p:nvPr/>
        </p:nvPicPr>
        <p:blipFill rotWithShape="1">
          <a:blip r:embed="rId4">
            <a:alphaModFix/>
          </a:blip>
          <a:srcRect b="67677" l="51635" r="35820" t="5251"/>
          <a:stretch/>
        </p:blipFill>
        <p:spPr>
          <a:xfrm>
            <a:off x="423525" y="1839898"/>
            <a:ext cx="1205700" cy="1463700"/>
          </a:xfrm>
          <a:prstGeom prst="roundRect">
            <a:avLst>
              <a:gd fmla="val 16667" name="adj"/>
            </a:avLst>
          </a:prstGeom>
          <a:noFill/>
          <a:ln>
            <a:noFill/>
          </a:ln>
        </p:spPr>
      </p:pic>
      <p:pic>
        <p:nvPicPr>
          <p:cNvPr id="233" name="Google Shape;233;p36"/>
          <p:cNvPicPr preferRelativeResize="0"/>
          <p:nvPr/>
        </p:nvPicPr>
        <p:blipFill rotWithShape="1">
          <a:blip r:embed="rId4">
            <a:alphaModFix/>
          </a:blip>
          <a:srcRect b="67677" l="67166" r="20288" t="5251"/>
          <a:stretch/>
        </p:blipFill>
        <p:spPr>
          <a:xfrm>
            <a:off x="423525" y="1839898"/>
            <a:ext cx="1205700" cy="1463700"/>
          </a:xfrm>
          <a:prstGeom prst="roundRect">
            <a:avLst>
              <a:gd fmla="val 16667" name="adj"/>
            </a:avLst>
          </a:prstGeom>
          <a:noFill/>
          <a:ln>
            <a:noFill/>
          </a:ln>
        </p:spPr>
      </p:pic>
      <p:pic>
        <p:nvPicPr>
          <p:cNvPr id="234" name="Google Shape;234;p36"/>
          <p:cNvPicPr preferRelativeResize="0"/>
          <p:nvPr/>
        </p:nvPicPr>
        <p:blipFill rotWithShape="1">
          <a:blip r:embed="rId4">
            <a:alphaModFix/>
          </a:blip>
          <a:srcRect b="67677" l="82610" r="4844" t="5251"/>
          <a:stretch/>
        </p:blipFill>
        <p:spPr>
          <a:xfrm>
            <a:off x="423525" y="1839898"/>
            <a:ext cx="1205700" cy="1463700"/>
          </a:xfrm>
          <a:prstGeom prst="roundRect">
            <a:avLst>
              <a:gd fmla="val 16667" name="adj"/>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7"/>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40" name="Google Shape;240;p37"/>
          <p:cNvPicPr preferRelativeResize="0"/>
          <p:nvPr/>
        </p:nvPicPr>
        <p:blipFill rotWithShape="1">
          <a:blip r:embed="rId4">
            <a:alphaModFix/>
          </a:blip>
          <a:srcRect b="55072" l="43277" r="43208" t="35257"/>
          <a:stretch/>
        </p:blipFill>
        <p:spPr>
          <a:xfrm>
            <a:off x="3370050" y="2087850"/>
            <a:ext cx="2403900" cy="967800"/>
          </a:xfrm>
          <a:prstGeom prst="roundRect">
            <a:avLst>
              <a:gd fmla="val 16667"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1DDF9"/>
                </a:solidFill>
              </a:rPr>
              <a:t>Timeline</a:t>
            </a:r>
            <a:endParaRPr>
              <a:solidFill>
                <a:srgbClr val="71DDF9"/>
              </a:solidFill>
            </a:endParaRPr>
          </a:p>
        </p:txBody>
      </p:sp>
      <p:pic>
        <p:nvPicPr>
          <p:cNvPr id="70" name="Google Shape;70;p15"/>
          <p:cNvPicPr preferRelativeResize="0"/>
          <p:nvPr/>
        </p:nvPicPr>
        <p:blipFill>
          <a:blip r:embed="rId4">
            <a:alphaModFix/>
          </a:blip>
          <a:stretch>
            <a:fillRect/>
          </a:stretch>
        </p:blipFill>
        <p:spPr>
          <a:xfrm>
            <a:off x="0" y="1697607"/>
            <a:ext cx="9143999" cy="20530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1DDF9"/>
                </a:solidFill>
              </a:rPr>
              <a:t>AI Project Blueprint</a:t>
            </a:r>
            <a:endParaRPr>
              <a:solidFill>
                <a:srgbClr val="71DDF9"/>
              </a:solidFill>
            </a:endParaRPr>
          </a:p>
        </p:txBody>
      </p:sp>
      <p:sp>
        <p:nvSpPr>
          <p:cNvPr id="77" name="Google Shape;77;p16"/>
          <p:cNvSpPr txBox="1"/>
          <p:nvPr>
            <p:ph idx="1" type="body"/>
          </p:nvPr>
        </p:nvSpPr>
        <p:spPr>
          <a:xfrm>
            <a:off x="311700" y="1298250"/>
            <a:ext cx="8520600" cy="93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a:solidFill>
                  <a:srgbClr val="71DDF9"/>
                </a:solidFill>
              </a:rPr>
              <a:t>AI Project Blueprint</a:t>
            </a:r>
            <a:r>
              <a:rPr lang="en" sz="2100">
                <a:solidFill>
                  <a:schemeClr val="lt1"/>
                </a:solidFill>
              </a:rPr>
              <a:t> is a guide outlining the key steps and considerations for implementing an AI solution to address a problem</a:t>
            </a:r>
            <a:endParaRPr sz="2100">
              <a:solidFill>
                <a:schemeClr val="lt1"/>
              </a:solidFill>
            </a:endParaRPr>
          </a:p>
        </p:txBody>
      </p:sp>
      <p:pic>
        <p:nvPicPr>
          <p:cNvPr id="78" name="Google Shape;78;p16"/>
          <p:cNvPicPr preferRelativeResize="0"/>
          <p:nvPr/>
        </p:nvPicPr>
        <p:blipFill rotWithShape="1">
          <a:blip r:embed="rId4">
            <a:alphaModFix/>
          </a:blip>
          <a:srcRect b="52785" l="0" r="0" t="0"/>
          <a:stretch/>
        </p:blipFill>
        <p:spPr>
          <a:xfrm>
            <a:off x="604250" y="2361175"/>
            <a:ext cx="7935504" cy="2107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1DDF9"/>
                </a:solidFill>
              </a:rPr>
              <a:t>Project Selection and Development</a:t>
            </a:r>
            <a:endParaRPr>
              <a:solidFill>
                <a:srgbClr val="71DDF9"/>
              </a:solidFill>
            </a:endParaRPr>
          </a:p>
        </p:txBody>
      </p:sp>
      <p:sp>
        <p:nvSpPr>
          <p:cNvPr id="85" name="Google Shape;85;p17"/>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Think of problems in these areas and how AI could be used to address them</a:t>
            </a:r>
            <a:endParaRPr>
              <a:solidFill>
                <a:schemeClr val="lt1"/>
              </a:solidFill>
            </a:endParaRPr>
          </a:p>
        </p:txBody>
      </p:sp>
      <p:pic>
        <p:nvPicPr>
          <p:cNvPr id="86" name="Google Shape;86;p17"/>
          <p:cNvPicPr preferRelativeResize="0"/>
          <p:nvPr/>
        </p:nvPicPr>
        <p:blipFill>
          <a:blip r:embed="rId4">
            <a:alphaModFix/>
          </a:blip>
          <a:stretch>
            <a:fillRect/>
          </a:stretch>
        </p:blipFill>
        <p:spPr>
          <a:xfrm>
            <a:off x="863419" y="2147183"/>
            <a:ext cx="1059822" cy="1059832"/>
          </a:xfrm>
          <a:prstGeom prst="rect">
            <a:avLst/>
          </a:prstGeom>
          <a:noFill/>
          <a:ln>
            <a:noFill/>
          </a:ln>
        </p:spPr>
      </p:pic>
      <p:pic>
        <p:nvPicPr>
          <p:cNvPr id="87" name="Google Shape;87;p17"/>
          <p:cNvPicPr preferRelativeResize="0"/>
          <p:nvPr/>
        </p:nvPicPr>
        <p:blipFill>
          <a:blip r:embed="rId5">
            <a:alphaModFix/>
          </a:blip>
          <a:stretch>
            <a:fillRect/>
          </a:stretch>
        </p:blipFill>
        <p:spPr>
          <a:xfrm>
            <a:off x="5542420" y="2069738"/>
            <a:ext cx="1059822" cy="1134615"/>
          </a:xfrm>
          <a:prstGeom prst="rect">
            <a:avLst/>
          </a:prstGeom>
          <a:noFill/>
          <a:ln>
            <a:noFill/>
          </a:ln>
        </p:spPr>
      </p:pic>
      <p:pic>
        <p:nvPicPr>
          <p:cNvPr id="88" name="Google Shape;88;p17"/>
          <p:cNvPicPr preferRelativeResize="0"/>
          <p:nvPr/>
        </p:nvPicPr>
        <p:blipFill>
          <a:blip r:embed="rId6">
            <a:alphaModFix/>
          </a:blip>
          <a:stretch>
            <a:fillRect/>
          </a:stretch>
        </p:blipFill>
        <p:spPr>
          <a:xfrm>
            <a:off x="3982753" y="2095382"/>
            <a:ext cx="1059822" cy="1134615"/>
          </a:xfrm>
          <a:prstGeom prst="rect">
            <a:avLst/>
          </a:prstGeom>
          <a:noFill/>
          <a:ln>
            <a:noFill/>
          </a:ln>
        </p:spPr>
      </p:pic>
      <p:pic>
        <p:nvPicPr>
          <p:cNvPr id="89" name="Google Shape;89;p17"/>
          <p:cNvPicPr preferRelativeResize="0"/>
          <p:nvPr/>
        </p:nvPicPr>
        <p:blipFill>
          <a:blip r:embed="rId7">
            <a:alphaModFix/>
          </a:blip>
          <a:stretch>
            <a:fillRect/>
          </a:stretch>
        </p:blipFill>
        <p:spPr>
          <a:xfrm>
            <a:off x="2423086" y="2069738"/>
            <a:ext cx="1059822" cy="1134615"/>
          </a:xfrm>
          <a:prstGeom prst="rect">
            <a:avLst/>
          </a:prstGeom>
          <a:noFill/>
          <a:ln>
            <a:noFill/>
          </a:ln>
        </p:spPr>
      </p:pic>
      <p:sp>
        <p:nvSpPr>
          <p:cNvPr id="90" name="Google Shape;90;p17"/>
          <p:cNvSpPr txBox="1"/>
          <p:nvPr>
            <p:ph idx="1" type="body"/>
          </p:nvPr>
        </p:nvSpPr>
        <p:spPr>
          <a:xfrm>
            <a:off x="5161075" y="3350100"/>
            <a:ext cx="1822500" cy="400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600">
                <a:solidFill>
                  <a:schemeClr val="lt1"/>
                </a:solidFill>
              </a:rPr>
              <a:t>Humanitarian Aid</a:t>
            </a:r>
            <a:endParaRPr sz="1600">
              <a:solidFill>
                <a:schemeClr val="lt1"/>
              </a:solidFill>
            </a:endParaRPr>
          </a:p>
        </p:txBody>
      </p:sp>
      <p:pic>
        <p:nvPicPr>
          <p:cNvPr id="91" name="Google Shape;91;p17"/>
          <p:cNvPicPr preferRelativeResize="0"/>
          <p:nvPr/>
        </p:nvPicPr>
        <p:blipFill>
          <a:blip r:embed="rId8">
            <a:alphaModFix/>
          </a:blip>
          <a:stretch>
            <a:fillRect/>
          </a:stretch>
        </p:blipFill>
        <p:spPr>
          <a:xfrm>
            <a:off x="7320663" y="2147188"/>
            <a:ext cx="1059825" cy="1059825"/>
          </a:xfrm>
          <a:prstGeom prst="rect">
            <a:avLst/>
          </a:prstGeom>
          <a:noFill/>
          <a:ln>
            <a:noFill/>
          </a:ln>
        </p:spPr>
      </p:pic>
      <p:sp>
        <p:nvSpPr>
          <p:cNvPr id="92" name="Google Shape;92;p17"/>
          <p:cNvSpPr txBox="1"/>
          <p:nvPr>
            <p:ph idx="1" type="body"/>
          </p:nvPr>
        </p:nvSpPr>
        <p:spPr>
          <a:xfrm>
            <a:off x="7108825" y="3350103"/>
            <a:ext cx="1483500" cy="400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600">
                <a:solidFill>
                  <a:schemeClr val="lt1"/>
                </a:solidFill>
              </a:rPr>
              <a:t>Finance</a:t>
            </a:r>
            <a:endParaRPr sz="1600">
              <a:solidFill>
                <a:schemeClr val="lt1"/>
              </a:solidFill>
            </a:endParaRPr>
          </a:p>
        </p:txBody>
      </p:sp>
      <p:sp>
        <p:nvSpPr>
          <p:cNvPr id="93" name="Google Shape;93;p17"/>
          <p:cNvSpPr txBox="1"/>
          <p:nvPr>
            <p:ph idx="1" type="body"/>
          </p:nvPr>
        </p:nvSpPr>
        <p:spPr>
          <a:xfrm>
            <a:off x="3818460" y="3350100"/>
            <a:ext cx="1388400" cy="400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600">
                <a:solidFill>
                  <a:schemeClr val="lt1"/>
                </a:solidFill>
              </a:rPr>
              <a:t>Education</a:t>
            </a:r>
            <a:endParaRPr sz="1600">
              <a:solidFill>
                <a:schemeClr val="lt1"/>
              </a:solidFill>
            </a:endParaRPr>
          </a:p>
        </p:txBody>
      </p:sp>
      <p:sp>
        <p:nvSpPr>
          <p:cNvPr id="94" name="Google Shape;94;p17"/>
          <p:cNvSpPr txBox="1"/>
          <p:nvPr>
            <p:ph idx="1" type="body"/>
          </p:nvPr>
        </p:nvSpPr>
        <p:spPr>
          <a:xfrm>
            <a:off x="2258797" y="3350100"/>
            <a:ext cx="1388400" cy="400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600">
                <a:solidFill>
                  <a:schemeClr val="lt1"/>
                </a:solidFill>
              </a:rPr>
              <a:t>Healthcare</a:t>
            </a:r>
            <a:endParaRPr sz="1600">
              <a:solidFill>
                <a:schemeClr val="lt1"/>
              </a:solidFill>
            </a:endParaRPr>
          </a:p>
        </p:txBody>
      </p:sp>
      <p:sp>
        <p:nvSpPr>
          <p:cNvPr id="95" name="Google Shape;95;p17"/>
          <p:cNvSpPr txBox="1"/>
          <p:nvPr>
            <p:ph idx="1" type="body"/>
          </p:nvPr>
        </p:nvSpPr>
        <p:spPr>
          <a:xfrm>
            <a:off x="551687" y="3350100"/>
            <a:ext cx="1683300" cy="400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600">
                <a:solidFill>
                  <a:schemeClr val="lt1"/>
                </a:solidFill>
              </a:rPr>
              <a:t>Climate Change</a:t>
            </a:r>
            <a:endParaRPr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1DDF9"/>
                </a:solidFill>
              </a:rPr>
              <a:t>Project Structure - Regression/Classification</a:t>
            </a:r>
            <a:endParaRPr>
              <a:solidFill>
                <a:srgbClr val="71DDF9"/>
              </a:solidFill>
            </a:endParaRPr>
          </a:p>
        </p:txBody>
      </p:sp>
      <p:sp>
        <p:nvSpPr>
          <p:cNvPr id="102" name="Google Shape;102;p18"/>
          <p:cNvSpPr/>
          <p:nvPr/>
        </p:nvSpPr>
        <p:spPr>
          <a:xfrm>
            <a:off x="522479" y="1900366"/>
            <a:ext cx="4267200" cy="21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3" name="Google Shape;103;p18"/>
          <p:cNvPicPr preferRelativeResize="0"/>
          <p:nvPr/>
        </p:nvPicPr>
        <p:blipFill rotWithShape="1">
          <a:blip r:embed="rId4">
            <a:alphaModFix/>
          </a:blip>
          <a:srcRect b="14595" l="0" r="0" t="0"/>
          <a:stretch/>
        </p:blipFill>
        <p:spPr>
          <a:xfrm>
            <a:off x="653430" y="2020185"/>
            <a:ext cx="4005173" cy="1904662"/>
          </a:xfrm>
          <a:prstGeom prst="rect">
            <a:avLst/>
          </a:prstGeom>
          <a:noFill/>
          <a:ln>
            <a:noFill/>
          </a:ln>
        </p:spPr>
      </p:pic>
      <p:sp>
        <p:nvSpPr>
          <p:cNvPr id="104" name="Google Shape;104;p18"/>
          <p:cNvSpPr txBox="1"/>
          <p:nvPr>
            <p:ph idx="1" type="body"/>
          </p:nvPr>
        </p:nvSpPr>
        <p:spPr>
          <a:xfrm>
            <a:off x="731875" y="1447488"/>
            <a:ext cx="1964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chemeClr val="lt1"/>
                </a:solidFill>
              </a:rPr>
              <a:t>Classification</a:t>
            </a:r>
            <a:endParaRPr b="1">
              <a:solidFill>
                <a:schemeClr val="lt1"/>
              </a:solidFill>
            </a:endParaRPr>
          </a:p>
        </p:txBody>
      </p:sp>
      <p:sp>
        <p:nvSpPr>
          <p:cNvPr id="105" name="Google Shape;105;p18"/>
          <p:cNvSpPr txBox="1"/>
          <p:nvPr>
            <p:ph idx="1" type="body"/>
          </p:nvPr>
        </p:nvSpPr>
        <p:spPr>
          <a:xfrm>
            <a:off x="2759950" y="1447488"/>
            <a:ext cx="1964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chemeClr val="lt1"/>
                </a:solidFill>
              </a:rPr>
              <a:t>Regression</a:t>
            </a:r>
            <a:endParaRPr b="1">
              <a:solidFill>
                <a:schemeClr val="lt1"/>
              </a:solidFill>
            </a:endParaRPr>
          </a:p>
        </p:txBody>
      </p:sp>
      <p:pic>
        <p:nvPicPr>
          <p:cNvPr id="106" name="Google Shape;106;p18"/>
          <p:cNvPicPr preferRelativeResize="0"/>
          <p:nvPr/>
        </p:nvPicPr>
        <p:blipFill>
          <a:blip r:embed="rId5">
            <a:alphaModFix/>
          </a:blip>
          <a:stretch>
            <a:fillRect/>
          </a:stretch>
        </p:blipFill>
        <p:spPr>
          <a:xfrm>
            <a:off x="5023350" y="1383150"/>
            <a:ext cx="3711000" cy="2992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12" name="Google Shape;112;p19"/>
          <p:cNvPicPr preferRelativeResize="0"/>
          <p:nvPr/>
        </p:nvPicPr>
        <p:blipFill rotWithShape="1">
          <a:blip r:embed="rId4">
            <a:alphaModFix/>
          </a:blip>
          <a:srcRect b="52785" l="0" r="0" t="0"/>
          <a:stretch/>
        </p:blipFill>
        <p:spPr>
          <a:xfrm>
            <a:off x="604250" y="1518013"/>
            <a:ext cx="7935504" cy="2107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18" name="Google Shape;118;p20"/>
          <p:cNvPicPr preferRelativeResize="0"/>
          <p:nvPr/>
        </p:nvPicPr>
        <p:blipFill rotWithShape="1">
          <a:blip r:embed="rId4">
            <a:alphaModFix/>
          </a:blip>
          <a:srcRect b="67387" l="4972" r="82482" t="5541"/>
          <a:stretch/>
        </p:blipFill>
        <p:spPr>
          <a:xfrm>
            <a:off x="3456150" y="1217100"/>
            <a:ext cx="2231700" cy="2709300"/>
          </a:xfrm>
          <a:prstGeom prst="roundRect">
            <a:avLst>
              <a:gd fmla="val 16667"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24" name="Google Shape;124;p21"/>
          <p:cNvPicPr preferRelativeResize="0"/>
          <p:nvPr/>
        </p:nvPicPr>
        <p:blipFill rotWithShape="1">
          <a:blip r:embed="rId4">
            <a:alphaModFix/>
          </a:blip>
          <a:srcRect b="67387" l="4972" r="82482" t="5541"/>
          <a:stretch/>
        </p:blipFill>
        <p:spPr>
          <a:xfrm>
            <a:off x="395025" y="1867850"/>
            <a:ext cx="1205700" cy="1463700"/>
          </a:xfrm>
          <a:prstGeom prst="roundRect">
            <a:avLst>
              <a:gd fmla="val 16667" name="adj"/>
            </a:avLst>
          </a:prstGeom>
          <a:noFill/>
          <a:ln>
            <a:noFill/>
          </a:ln>
        </p:spPr>
      </p:pic>
      <p:sp>
        <p:nvSpPr>
          <p:cNvPr id="125" name="Google Shape;125;p21"/>
          <p:cNvSpPr txBox="1"/>
          <p:nvPr>
            <p:ph idx="1" type="body"/>
          </p:nvPr>
        </p:nvSpPr>
        <p:spPr>
          <a:xfrm>
            <a:off x="1827675" y="1106400"/>
            <a:ext cx="6921300" cy="293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1DDF9"/>
                </a:solidFill>
              </a:rPr>
              <a:t>Problem Definition </a:t>
            </a:r>
            <a:br>
              <a:rPr b="1" lang="en">
                <a:solidFill>
                  <a:srgbClr val="71DDF9"/>
                </a:solidFill>
              </a:rPr>
            </a:br>
            <a:r>
              <a:rPr lang="en" sz="1400">
                <a:solidFill>
                  <a:schemeClr val="lt1"/>
                </a:solidFill>
              </a:rPr>
              <a:t>Clearly identify the problem statement you want to solve</a:t>
            </a:r>
            <a:endParaRPr sz="1400">
              <a:solidFill>
                <a:schemeClr val="lt1"/>
              </a:solidFill>
            </a:endParaRPr>
          </a:p>
          <a:p>
            <a:pPr indent="0" lvl="0" marL="0" rtl="0" algn="l">
              <a:spcBef>
                <a:spcPts val="1200"/>
              </a:spcBef>
              <a:spcAft>
                <a:spcPts val="0"/>
              </a:spcAft>
              <a:buClr>
                <a:srgbClr val="000000"/>
              </a:buClr>
              <a:buSzPts val="1100"/>
              <a:buFont typeface="Arial"/>
              <a:buNone/>
            </a:pPr>
            <a:r>
              <a:rPr b="1" lang="en">
                <a:solidFill>
                  <a:srgbClr val="71DDF9"/>
                </a:solidFill>
              </a:rPr>
              <a:t>Target Audience</a:t>
            </a:r>
            <a:br>
              <a:rPr b="1" lang="en">
                <a:solidFill>
                  <a:srgbClr val="71DDF9"/>
                </a:solidFill>
              </a:rPr>
            </a:br>
            <a:r>
              <a:rPr lang="en" sz="1400">
                <a:solidFill>
                  <a:schemeClr val="lt1"/>
                </a:solidFill>
              </a:rPr>
              <a:t>Identify who will benefit from your AI solution and any other stakeholders involved</a:t>
            </a:r>
            <a:endParaRPr b="1">
              <a:solidFill>
                <a:srgbClr val="71DDF9"/>
              </a:solidFill>
            </a:endParaRPr>
          </a:p>
          <a:p>
            <a:pPr indent="0" lvl="0" marL="0" rtl="0" algn="l">
              <a:spcBef>
                <a:spcPts val="1200"/>
              </a:spcBef>
              <a:spcAft>
                <a:spcPts val="0"/>
              </a:spcAft>
              <a:buNone/>
            </a:pPr>
            <a:r>
              <a:rPr b="1" lang="en">
                <a:solidFill>
                  <a:srgbClr val="71DDF9"/>
                </a:solidFill>
              </a:rPr>
              <a:t>Scope and Constraints</a:t>
            </a:r>
            <a:br>
              <a:rPr b="1" lang="en">
                <a:solidFill>
                  <a:srgbClr val="71DDF9"/>
                </a:solidFill>
              </a:rPr>
            </a:br>
            <a:r>
              <a:rPr lang="en" sz="1400">
                <a:solidFill>
                  <a:schemeClr val="lt1"/>
                </a:solidFill>
              </a:rPr>
              <a:t>Determine the boundaries of your project and any limitations</a:t>
            </a:r>
            <a:endParaRPr>
              <a:solidFill>
                <a:srgbClr val="71DDF9"/>
              </a:solidFill>
            </a:endParaRPr>
          </a:p>
          <a:p>
            <a:pPr indent="0" lvl="0" marL="0" rtl="0" algn="l">
              <a:spcBef>
                <a:spcPts val="1200"/>
              </a:spcBef>
              <a:spcAft>
                <a:spcPts val="1200"/>
              </a:spcAft>
              <a:buNone/>
            </a:pPr>
            <a:r>
              <a:rPr b="1" lang="en">
                <a:solidFill>
                  <a:srgbClr val="71DDF9"/>
                </a:solidFill>
              </a:rPr>
              <a:t>Success Criteria</a:t>
            </a:r>
            <a:br>
              <a:rPr b="1" lang="en">
                <a:solidFill>
                  <a:srgbClr val="71DDF9"/>
                </a:solidFill>
              </a:rPr>
            </a:br>
            <a:r>
              <a:rPr lang="en" sz="1400">
                <a:solidFill>
                  <a:schemeClr val="lt1"/>
                </a:solidFill>
              </a:rPr>
              <a:t>Document what success looks like, including specific metrics or outcomes to measure</a:t>
            </a:r>
            <a:endParaRPr>
              <a:solidFill>
                <a:srgbClr val="71DDF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