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ladimir</a:t>
            </a:r>
            <a:r>
              <a:rPr lang="en"/>
              <a:t>, bilal, ming, sam, wan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f9f4d530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f9f4d530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0d4d70d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0d4d70d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f9f4d530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f9f4d530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f9f4d530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f9f4d530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f9f4d530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f9f4d530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f9f4d53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f9f4d53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0d4d70de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0d4d70de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0d4d70de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0d4d70d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0d4d70de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0d4d70de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f9f4d530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f9f4d530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a:t>
            </a:r>
            <a:r>
              <a:rPr lang="en" sz="1200">
                <a:solidFill>
                  <a:schemeClr val="dk1"/>
                </a:solidFill>
                <a:highlight>
                  <a:srgbClr val="F7F7F8"/>
                </a:highlight>
                <a:latin typeface="Roboto"/>
                <a:ea typeface="Roboto"/>
                <a:cs typeface="Roboto"/>
                <a:sym typeface="Roboto"/>
              </a:rPr>
              <a:t>Loss</a:t>
            </a:r>
            <a:r>
              <a:rPr lang="en" sz="1200">
                <a:solidFill>
                  <a:srgbClr val="374151"/>
                </a:solidFill>
                <a:highlight>
                  <a:srgbClr val="F7F7F8"/>
                </a:highlight>
                <a:latin typeface="Roboto"/>
                <a:ea typeface="Roboto"/>
                <a:cs typeface="Roboto"/>
                <a:sym typeface="Roboto"/>
              </a:rPr>
              <a:t> (often called "training loss") and </a:t>
            </a:r>
            <a:r>
              <a:rPr lang="en" sz="1200">
                <a:solidFill>
                  <a:schemeClr val="dk1"/>
                </a:solidFill>
                <a:highlight>
                  <a:srgbClr val="F7F7F8"/>
                </a:highlight>
                <a:latin typeface="Roboto"/>
                <a:ea typeface="Roboto"/>
                <a:cs typeface="Roboto"/>
                <a:sym typeface="Roboto"/>
              </a:rPr>
              <a:t>Validation Loss</a:t>
            </a:r>
            <a:r>
              <a:rPr lang="en" sz="1200">
                <a:solidFill>
                  <a:srgbClr val="374151"/>
                </a:solidFill>
                <a:highlight>
                  <a:srgbClr val="F7F7F8"/>
                </a:highlight>
                <a:latin typeface="Roboto"/>
                <a:ea typeface="Roboto"/>
                <a:cs typeface="Roboto"/>
                <a:sym typeface="Roboto"/>
              </a:rPr>
              <a:t> are two metrics commonly used to assess how well a machine learning model is performing, but they serve slightly different purposes. Loss: It's like an error score. The lower the loss, the better our model is at making predictions that match the actual outcomes.</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the validation loss tells us how well our model is generalizing to new, unseen data.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it writes down its training and validation loss values in this diary. This way, we can look back at how it learned over time.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samuel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0d4d70de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0d4d70de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By plotting both the training loss and validation loss on the same graph, we can see if they're decreasing together or if one starts to increase, indicating potential issues like overfitting.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f9f4d530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f9f4d530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a:t>
            </a:r>
            <a:r>
              <a:rPr lang="en" sz="1200">
                <a:solidFill>
                  <a:srgbClr val="374151"/>
                </a:solidFill>
                <a:highlight>
                  <a:srgbClr val="F7F7F8"/>
                </a:highlight>
                <a:latin typeface="Roboto"/>
                <a:ea typeface="Roboto"/>
                <a:cs typeface="Roboto"/>
                <a:sym typeface="Roboto"/>
              </a:rPr>
              <a:t>LSTM model learned from a scaled and normalized data  (to help it learn better). But for our interpretation, we need to convert the predictions back to actual Bitcoin price units (like USD) so we can easily understand and evaluate them.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0d4d70de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0d4d70de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a:t>
            </a:r>
            <a:r>
              <a:rPr lang="en" sz="1200">
                <a:solidFill>
                  <a:srgbClr val="374151"/>
                </a:solidFill>
                <a:highlight>
                  <a:srgbClr val="F7F7F8"/>
                </a:highlight>
                <a:latin typeface="Roboto"/>
                <a:ea typeface="Roboto"/>
                <a:cs typeface="Roboto"/>
                <a:sym typeface="Roboto"/>
              </a:rPr>
              <a:t>MSE quantifies the difference between a model's predictions and actual values by squaring these differences; lower MSE means better performance. R² Score reveals how well the model explains price variation; a score of 1 means 100% explanation, while 0 is equivalent to always predicting the mean. Higher R² indicates a better model fit.</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0d4d70de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0d4d70de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0d4d70de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0d4d70de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vladimir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0d4d70de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0d4d70de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vladimir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0d4d70de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0d4d70de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vladimir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Vladimir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ba39d27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7ba39d2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Vladimir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7ba39d27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7ba39d2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Vladimir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f9f4d53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f9f4d53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7ba39d27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7ba39d2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Vladimir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7ba39d2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7ba39d2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f9f4d53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f9f4d530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9f4d53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9f4d530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f9f4d530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f9f4d530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a06ff4d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a06ff4d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9f4d530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f9f4d530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AI-Based Cryptocurrency Price Prediction</a:t>
            </a:r>
            <a:endParaRPr/>
          </a:p>
        </p:txBody>
      </p:sp>
      <p:sp>
        <p:nvSpPr>
          <p:cNvPr id="86" name="Google Shape;86;p13"/>
          <p:cNvSpPr txBox="1"/>
          <p:nvPr>
            <p:ph idx="1" type="subTitle"/>
          </p:nvPr>
        </p:nvSpPr>
        <p:spPr>
          <a:xfrm>
            <a:off x="538250" y="2730350"/>
            <a:ext cx="7452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900"/>
              <a:t>R</a:t>
            </a:r>
            <a:r>
              <a:rPr i="1" lang="en" sz="1900"/>
              <a:t>isk management</a:t>
            </a:r>
            <a:r>
              <a:rPr i="1" lang="en" sz="1900"/>
              <a:t> in a highly volatile and evolving new market </a:t>
            </a:r>
            <a:endParaRPr i="1" sz="1900"/>
          </a:p>
          <a:p>
            <a:pPr indent="0" lvl="0" marL="0" rtl="0" algn="l">
              <a:spcBef>
                <a:spcPts val="0"/>
              </a:spcBef>
              <a:spcAft>
                <a:spcPts val="0"/>
              </a:spcAft>
              <a:buNone/>
            </a:pPr>
            <a:r>
              <a:t/>
            </a:r>
            <a:endParaRPr/>
          </a:p>
        </p:txBody>
      </p:sp>
      <p:sp>
        <p:nvSpPr>
          <p:cNvPr id="87" name="Google Shape;87;p13"/>
          <p:cNvSpPr txBox="1"/>
          <p:nvPr/>
        </p:nvSpPr>
        <p:spPr>
          <a:xfrm>
            <a:off x="6518925" y="3474375"/>
            <a:ext cx="2249400" cy="138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300">
                <a:solidFill>
                  <a:schemeClr val="lt1"/>
                </a:solidFill>
              </a:rPr>
              <a:t>Bilal Afzal</a:t>
            </a:r>
            <a:endParaRPr i="1" sz="1300">
              <a:solidFill>
                <a:schemeClr val="lt1"/>
              </a:solidFill>
            </a:endParaRPr>
          </a:p>
          <a:p>
            <a:pPr indent="0" lvl="0" marL="0" rtl="0" algn="ctr">
              <a:lnSpc>
                <a:spcPct val="115000"/>
              </a:lnSpc>
              <a:spcBef>
                <a:spcPts val="0"/>
              </a:spcBef>
              <a:spcAft>
                <a:spcPts val="0"/>
              </a:spcAft>
              <a:buNone/>
            </a:pPr>
            <a:r>
              <a:rPr i="1" lang="en" sz="1300">
                <a:solidFill>
                  <a:schemeClr val="lt1"/>
                </a:solidFill>
              </a:rPr>
              <a:t>Ming Ye </a:t>
            </a:r>
            <a:endParaRPr i="1" sz="1300">
              <a:solidFill>
                <a:schemeClr val="lt1"/>
              </a:solidFill>
            </a:endParaRPr>
          </a:p>
          <a:p>
            <a:pPr indent="0" lvl="0" marL="0" rtl="0" algn="ctr">
              <a:lnSpc>
                <a:spcPct val="115000"/>
              </a:lnSpc>
              <a:spcBef>
                <a:spcPts val="0"/>
              </a:spcBef>
              <a:spcAft>
                <a:spcPts val="0"/>
              </a:spcAft>
              <a:buNone/>
            </a:pPr>
            <a:r>
              <a:rPr i="1" lang="en" sz="1300">
                <a:solidFill>
                  <a:schemeClr val="lt1"/>
                </a:solidFill>
              </a:rPr>
              <a:t>Samuel Lavallée</a:t>
            </a:r>
            <a:endParaRPr i="1" sz="1300">
              <a:solidFill>
                <a:schemeClr val="lt1"/>
              </a:solidFill>
            </a:endParaRPr>
          </a:p>
          <a:p>
            <a:pPr indent="0" lvl="0" marL="0" rtl="0" algn="ctr">
              <a:lnSpc>
                <a:spcPct val="115000"/>
              </a:lnSpc>
              <a:spcBef>
                <a:spcPts val="0"/>
              </a:spcBef>
              <a:spcAft>
                <a:spcPts val="0"/>
              </a:spcAft>
              <a:buNone/>
            </a:pPr>
            <a:r>
              <a:rPr i="1" lang="en" sz="1300">
                <a:solidFill>
                  <a:schemeClr val="lt1"/>
                </a:solidFill>
              </a:rPr>
              <a:t>Wan Yi </a:t>
            </a:r>
            <a:endParaRPr i="1" sz="1300">
              <a:solidFill>
                <a:schemeClr val="lt1"/>
              </a:solidFill>
            </a:endParaRPr>
          </a:p>
          <a:p>
            <a:pPr indent="0" lvl="0" marL="0" rtl="0" algn="ctr">
              <a:lnSpc>
                <a:spcPct val="115000"/>
              </a:lnSpc>
              <a:spcBef>
                <a:spcPts val="0"/>
              </a:spcBef>
              <a:spcAft>
                <a:spcPts val="0"/>
              </a:spcAft>
              <a:buNone/>
            </a:pPr>
            <a:r>
              <a:rPr i="1" lang="en" sz="1300">
                <a:solidFill>
                  <a:schemeClr val="lt1"/>
                </a:solidFill>
              </a:rPr>
              <a:t>Vladimir Estévez</a:t>
            </a:r>
            <a:endParaRPr i="1" sz="16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460950" y="318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Normalizing Data</a:t>
            </a:r>
            <a:endParaRPr/>
          </a:p>
        </p:txBody>
      </p:sp>
      <p:sp>
        <p:nvSpPr>
          <p:cNvPr id="163" name="Google Shape;163;p22"/>
          <p:cNvSpPr txBox="1"/>
          <p:nvPr>
            <p:ph idx="1" type="subTitle"/>
          </p:nvPr>
        </p:nvSpPr>
        <p:spPr>
          <a:xfrm>
            <a:off x="525975" y="1215975"/>
            <a:ext cx="3939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goal of normalization is to change the values of numeric columns in the dataset to use a common scale, without distorting differences in the ranges of values or losing information. </a:t>
            </a:r>
            <a:endParaRPr/>
          </a:p>
          <a:p>
            <a:pPr indent="0" lvl="0" marL="0" rtl="0" algn="l">
              <a:spcBef>
                <a:spcPts val="0"/>
              </a:spcBef>
              <a:spcAft>
                <a:spcPts val="0"/>
              </a:spcAft>
              <a:buNone/>
            </a:pPr>
            <a:r>
              <a:t/>
            </a:r>
            <a:endParaRPr/>
          </a:p>
        </p:txBody>
      </p:sp>
      <p:sp>
        <p:nvSpPr>
          <p:cNvPr id="164" name="Google Shape;164;p22"/>
          <p:cNvSpPr txBox="1"/>
          <p:nvPr>
            <p:ph idx="1" type="subTitle"/>
          </p:nvPr>
        </p:nvSpPr>
        <p:spPr>
          <a:xfrm>
            <a:off x="4869375" y="1292175"/>
            <a:ext cx="3939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also be deleting the Date value since we only care about predicting the closing price.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ctrTitle"/>
          </p:nvPr>
        </p:nvSpPr>
        <p:spPr>
          <a:xfrm>
            <a:off x="460950" y="318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Normalizing Data</a:t>
            </a:r>
            <a:endParaRPr/>
          </a:p>
        </p:txBody>
      </p:sp>
      <p:sp>
        <p:nvSpPr>
          <p:cNvPr id="170" name="Google Shape;170;p23"/>
          <p:cNvSpPr txBox="1"/>
          <p:nvPr>
            <p:ph idx="1" type="subTitle"/>
          </p:nvPr>
        </p:nvSpPr>
        <p:spPr>
          <a:xfrm>
            <a:off x="460943" y="1267575"/>
            <a:ext cx="35109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value in a feature, MinMaxScaler subtracts the minimum value in the feature and then divides by the range. The range is the difference between the original maximum and original minimum. MinMaxScaler preserves the shape of the original distribution.</a:t>
            </a:r>
            <a:endParaRPr/>
          </a:p>
        </p:txBody>
      </p:sp>
      <p:pic>
        <p:nvPicPr>
          <p:cNvPr id="171" name="Google Shape;171;p23"/>
          <p:cNvPicPr preferRelativeResize="0"/>
          <p:nvPr/>
        </p:nvPicPr>
        <p:blipFill>
          <a:blip r:embed="rId3">
            <a:alphaModFix/>
          </a:blip>
          <a:stretch>
            <a:fillRect/>
          </a:stretch>
        </p:blipFill>
        <p:spPr>
          <a:xfrm>
            <a:off x="4162425" y="1550750"/>
            <a:ext cx="4981575" cy="130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ctrTitle"/>
          </p:nvPr>
        </p:nvSpPr>
        <p:spPr>
          <a:xfrm>
            <a:off x="598100" y="7846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Slicing data into </a:t>
            </a:r>
            <a:endParaRPr/>
          </a:p>
          <a:p>
            <a:pPr indent="0" lvl="0" marL="0" rtl="0" algn="l">
              <a:spcBef>
                <a:spcPts val="0"/>
              </a:spcBef>
              <a:spcAft>
                <a:spcPts val="0"/>
              </a:spcAft>
              <a:buNone/>
            </a:pPr>
            <a:r>
              <a:rPr lang="en"/>
              <a:t>Training set and Testing set</a:t>
            </a:r>
            <a:endParaRPr/>
          </a:p>
        </p:txBody>
      </p:sp>
      <p:sp>
        <p:nvSpPr>
          <p:cNvPr id="177" name="Google Shape;177;p24"/>
          <p:cNvSpPr txBox="1"/>
          <p:nvPr>
            <p:ph idx="1" type="subTitle"/>
          </p:nvPr>
        </p:nvSpPr>
        <p:spPr>
          <a:xfrm>
            <a:off x="598088" y="18216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keep the training set as 60% and 40% testing set</a:t>
            </a:r>
            <a:endParaRPr/>
          </a:p>
          <a:p>
            <a:pPr indent="0" lvl="0" marL="0" rtl="0" algn="l">
              <a:spcBef>
                <a:spcPts val="0"/>
              </a:spcBef>
              <a:spcAft>
                <a:spcPts val="0"/>
              </a:spcAft>
              <a:buNone/>
            </a:pPr>
            <a:r>
              <a:t/>
            </a:r>
            <a:endParaRPr/>
          </a:p>
        </p:txBody>
      </p:sp>
      <p:pic>
        <p:nvPicPr>
          <p:cNvPr id="178" name="Google Shape;178;p24"/>
          <p:cNvPicPr preferRelativeResize="0"/>
          <p:nvPr/>
        </p:nvPicPr>
        <p:blipFill>
          <a:blip r:embed="rId3">
            <a:alphaModFix/>
          </a:blip>
          <a:stretch>
            <a:fillRect/>
          </a:stretch>
        </p:blipFill>
        <p:spPr>
          <a:xfrm>
            <a:off x="152400" y="2406988"/>
            <a:ext cx="8839200" cy="1975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540400" y="3514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t>Transformation</a:t>
            </a:r>
            <a:endParaRPr/>
          </a:p>
        </p:txBody>
      </p:sp>
      <p:sp>
        <p:nvSpPr>
          <p:cNvPr id="184" name="Google Shape;184;p25"/>
          <p:cNvSpPr txBox="1"/>
          <p:nvPr>
            <p:ph idx="1" type="subTitle"/>
          </p:nvPr>
        </p:nvSpPr>
        <p:spPr>
          <a:xfrm>
            <a:off x="466800" y="1370875"/>
            <a:ext cx="33705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 the Close price based on Time-series-analysis forecasting requirement, for this example we will be using 15.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convert the array into a dataset matrix</a:t>
            </a:r>
            <a:endParaRPr/>
          </a:p>
          <a:p>
            <a:pPr indent="0" lvl="0" marL="0" rtl="0" algn="l">
              <a:spcBef>
                <a:spcPts val="0"/>
              </a:spcBef>
              <a:spcAft>
                <a:spcPts val="0"/>
              </a:spcAft>
              <a:buNone/>
            </a:pPr>
            <a:r>
              <a:t/>
            </a:r>
            <a:endParaRPr/>
          </a:p>
        </p:txBody>
      </p:sp>
      <p:pic>
        <p:nvPicPr>
          <p:cNvPr id="185" name="Google Shape;185;p25"/>
          <p:cNvPicPr preferRelativeResize="0"/>
          <p:nvPr/>
        </p:nvPicPr>
        <p:blipFill>
          <a:blip r:embed="rId3">
            <a:alphaModFix/>
          </a:blip>
          <a:stretch>
            <a:fillRect/>
          </a:stretch>
        </p:blipFill>
        <p:spPr>
          <a:xfrm>
            <a:off x="4294100" y="1630651"/>
            <a:ext cx="4740275" cy="2225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ctrTitle"/>
          </p:nvPr>
        </p:nvSpPr>
        <p:spPr>
          <a:xfrm>
            <a:off x="540400" y="3514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191" name="Google Shape;191;p26"/>
          <p:cNvSpPr txBox="1"/>
          <p:nvPr>
            <p:ph idx="1" type="subTitle"/>
          </p:nvPr>
        </p:nvSpPr>
        <p:spPr>
          <a:xfrm>
            <a:off x="787900" y="1373700"/>
            <a:ext cx="33705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convert the array into a dataset matrix.</a:t>
            </a:r>
            <a:endParaRPr/>
          </a:p>
          <a:p>
            <a:pPr indent="0" lvl="0" marL="0" rtl="0" algn="l">
              <a:spcBef>
                <a:spcPts val="0"/>
              </a:spcBef>
              <a:spcAft>
                <a:spcPts val="0"/>
              </a:spcAft>
              <a:buNone/>
            </a:pPr>
            <a:r>
              <a:t/>
            </a:r>
            <a:endParaRPr/>
          </a:p>
        </p:txBody>
      </p:sp>
      <p:pic>
        <p:nvPicPr>
          <p:cNvPr id="192" name="Google Shape;192;p26"/>
          <p:cNvPicPr preferRelativeResize="0"/>
          <p:nvPr/>
        </p:nvPicPr>
        <p:blipFill>
          <a:blip r:embed="rId3">
            <a:alphaModFix/>
          </a:blip>
          <a:stretch>
            <a:fillRect/>
          </a:stretch>
        </p:blipFill>
        <p:spPr>
          <a:xfrm>
            <a:off x="4322925" y="1342647"/>
            <a:ext cx="4668674" cy="3103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528300" y="3453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Transformation</a:t>
            </a:r>
            <a:endParaRPr/>
          </a:p>
        </p:txBody>
      </p:sp>
      <p:sp>
        <p:nvSpPr>
          <p:cNvPr id="198" name="Google Shape;198;p27"/>
          <p:cNvSpPr txBox="1"/>
          <p:nvPr>
            <p:ph idx="1" type="subTitle"/>
          </p:nvPr>
        </p:nvSpPr>
        <p:spPr>
          <a:xfrm>
            <a:off x="800025" y="1389050"/>
            <a:ext cx="33705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Reshape input to be [samples, time steps, features] which is required for LSTM </a:t>
            </a:r>
            <a:endParaRPr/>
          </a:p>
          <a:p>
            <a:pPr indent="0" lvl="0" marL="0" rtl="0" algn="l">
              <a:spcBef>
                <a:spcPts val="0"/>
              </a:spcBef>
              <a:spcAft>
                <a:spcPts val="0"/>
              </a:spcAft>
              <a:buNone/>
            </a:pPr>
            <a:r>
              <a:t/>
            </a:r>
            <a:endParaRPr/>
          </a:p>
        </p:txBody>
      </p:sp>
      <p:pic>
        <p:nvPicPr>
          <p:cNvPr id="199" name="Google Shape;199;p27"/>
          <p:cNvPicPr preferRelativeResize="0"/>
          <p:nvPr/>
        </p:nvPicPr>
        <p:blipFill>
          <a:blip r:embed="rId3">
            <a:alphaModFix/>
          </a:blip>
          <a:stretch>
            <a:fillRect/>
          </a:stretch>
        </p:blipFill>
        <p:spPr>
          <a:xfrm>
            <a:off x="4322925" y="1342647"/>
            <a:ext cx="4668675" cy="18952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ctrTitle"/>
          </p:nvPr>
        </p:nvSpPr>
        <p:spPr>
          <a:xfrm>
            <a:off x="460950" y="246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Building the </a:t>
            </a:r>
            <a:r>
              <a:rPr lang="en" sz="3800"/>
              <a:t>Sequential LSTM </a:t>
            </a:r>
            <a:r>
              <a:rPr lang="en" sz="3800"/>
              <a:t>Model</a:t>
            </a:r>
            <a:endParaRPr sz="3800"/>
          </a:p>
        </p:txBody>
      </p:sp>
      <p:sp>
        <p:nvSpPr>
          <p:cNvPr id="205" name="Google Shape;205;p28"/>
          <p:cNvSpPr txBox="1"/>
          <p:nvPr>
            <p:ph idx="1" type="subTitle"/>
          </p:nvPr>
        </p:nvSpPr>
        <p:spPr>
          <a:xfrm>
            <a:off x="626925" y="1338600"/>
            <a:ext cx="3418500" cy="2466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00"/>
              </a:spcBef>
              <a:spcAft>
                <a:spcPts val="0"/>
              </a:spcAft>
              <a:buNone/>
            </a:pPr>
            <a:r>
              <a:rPr lang="en" sz="1300"/>
              <a:t>LSTM Layer,</a:t>
            </a:r>
            <a:endParaRPr sz="1300"/>
          </a:p>
          <a:p>
            <a:pPr indent="-304800" lvl="0" marL="457200" marR="0" rtl="0" algn="l">
              <a:lnSpc>
                <a:spcPct val="115000"/>
              </a:lnSpc>
              <a:spcBef>
                <a:spcPts val="500"/>
              </a:spcBef>
              <a:spcAft>
                <a:spcPts val="0"/>
              </a:spcAft>
              <a:buSzPts val="1200"/>
              <a:buChar char="●"/>
            </a:pPr>
            <a:r>
              <a:rPr lang="en" sz="1200"/>
              <a:t>10 specifies the number of LSTM units (also called cells or neurons) in this layer.</a:t>
            </a:r>
            <a:endParaRPr sz="1200"/>
          </a:p>
          <a:p>
            <a:pPr indent="-304800" lvl="0" marL="457200" marR="0" rtl="0" algn="l">
              <a:lnSpc>
                <a:spcPct val="115000"/>
              </a:lnSpc>
              <a:spcBef>
                <a:spcPts val="0"/>
              </a:spcBef>
              <a:spcAft>
                <a:spcPts val="0"/>
              </a:spcAft>
              <a:buSzPts val="1200"/>
              <a:buChar char="●"/>
            </a:pPr>
            <a:r>
              <a:rPr lang="en" sz="1200"/>
              <a:t>input_shape=(None, 1) defines the input shape of the layer. The first dimension (None) represents the batch size, and the second dimension (1) represents the number of time steps in each input sequence. </a:t>
            </a:r>
            <a:endParaRPr sz="1200"/>
          </a:p>
          <a:p>
            <a:pPr indent="-304800" lvl="0" marL="457200" marR="0" rtl="0" algn="l">
              <a:lnSpc>
                <a:spcPct val="115000"/>
              </a:lnSpc>
              <a:spcBef>
                <a:spcPts val="0"/>
              </a:spcBef>
              <a:spcAft>
                <a:spcPts val="0"/>
              </a:spcAft>
              <a:buSzPts val="1200"/>
              <a:buChar char="●"/>
            </a:pPr>
            <a:r>
              <a:rPr lang="en" sz="1200"/>
              <a:t>activation="relu" sets the activation function for the LSTM units to Rectified Linear Unit (ReLU), which introduces non-linearity into the network.</a:t>
            </a:r>
            <a:endParaRPr sz="2000"/>
          </a:p>
        </p:txBody>
      </p:sp>
      <p:pic>
        <p:nvPicPr>
          <p:cNvPr id="206" name="Google Shape;206;p28"/>
          <p:cNvPicPr preferRelativeResize="0"/>
          <p:nvPr/>
        </p:nvPicPr>
        <p:blipFill>
          <a:blip r:embed="rId3">
            <a:alphaModFix/>
          </a:blip>
          <a:stretch>
            <a:fillRect/>
          </a:stretch>
        </p:blipFill>
        <p:spPr>
          <a:xfrm>
            <a:off x="4852300" y="1893800"/>
            <a:ext cx="4159425" cy="152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ctrTitle"/>
          </p:nvPr>
        </p:nvSpPr>
        <p:spPr>
          <a:xfrm>
            <a:off x="460950" y="246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Building the Sequential LSTM Model</a:t>
            </a:r>
            <a:endParaRPr sz="3800"/>
          </a:p>
        </p:txBody>
      </p:sp>
      <p:sp>
        <p:nvSpPr>
          <p:cNvPr id="212" name="Google Shape;212;p29"/>
          <p:cNvSpPr txBox="1"/>
          <p:nvPr>
            <p:ph idx="1" type="subTitle"/>
          </p:nvPr>
        </p:nvSpPr>
        <p:spPr>
          <a:xfrm>
            <a:off x="626925" y="1338600"/>
            <a:ext cx="2418600" cy="1417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00"/>
              </a:spcBef>
              <a:spcAft>
                <a:spcPts val="0"/>
              </a:spcAft>
              <a:buNone/>
            </a:pPr>
            <a:r>
              <a:rPr lang="en" sz="1300"/>
              <a:t>Dense </a:t>
            </a:r>
            <a:r>
              <a:rPr lang="en" sz="1300"/>
              <a:t>Layer,</a:t>
            </a:r>
            <a:endParaRPr sz="1300"/>
          </a:p>
          <a:p>
            <a:pPr indent="-311150" lvl="0" marL="457200" marR="0" rtl="0" algn="l">
              <a:lnSpc>
                <a:spcPct val="115000"/>
              </a:lnSpc>
              <a:spcBef>
                <a:spcPts val="500"/>
              </a:spcBef>
              <a:spcAft>
                <a:spcPts val="0"/>
              </a:spcAft>
              <a:buSzPts val="1300"/>
              <a:buChar char="●"/>
            </a:pPr>
            <a:r>
              <a:rPr lang="en" sz="1300"/>
              <a:t>1 specifies the number of units/neurons in this dense layer. </a:t>
            </a:r>
            <a:endParaRPr sz="1300"/>
          </a:p>
        </p:txBody>
      </p:sp>
      <p:pic>
        <p:nvPicPr>
          <p:cNvPr id="213" name="Google Shape;213;p29"/>
          <p:cNvPicPr preferRelativeResize="0"/>
          <p:nvPr/>
        </p:nvPicPr>
        <p:blipFill>
          <a:blip r:embed="rId3">
            <a:alphaModFix/>
          </a:blip>
          <a:stretch>
            <a:fillRect/>
          </a:stretch>
        </p:blipFill>
        <p:spPr>
          <a:xfrm>
            <a:off x="3189750" y="1643401"/>
            <a:ext cx="5669575" cy="2084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ctrTitle"/>
          </p:nvPr>
        </p:nvSpPr>
        <p:spPr>
          <a:xfrm>
            <a:off x="460950" y="246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Building the Sequential LSTM Model</a:t>
            </a:r>
            <a:endParaRPr sz="3800"/>
          </a:p>
        </p:txBody>
      </p:sp>
      <p:sp>
        <p:nvSpPr>
          <p:cNvPr id="219" name="Google Shape;219;p30"/>
          <p:cNvSpPr txBox="1"/>
          <p:nvPr>
            <p:ph idx="1" type="subTitle"/>
          </p:nvPr>
        </p:nvSpPr>
        <p:spPr>
          <a:xfrm>
            <a:off x="243500" y="965325"/>
            <a:ext cx="3470400" cy="36846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300"/>
              <a:t>Compilation: </a:t>
            </a:r>
            <a:endParaRPr sz="1300"/>
          </a:p>
          <a:p>
            <a:pPr indent="-311150" lvl="0" marL="457200" rtl="0" algn="l">
              <a:lnSpc>
                <a:spcPct val="115000"/>
              </a:lnSpc>
              <a:spcBef>
                <a:spcPts val="500"/>
              </a:spcBef>
              <a:spcAft>
                <a:spcPts val="0"/>
              </a:spcAft>
              <a:buSzPts val="1300"/>
              <a:buChar char="●"/>
            </a:pPr>
            <a:r>
              <a:rPr lang="en" sz="1300"/>
              <a:t>loss="mean_squared_error": This specifies the loss function to be used during training. The goal during training is to minimize this loss.</a:t>
            </a:r>
            <a:endParaRPr sz="1300"/>
          </a:p>
          <a:p>
            <a:pPr indent="0" lvl="0" marL="914400" rtl="0" algn="l">
              <a:lnSpc>
                <a:spcPct val="115000"/>
              </a:lnSpc>
              <a:spcBef>
                <a:spcPts val="500"/>
              </a:spcBef>
              <a:spcAft>
                <a:spcPts val="0"/>
              </a:spcAft>
              <a:buNone/>
            </a:pPr>
            <a:r>
              <a:t/>
            </a:r>
            <a:endParaRPr sz="1300"/>
          </a:p>
          <a:p>
            <a:pPr indent="-311150" lvl="0" marL="457200" rtl="0" algn="l">
              <a:lnSpc>
                <a:spcPct val="115000"/>
              </a:lnSpc>
              <a:spcBef>
                <a:spcPts val="500"/>
              </a:spcBef>
              <a:spcAft>
                <a:spcPts val="0"/>
              </a:spcAft>
              <a:buSzPts val="1300"/>
              <a:buChar char="●"/>
            </a:pPr>
            <a:r>
              <a:rPr lang="en" sz="1300"/>
              <a:t>optimizer="adam": The optimizer determines how the model's weights are updated during training to minimize the loss. "Adam" is a popular optimization algorithm that adapts the learning rate based on the gradient magnitudes. </a:t>
            </a:r>
            <a:endParaRPr sz="1300"/>
          </a:p>
        </p:txBody>
      </p:sp>
      <p:pic>
        <p:nvPicPr>
          <p:cNvPr id="220" name="Google Shape;220;p30"/>
          <p:cNvPicPr preferRelativeResize="0"/>
          <p:nvPr/>
        </p:nvPicPr>
        <p:blipFill>
          <a:blip r:embed="rId3">
            <a:alphaModFix/>
          </a:blip>
          <a:stretch>
            <a:fillRect/>
          </a:stretch>
        </p:blipFill>
        <p:spPr>
          <a:xfrm>
            <a:off x="4933950" y="1252725"/>
            <a:ext cx="3878800" cy="142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ctrTitle"/>
          </p:nvPr>
        </p:nvSpPr>
        <p:spPr>
          <a:xfrm>
            <a:off x="386050" y="2061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Plotting loss vs Validation loss</a:t>
            </a:r>
            <a:endParaRPr sz="3700"/>
          </a:p>
        </p:txBody>
      </p:sp>
      <p:sp>
        <p:nvSpPr>
          <p:cNvPr id="226" name="Google Shape;226;p31"/>
          <p:cNvSpPr txBox="1"/>
          <p:nvPr>
            <p:ph idx="1" type="subTitle"/>
          </p:nvPr>
        </p:nvSpPr>
        <p:spPr>
          <a:xfrm>
            <a:off x="1358752" y="2571750"/>
            <a:ext cx="6717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keeping track of the history of the loss of the model through a variable called history.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will store the training loss and the validation loss during the epochs.</a:t>
            </a:r>
            <a:endParaRPr/>
          </a:p>
          <a:p>
            <a:pPr indent="0" lvl="0" marL="0" rtl="0" algn="l">
              <a:spcBef>
                <a:spcPts val="0"/>
              </a:spcBef>
              <a:spcAft>
                <a:spcPts val="0"/>
              </a:spcAft>
              <a:buNone/>
            </a:pPr>
            <a:r>
              <a:rPr lang="en"/>
              <a:t> </a:t>
            </a:r>
            <a:endParaRPr/>
          </a:p>
        </p:txBody>
      </p:sp>
      <p:pic>
        <p:nvPicPr>
          <p:cNvPr id="227" name="Google Shape;227;p31"/>
          <p:cNvPicPr preferRelativeResize="0"/>
          <p:nvPr/>
        </p:nvPicPr>
        <p:blipFill>
          <a:blip r:embed="rId3">
            <a:alphaModFix/>
          </a:blip>
          <a:stretch>
            <a:fillRect/>
          </a:stretch>
        </p:blipFill>
        <p:spPr>
          <a:xfrm>
            <a:off x="276225" y="1480175"/>
            <a:ext cx="8658176" cy="32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Difficulties trading</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Approximately 95% of crypto traders lose </a:t>
            </a:r>
            <a:r>
              <a:rPr lang="en"/>
              <a:t>money trading.</a:t>
            </a:r>
            <a:endParaRPr/>
          </a:p>
          <a:p>
            <a:pPr indent="0" lvl="0" marL="0" rtl="0" algn="l">
              <a:spcBef>
                <a:spcPts val="1600"/>
              </a:spcBef>
              <a:spcAft>
                <a:spcPts val="1600"/>
              </a:spcAft>
              <a:buNone/>
            </a:pPr>
            <a:r>
              <a:t/>
            </a:r>
            <a:endParaRPr/>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680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Lost Profit off Volatility</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market moves in small </a:t>
            </a:r>
            <a:r>
              <a:rPr lang="en"/>
              <a:t>unpredictable</a:t>
            </a:r>
            <a:r>
              <a:rPr lang="en"/>
              <a:t> increments </a:t>
            </a:r>
            <a:r>
              <a:rPr lang="en"/>
              <a:t>which</a:t>
            </a:r>
            <a:r>
              <a:rPr lang="en"/>
              <a:t> are lost opportunities for consistent small profits. </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Low Userbase</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Retail traders are </a:t>
            </a:r>
            <a:r>
              <a:rPr lang="en"/>
              <a:t>afraid</a:t>
            </a:r>
            <a:r>
              <a:rPr lang="en"/>
              <a:t> of cryptocurrency trading</a:t>
            </a:r>
            <a:endParaRPr sz="1600"/>
          </a:p>
        </p:txBody>
      </p:sp>
      <p:pic>
        <p:nvPicPr>
          <p:cNvPr id="108" name="Google Shape;108;p14"/>
          <p:cNvPicPr preferRelativeResize="0"/>
          <p:nvPr/>
        </p:nvPicPr>
        <p:blipFill>
          <a:blip r:embed="rId3">
            <a:alphaModFix/>
          </a:blip>
          <a:stretch>
            <a:fillRect/>
          </a:stretch>
        </p:blipFill>
        <p:spPr>
          <a:xfrm>
            <a:off x="1018749" y="3107524"/>
            <a:ext cx="1455275" cy="1445275"/>
          </a:xfrm>
          <a:prstGeom prst="rect">
            <a:avLst/>
          </a:prstGeom>
          <a:noFill/>
          <a:ln>
            <a:noFill/>
          </a:ln>
        </p:spPr>
      </p:pic>
      <p:pic>
        <p:nvPicPr>
          <p:cNvPr id="109" name="Google Shape;109;p14"/>
          <p:cNvPicPr preferRelativeResize="0"/>
          <p:nvPr/>
        </p:nvPicPr>
        <p:blipFill>
          <a:blip r:embed="rId4">
            <a:alphaModFix/>
          </a:blip>
          <a:stretch>
            <a:fillRect/>
          </a:stretch>
        </p:blipFill>
        <p:spPr>
          <a:xfrm>
            <a:off x="6697274" y="2989100"/>
            <a:ext cx="1643601" cy="1656000"/>
          </a:xfrm>
          <a:prstGeom prst="rect">
            <a:avLst/>
          </a:prstGeom>
          <a:noFill/>
          <a:ln>
            <a:noFill/>
          </a:ln>
        </p:spPr>
      </p:pic>
      <p:pic>
        <p:nvPicPr>
          <p:cNvPr id="110" name="Google Shape;110;p14"/>
          <p:cNvPicPr preferRelativeResize="0"/>
          <p:nvPr/>
        </p:nvPicPr>
        <p:blipFill>
          <a:blip r:embed="rId5">
            <a:alphaModFix/>
          </a:blip>
          <a:stretch>
            <a:fillRect/>
          </a:stretch>
        </p:blipFill>
        <p:spPr>
          <a:xfrm>
            <a:off x="6641748" y="4037298"/>
            <a:ext cx="607800" cy="60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ctrTitle"/>
          </p:nvPr>
        </p:nvSpPr>
        <p:spPr>
          <a:xfrm>
            <a:off x="386050" y="2061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Plotting loss vs Validation loss</a:t>
            </a:r>
            <a:endParaRPr sz="3700"/>
          </a:p>
        </p:txBody>
      </p:sp>
      <p:pic>
        <p:nvPicPr>
          <p:cNvPr id="233" name="Google Shape;233;p32"/>
          <p:cNvPicPr preferRelativeResize="0"/>
          <p:nvPr/>
        </p:nvPicPr>
        <p:blipFill>
          <a:blip r:embed="rId3">
            <a:alphaModFix/>
          </a:blip>
          <a:stretch>
            <a:fillRect/>
          </a:stretch>
        </p:blipFill>
        <p:spPr>
          <a:xfrm>
            <a:off x="2111813" y="1160472"/>
            <a:ext cx="4770566" cy="37937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ctrTitle"/>
          </p:nvPr>
        </p:nvSpPr>
        <p:spPr>
          <a:xfrm>
            <a:off x="460950" y="3200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239" name="Google Shape;239;p33"/>
          <p:cNvSpPr txBox="1"/>
          <p:nvPr>
            <p:ph idx="1" type="subTitle"/>
          </p:nvPr>
        </p:nvSpPr>
        <p:spPr>
          <a:xfrm>
            <a:off x="401993" y="1190575"/>
            <a:ext cx="345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predicts and transform back to original form, to interpret the results in the original units of measurement. </a:t>
            </a:r>
            <a:endParaRPr/>
          </a:p>
          <a:p>
            <a:pPr indent="0" lvl="0" marL="0" rtl="0" algn="l">
              <a:spcBef>
                <a:spcPts val="0"/>
              </a:spcBef>
              <a:spcAft>
                <a:spcPts val="0"/>
              </a:spcAft>
              <a:buNone/>
            </a:pPr>
            <a:r>
              <a:t/>
            </a:r>
            <a:endParaRPr/>
          </a:p>
        </p:txBody>
      </p:sp>
      <p:pic>
        <p:nvPicPr>
          <p:cNvPr id="240" name="Google Shape;240;p33"/>
          <p:cNvPicPr preferRelativeResize="0"/>
          <p:nvPr/>
        </p:nvPicPr>
        <p:blipFill>
          <a:blip r:embed="rId3">
            <a:alphaModFix/>
          </a:blip>
          <a:stretch>
            <a:fillRect/>
          </a:stretch>
        </p:blipFill>
        <p:spPr>
          <a:xfrm>
            <a:off x="5332893" y="1510197"/>
            <a:ext cx="2743200" cy="542925"/>
          </a:xfrm>
          <a:prstGeom prst="rect">
            <a:avLst/>
          </a:prstGeom>
          <a:noFill/>
          <a:ln>
            <a:noFill/>
          </a:ln>
        </p:spPr>
      </p:pic>
      <p:pic>
        <p:nvPicPr>
          <p:cNvPr id="241" name="Google Shape;241;p33"/>
          <p:cNvPicPr preferRelativeResize="0"/>
          <p:nvPr/>
        </p:nvPicPr>
        <p:blipFill>
          <a:blip r:embed="rId4">
            <a:alphaModFix/>
          </a:blip>
          <a:stretch>
            <a:fillRect/>
          </a:stretch>
        </p:blipFill>
        <p:spPr>
          <a:xfrm>
            <a:off x="4492700" y="2512750"/>
            <a:ext cx="4524375" cy="76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ctrTitle"/>
          </p:nvPr>
        </p:nvSpPr>
        <p:spPr>
          <a:xfrm>
            <a:off x="399125" y="9453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a:p>
            <a:pPr indent="0" lvl="0" marL="0" rtl="0" algn="l">
              <a:spcBef>
                <a:spcPts val="0"/>
              </a:spcBef>
              <a:spcAft>
                <a:spcPts val="0"/>
              </a:spcAft>
              <a:buNone/>
            </a:pPr>
            <a:r>
              <a:rPr lang="en" sz="2600"/>
              <a:t>Mean Squared Error</a:t>
            </a:r>
            <a:r>
              <a:rPr lang="en" sz="2600"/>
              <a:t> and R² score</a:t>
            </a:r>
            <a:endParaRPr sz="2600"/>
          </a:p>
        </p:txBody>
      </p:sp>
      <p:pic>
        <p:nvPicPr>
          <p:cNvPr id="247" name="Google Shape;247;p34"/>
          <p:cNvPicPr preferRelativeResize="0"/>
          <p:nvPr/>
        </p:nvPicPr>
        <p:blipFill>
          <a:blip r:embed="rId3">
            <a:alphaModFix/>
          </a:blip>
          <a:stretch>
            <a:fillRect/>
          </a:stretch>
        </p:blipFill>
        <p:spPr>
          <a:xfrm>
            <a:off x="690325" y="1926063"/>
            <a:ext cx="6743700" cy="571500"/>
          </a:xfrm>
          <a:prstGeom prst="rect">
            <a:avLst/>
          </a:prstGeom>
          <a:noFill/>
          <a:ln>
            <a:noFill/>
          </a:ln>
        </p:spPr>
      </p:pic>
      <p:pic>
        <p:nvPicPr>
          <p:cNvPr id="248" name="Google Shape;248;p34"/>
          <p:cNvPicPr preferRelativeResize="0"/>
          <p:nvPr/>
        </p:nvPicPr>
        <p:blipFill>
          <a:blip r:embed="rId4">
            <a:alphaModFix/>
          </a:blip>
          <a:stretch>
            <a:fillRect/>
          </a:stretch>
        </p:blipFill>
        <p:spPr>
          <a:xfrm>
            <a:off x="749275" y="2587688"/>
            <a:ext cx="2447925" cy="571500"/>
          </a:xfrm>
          <a:prstGeom prst="rect">
            <a:avLst/>
          </a:prstGeom>
          <a:noFill/>
          <a:ln>
            <a:noFill/>
          </a:ln>
        </p:spPr>
      </p:pic>
      <p:pic>
        <p:nvPicPr>
          <p:cNvPr id="249" name="Google Shape;249;p34"/>
          <p:cNvPicPr preferRelativeResize="0"/>
          <p:nvPr/>
        </p:nvPicPr>
        <p:blipFill>
          <a:blip r:embed="rId5">
            <a:alphaModFix/>
          </a:blip>
          <a:stretch>
            <a:fillRect/>
          </a:stretch>
        </p:blipFill>
        <p:spPr>
          <a:xfrm>
            <a:off x="749275" y="3289313"/>
            <a:ext cx="5057775" cy="942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35"/>
          <p:cNvPicPr preferRelativeResize="0"/>
          <p:nvPr/>
        </p:nvPicPr>
        <p:blipFill>
          <a:blip r:embed="rId3">
            <a:alphaModFix/>
          </a:blip>
          <a:stretch>
            <a:fillRect/>
          </a:stretch>
        </p:blipFill>
        <p:spPr>
          <a:xfrm>
            <a:off x="204000" y="1207825"/>
            <a:ext cx="8851398" cy="32158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ctrTitle"/>
          </p:nvPr>
        </p:nvSpPr>
        <p:spPr>
          <a:xfrm>
            <a:off x="219625" y="2460350"/>
            <a:ext cx="3285300" cy="91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Predicting next 30 days</a:t>
            </a:r>
            <a:endParaRPr sz="3500"/>
          </a:p>
        </p:txBody>
      </p:sp>
      <p:pic>
        <p:nvPicPr>
          <p:cNvPr id="262" name="Google Shape;262;p36"/>
          <p:cNvPicPr preferRelativeResize="0"/>
          <p:nvPr/>
        </p:nvPicPr>
        <p:blipFill>
          <a:blip r:embed="rId3">
            <a:alphaModFix/>
          </a:blip>
          <a:stretch>
            <a:fillRect/>
          </a:stretch>
        </p:blipFill>
        <p:spPr>
          <a:xfrm>
            <a:off x="4240725" y="-17575"/>
            <a:ext cx="353768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ctrTitle"/>
          </p:nvPr>
        </p:nvSpPr>
        <p:spPr>
          <a:xfrm>
            <a:off x="524425" y="250550"/>
            <a:ext cx="7876200" cy="91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Compare last 15 days to next 30 days</a:t>
            </a:r>
            <a:endParaRPr sz="3200"/>
          </a:p>
        </p:txBody>
      </p:sp>
      <p:sp>
        <p:nvSpPr>
          <p:cNvPr id="268" name="Google Shape;268;p37"/>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7"/>
          <p:cNvPicPr preferRelativeResize="0"/>
          <p:nvPr/>
        </p:nvPicPr>
        <p:blipFill>
          <a:blip r:embed="rId3">
            <a:alphaModFix/>
          </a:blip>
          <a:stretch>
            <a:fillRect/>
          </a:stretch>
        </p:blipFill>
        <p:spPr>
          <a:xfrm>
            <a:off x="975625" y="1169751"/>
            <a:ext cx="7467050" cy="37605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ctrTitle"/>
          </p:nvPr>
        </p:nvSpPr>
        <p:spPr>
          <a:xfrm>
            <a:off x="598100" y="251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graphic with </a:t>
            </a:r>
            <a:r>
              <a:rPr lang="en"/>
              <a:t>prediction</a:t>
            </a:r>
            <a:endParaRPr/>
          </a:p>
        </p:txBody>
      </p:sp>
      <p:pic>
        <p:nvPicPr>
          <p:cNvPr id="275" name="Google Shape;275;p38"/>
          <p:cNvPicPr preferRelativeResize="0"/>
          <p:nvPr/>
        </p:nvPicPr>
        <p:blipFill>
          <a:blip r:embed="rId3">
            <a:alphaModFix/>
          </a:blip>
          <a:stretch>
            <a:fillRect/>
          </a:stretch>
        </p:blipFill>
        <p:spPr>
          <a:xfrm>
            <a:off x="990600" y="1212900"/>
            <a:ext cx="7621802" cy="3778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How reliable is our model? </a:t>
            </a:r>
            <a:endParaRPr sz="2300"/>
          </a:p>
          <a:p>
            <a:pPr indent="0" lvl="0" marL="0" rtl="0" algn="l">
              <a:spcBef>
                <a:spcPts val="1600"/>
              </a:spcBef>
              <a:spcAft>
                <a:spcPts val="1600"/>
              </a:spcAft>
              <a:buNone/>
            </a:pPr>
            <a:r>
              <a:rPr lang="en" sz="2300"/>
              <a:t>Not 100% accurate</a:t>
            </a:r>
            <a:endParaRPr/>
          </a:p>
        </p:txBody>
      </p:sp>
      <p:sp>
        <p:nvSpPr>
          <p:cNvPr id="281" name="Google Shape;281;p39"/>
          <p:cNvSpPr txBox="1"/>
          <p:nvPr>
            <p:ph type="title"/>
          </p:nvPr>
        </p:nvSpPr>
        <p:spPr>
          <a:xfrm>
            <a:off x="69800" y="44125"/>
            <a:ext cx="4414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Ethical implications</a:t>
            </a:r>
            <a:endParaRPr/>
          </a:p>
        </p:txBody>
      </p:sp>
      <p:sp>
        <p:nvSpPr>
          <p:cNvPr id="282" name="Google Shape;282;p39"/>
          <p:cNvSpPr txBox="1"/>
          <p:nvPr>
            <p:ph idx="1" type="subTitle"/>
          </p:nvPr>
        </p:nvSpPr>
        <p:spPr>
          <a:xfrm>
            <a:off x="106500" y="23286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Trust and responsibilities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idx="2" type="body"/>
          </p:nvPr>
        </p:nvSpPr>
        <p:spPr>
          <a:xfrm>
            <a:off x="4912100" y="595775"/>
            <a:ext cx="46176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a:p>
            <a:pPr indent="0" lvl="0" marL="0" rtl="0" algn="l">
              <a:spcBef>
                <a:spcPts val="1600"/>
              </a:spcBef>
              <a:spcAft>
                <a:spcPts val="0"/>
              </a:spcAft>
              <a:buNone/>
            </a:pPr>
            <a:r>
              <a:rPr lang="en" sz="2300"/>
              <a:t>How should we market our service?</a:t>
            </a:r>
            <a:endParaRPr sz="2300"/>
          </a:p>
          <a:p>
            <a:pPr indent="0" lvl="0" marL="0" rtl="0" algn="l">
              <a:spcBef>
                <a:spcPts val="1600"/>
              </a:spcBef>
              <a:spcAft>
                <a:spcPts val="1600"/>
              </a:spcAft>
              <a:buNone/>
            </a:pPr>
            <a:r>
              <a:rPr lang="en" sz="2300"/>
              <a:t>Not FoolProof</a:t>
            </a:r>
            <a:endParaRPr sz="2300"/>
          </a:p>
        </p:txBody>
      </p:sp>
      <p:sp>
        <p:nvSpPr>
          <p:cNvPr id="288" name="Google Shape;288;p40"/>
          <p:cNvSpPr txBox="1"/>
          <p:nvPr>
            <p:ph type="title"/>
          </p:nvPr>
        </p:nvSpPr>
        <p:spPr>
          <a:xfrm>
            <a:off x="69800" y="44125"/>
            <a:ext cx="4414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Ethical implications</a:t>
            </a:r>
            <a:endParaRPr/>
          </a:p>
        </p:txBody>
      </p:sp>
      <p:sp>
        <p:nvSpPr>
          <p:cNvPr id="289" name="Google Shape;289;p40"/>
          <p:cNvSpPr txBox="1"/>
          <p:nvPr>
            <p:ph idx="1" type="subTitle"/>
          </p:nvPr>
        </p:nvSpPr>
        <p:spPr>
          <a:xfrm>
            <a:off x="106500" y="23286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Trust and responsibilities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0"/>
              </a:spcAft>
              <a:buNone/>
            </a:pPr>
            <a:r>
              <a:rPr lang="en" sz="2000"/>
              <a:t>Require a Terms and Conditions or Contract Signature in case users are </a:t>
            </a:r>
            <a:r>
              <a:rPr lang="en" sz="2000"/>
              <a:t>dissatisfied or felt they were </a:t>
            </a:r>
            <a:r>
              <a:rPr lang="en" sz="2000"/>
              <a:t>misled.</a:t>
            </a:r>
            <a:endParaRPr sz="2000"/>
          </a:p>
          <a:p>
            <a:pPr indent="0" lvl="0" marL="0" rtl="0" algn="l">
              <a:spcBef>
                <a:spcPts val="1600"/>
              </a:spcBef>
              <a:spcAft>
                <a:spcPts val="1600"/>
              </a:spcAft>
              <a:buNone/>
            </a:pPr>
            <a:r>
              <a:t/>
            </a:r>
            <a:endParaRPr sz="2000"/>
          </a:p>
        </p:txBody>
      </p:sp>
      <p:sp>
        <p:nvSpPr>
          <p:cNvPr id="295" name="Google Shape;295;p41"/>
          <p:cNvSpPr txBox="1"/>
          <p:nvPr>
            <p:ph type="title"/>
          </p:nvPr>
        </p:nvSpPr>
        <p:spPr>
          <a:xfrm>
            <a:off x="69800" y="44125"/>
            <a:ext cx="4414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Ethical implications</a:t>
            </a:r>
            <a:endParaRPr/>
          </a:p>
        </p:txBody>
      </p:sp>
      <p:sp>
        <p:nvSpPr>
          <p:cNvPr id="296" name="Google Shape;296;p41"/>
          <p:cNvSpPr txBox="1"/>
          <p:nvPr>
            <p:ph idx="1" type="subTitle"/>
          </p:nvPr>
        </p:nvSpPr>
        <p:spPr>
          <a:xfrm>
            <a:off x="106500" y="23286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Trust and responsibilities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5"/>
          <p:cNvPicPr preferRelativeResize="0"/>
          <p:nvPr/>
        </p:nvPicPr>
        <p:blipFill>
          <a:blip r:embed="rId3">
            <a:alphaModFix/>
          </a:blip>
          <a:stretch>
            <a:fillRect/>
          </a:stretch>
        </p:blipFill>
        <p:spPr>
          <a:xfrm>
            <a:off x="4118500" y="1807625"/>
            <a:ext cx="4967800" cy="2483900"/>
          </a:xfrm>
          <a:prstGeom prst="rect">
            <a:avLst/>
          </a:prstGeom>
          <a:noFill/>
          <a:ln>
            <a:noFill/>
          </a:ln>
        </p:spPr>
      </p:pic>
      <p:sp>
        <p:nvSpPr>
          <p:cNvPr id="116" name="Google Shape;116;p15"/>
          <p:cNvSpPr txBox="1"/>
          <p:nvPr>
            <p:ph type="ctrTitle"/>
          </p:nvPr>
        </p:nvSpPr>
        <p:spPr>
          <a:xfrm>
            <a:off x="460950" y="491625"/>
            <a:ext cx="8222100" cy="8256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t>What is LSTM ?</a:t>
            </a:r>
            <a:endParaRPr sz="5100"/>
          </a:p>
        </p:txBody>
      </p:sp>
      <p:sp>
        <p:nvSpPr>
          <p:cNvPr id="117" name="Google Shape;117;p15"/>
          <p:cNvSpPr txBox="1"/>
          <p:nvPr>
            <p:ph idx="1" type="subTitle"/>
          </p:nvPr>
        </p:nvSpPr>
        <p:spPr>
          <a:xfrm>
            <a:off x="-73250" y="1447025"/>
            <a:ext cx="3969900" cy="3620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a:t>An </a:t>
            </a:r>
            <a:r>
              <a:rPr lang="en"/>
              <a:t>artificial recurrent neural network architecture. </a:t>
            </a:r>
            <a:endParaRPr/>
          </a:p>
          <a:p>
            <a:pPr indent="-361950" lvl="0" marL="457200" rtl="0" algn="l">
              <a:lnSpc>
                <a:spcPct val="115000"/>
              </a:lnSpc>
              <a:spcBef>
                <a:spcPts val="0"/>
              </a:spcBef>
              <a:spcAft>
                <a:spcPts val="0"/>
              </a:spcAft>
              <a:buSzPts val="2100"/>
              <a:buChar char="●"/>
            </a:pPr>
            <a:r>
              <a:rPr lang="en"/>
              <a:t>Has feedback connections and can process not only single data points, but also entire sequences of data.</a:t>
            </a:r>
            <a:endParaRPr/>
          </a:p>
          <a:p>
            <a:pPr indent="-361950" lvl="0" marL="457200" rtl="0" algn="l">
              <a:lnSpc>
                <a:spcPct val="115000"/>
              </a:lnSpc>
              <a:spcBef>
                <a:spcPts val="0"/>
              </a:spcBef>
              <a:spcAft>
                <a:spcPts val="0"/>
              </a:spcAft>
              <a:buSzPts val="2100"/>
              <a:buChar char="●"/>
            </a:pPr>
            <a:r>
              <a:rPr lang="en"/>
              <a:t>Capable of learning order dependence in sequence prediction problems.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69800" y="44125"/>
            <a:ext cx="4414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Ethical implications</a:t>
            </a:r>
            <a:endParaRPr/>
          </a:p>
        </p:txBody>
      </p:sp>
      <p:sp>
        <p:nvSpPr>
          <p:cNvPr id="302" name="Google Shape;302;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Customer awareness: </a:t>
            </a:r>
            <a:endParaRPr sz="2500"/>
          </a:p>
          <a:p>
            <a:pPr indent="0" lvl="0" marL="0" rtl="0" algn="l">
              <a:spcBef>
                <a:spcPts val="1600"/>
              </a:spcBef>
              <a:spcAft>
                <a:spcPts val="0"/>
              </a:spcAft>
              <a:buNone/>
            </a:pPr>
            <a:r>
              <a:rPr lang="en"/>
              <a:t>Inform consumers on how to use it and how we are improving</a:t>
            </a:r>
            <a:r>
              <a:rPr lang="en"/>
              <a:t> processing pattern and parameters.</a:t>
            </a:r>
            <a:endParaRPr/>
          </a:p>
          <a:p>
            <a:pPr indent="0" lvl="0" marL="0" rtl="0" algn="l">
              <a:spcBef>
                <a:spcPts val="1600"/>
              </a:spcBef>
              <a:spcAft>
                <a:spcPts val="1600"/>
              </a:spcAft>
              <a:buNone/>
            </a:pPr>
            <a:r>
              <a:t/>
            </a:r>
            <a:endParaRPr/>
          </a:p>
        </p:txBody>
      </p:sp>
      <p:sp>
        <p:nvSpPr>
          <p:cNvPr id="303" name="Google Shape;303;p42"/>
          <p:cNvSpPr txBox="1"/>
          <p:nvPr>
            <p:ph idx="1" type="subTitle"/>
          </p:nvPr>
        </p:nvSpPr>
        <p:spPr>
          <a:xfrm>
            <a:off x="106500" y="23286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Trust and responsibilities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02400" y="6223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09" name="Google Shape;309;p43"/>
          <p:cNvSpPr txBox="1"/>
          <p:nvPr/>
        </p:nvSpPr>
        <p:spPr>
          <a:xfrm>
            <a:off x="606550" y="1674075"/>
            <a:ext cx="3930300" cy="21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The model is not accurate and needs improvements.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Increasing the amount of neural nodes, improve our data collection and  iterate and refine the model.</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We will have to be careful when marketing our service to no create unethical conflicts.</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pic>
        <p:nvPicPr>
          <p:cNvPr id="310" name="Google Shape;310;p43"/>
          <p:cNvPicPr preferRelativeResize="0"/>
          <p:nvPr/>
        </p:nvPicPr>
        <p:blipFill>
          <a:blip r:embed="rId3">
            <a:alphaModFix/>
          </a:blip>
          <a:stretch>
            <a:fillRect/>
          </a:stretch>
        </p:blipFill>
        <p:spPr>
          <a:xfrm>
            <a:off x="4536850" y="1225372"/>
            <a:ext cx="4302351" cy="29963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LSTM and not other Models?</a:t>
            </a:r>
            <a:endParaRPr/>
          </a:p>
        </p:txBody>
      </p:sp>
      <p:sp>
        <p:nvSpPr>
          <p:cNvPr id="123" name="Google Shape;123;p16"/>
          <p:cNvSpPr txBox="1"/>
          <p:nvPr/>
        </p:nvSpPr>
        <p:spPr>
          <a:xfrm>
            <a:off x="431875" y="1323750"/>
            <a:ext cx="7738800" cy="3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Long Short-Term Memory (LSTM) Networks:</a:t>
            </a:r>
            <a:r>
              <a:rPr lang="en" sz="2000"/>
              <a:t> LSTMs are designed to capture long-term dependencies in time series data.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They are well-suited for cryptocurrency price prediction due to their ability to retain information over long sequences and model temporal patterns effectively.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With memory cells designed to remember relevant information over varying time intervals, LSTMs excel in identifying short-term fluctuations and long-term trends within the volatile cryptocurrency market.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ctrTitle"/>
          </p:nvPr>
        </p:nvSpPr>
        <p:spPr>
          <a:xfrm>
            <a:off x="598100" y="251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Libraries</a:t>
            </a:r>
            <a:endParaRPr/>
          </a:p>
        </p:txBody>
      </p:sp>
      <p:pic>
        <p:nvPicPr>
          <p:cNvPr id="129" name="Google Shape;129;p17"/>
          <p:cNvPicPr preferRelativeResize="0"/>
          <p:nvPr/>
        </p:nvPicPr>
        <p:blipFill>
          <a:blip r:embed="rId3">
            <a:alphaModFix/>
          </a:blip>
          <a:stretch>
            <a:fillRect/>
          </a:stretch>
        </p:blipFill>
        <p:spPr>
          <a:xfrm>
            <a:off x="224525" y="1090030"/>
            <a:ext cx="4632675" cy="2390650"/>
          </a:xfrm>
          <a:prstGeom prst="rect">
            <a:avLst/>
          </a:prstGeom>
          <a:noFill/>
          <a:ln>
            <a:noFill/>
          </a:ln>
        </p:spPr>
      </p:pic>
      <p:pic>
        <p:nvPicPr>
          <p:cNvPr id="130" name="Google Shape;130;p17"/>
          <p:cNvPicPr preferRelativeResize="0"/>
          <p:nvPr/>
        </p:nvPicPr>
        <p:blipFill>
          <a:blip r:embed="rId4">
            <a:alphaModFix/>
          </a:blip>
          <a:stretch>
            <a:fillRect/>
          </a:stretch>
        </p:blipFill>
        <p:spPr>
          <a:xfrm>
            <a:off x="4245225" y="2635721"/>
            <a:ext cx="4632675" cy="2265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ctrTitle"/>
          </p:nvPr>
        </p:nvSpPr>
        <p:spPr>
          <a:xfrm>
            <a:off x="598100" y="251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Libraries</a:t>
            </a:r>
            <a:endParaRPr/>
          </a:p>
        </p:txBody>
      </p:sp>
      <p:pic>
        <p:nvPicPr>
          <p:cNvPr id="136" name="Google Shape;136;p18"/>
          <p:cNvPicPr preferRelativeResize="0"/>
          <p:nvPr/>
        </p:nvPicPr>
        <p:blipFill>
          <a:blip r:embed="rId3">
            <a:alphaModFix/>
          </a:blip>
          <a:stretch>
            <a:fillRect/>
          </a:stretch>
        </p:blipFill>
        <p:spPr>
          <a:xfrm>
            <a:off x="152400" y="2932300"/>
            <a:ext cx="8839200" cy="1682358"/>
          </a:xfrm>
          <a:prstGeom prst="rect">
            <a:avLst/>
          </a:prstGeom>
          <a:noFill/>
          <a:ln>
            <a:noFill/>
          </a:ln>
        </p:spPr>
      </p:pic>
      <p:pic>
        <p:nvPicPr>
          <p:cNvPr id="137" name="Google Shape;137;p18"/>
          <p:cNvPicPr preferRelativeResize="0"/>
          <p:nvPr/>
        </p:nvPicPr>
        <p:blipFill>
          <a:blip r:embed="rId4">
            <a:alphaModFix/>
          </a:blip>
          <a:stretch>
            <a:fillRect/>
          </a:stretch>
        </p:blipFill>
        <p:spPr>
          <a:xfrm>
            <a:off x="3238600" y="538450"/>
            <a:ext cx="5581600" cy="203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ctrTitle"/>
          </p:nvPr>
        </p:nvSpPr>
        <p:spPr>
          <a:xfrm>
            <a:off x="460950" y="3146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Loading Dataset</a:t>
            </a:r>
            <a:endParaRPr/>
          </a:p>
        </p:txBody>
      </p:sp>
      <p:pic>
        <p:nvPicPr>
          <p:cNvPr id="143" name="Google Shape;143;p19"/>
          <p:cNvPicPr preferRelativeResize="0"/>
          <p:nvPr/>
        </p:nvPicPr>
        <p:blipFill>
          <a:blip r:embed="rId3">
            <a:alphaModFix/>
          </a:blip>
          <a:stretch>
            <a:fillRect/>
          </a:stretch>
        </p:blipFill>
        <p:spPr>
          <a:xfrm>
            <a:off x="1030250" y="1266447"/>
            <a:ext cx="6607848" cy="36669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349700" y="1455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49" name="Google Shape;149;p20"/>
          <p:cNvSpPr txBox="1"/>
          <p:nvPr>
            <p:ph idx="1" type="subTitle"/>
          </p:nvPr>
        </p:nvSpPr>
        <p:spPr>
          <a:xfrm>
            <a:off x="349688" y="9529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depicting Highest, Lowest and Opening and Closing price of each day of the year.</a:t>
            </a:r>
            <a:endParaRPr/>
          </a:p>
          <a:p>
            <a:pPr indent="-361950" lvl="0" marL="457200" rtl="0" algn="l">
              <a:spcBef>
                <a:spcPts val="0"/>
              </a:spcBef>
              <a:spcAft>
                <a:spcPts val="0"/>
              </a:spcAft>
              <a:buSzPts val="2100"/>
              <a:buChar char="●"/>
            </a:pPr>
            <a:r>
              <a:rPr lang="en"/>
              <a:t>Have a concrete perspective of our data. </a:t>
            </a:r>
            <a:endParaRPr/>
          </a:p>
          <a:p>
            <a:pPr indent="-361950" lvl="0" marL="457200" rtl="0" algn="l">
              <a:spcBef>
                <a:spcPts val="0"/>
              </a:spcBef>
              <a:spcAft>
                <a:spcPts val="0"/>
              </a:spcAft>
              <a:buSzPts val="2100"/>
              <a:buChar char="●"/>
            </a:pPr>
            <a:r>
              <a:rPr lang="en"/>
              <a:t>V</a:t>
            </a:r>
            <a:r>
              <a:rPr lang="en"/>
              <a:t>isualize what our prediction should look like</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pic>
        <p:nvPicPr>
          <p:cNvPr id="150" name="Google Shape;150;p20"/>
          <p:cNvPicPr preferRelativeResize="0"/>
          <p:nvPr/>
        </p:nvPicPr>
        <p:blipFill>
          <a:blip r:embed="rId3">
            <a:alphaModFix/>
          </a:blip>
          <a:stretch>
            <a:fillRect/>
          </a:stretch>
        </p:blipFill>
        <p:spPr>
          <a:xfrm>
            <a:off x="124500" y="2947200"/>
            <a:ext cx="8895002" cy="191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598100" y="556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LSTM Model</a:t>
            </a:r>
            <a:endParaRPr/>
          </a:p>
        </p:txBody>
      </p:sp>
      <p:sp>
        <p:nvSpPr>
          <p:cNvPr id="156" name="Google Shape;156;p21"/>
          <p:cNvSpPr txBox="1"/>
          <p:nvPr>
            <p:ph idx="1" type="subTitle"/>
          </p:nvPr>
        </p:nvSpPr>
        <p:spPr>
          <a:xfrm>
            <a:off x="45425" y="1394825"/>
            <a:ext cx="4733100" cy="3355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arenR"/>
            </a:pPr>
            <a:r>
              <a:rPr lang="en"/>
              <a:t>Preparing Data for Training and Testing:</a:t>
            </a:r>
            <a:endParaRPr/>
          </a:p>
          <a:p>
            <a:pPr indent="-361950" lvl="1" marL="914400" rtl="0" algn="l">
              <a:spcBef>
                <a:spcPts val="0"/>
              </a:spcBef>
              <a:spcAft>
                <a:spcPts val="0"/>
              </a:spcAft>
              <a:buSzPts val="2100"/>
              <a:buAutoNum type="alphaLcParenR"/>
            </a:pPr>
            <a:r>
              <a:rPr lang="en"/>
              <a:t>We are just considering 1 year data </a:t>
            </a:r>
            <a:r>
              <a:rPr lang="en"/>
              <a:t>f</a:t>
            </a:r>
            <a:r>
              <a:rPr lang="en"/>
              <a:t>or training data, to avoid big price fluctuation.</a:t>
            </a:r>
            <a:endParaRPr/>
          </a:p>
          <a:p>
            <a:pPr indent="-361950" lvl="1" marL="914400" rtl="0" algn="l">
              <a:spcBef>
                <a:spcPts val="0"/>
              </a:spcBef>
              <a:spcAft>
                <a:spcPts val="0"/>
              </a:spcAft>
              <a:buSzPts val="2100"/>
              <a:buAutoNum type="alphaLcParenR"/>
            </a:pPr>
            <a:r>
              <a:rPr lang="en"/>
              <a:t>We will be only be considering Close and Date, since we are predicting the Close value of BTC.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57" name="Google Shape;157;p21"/>
          <p:cNvPicPr preferRelativeResize="0"/>
          <p:nvPr/>
        </p:nvPicPr>
        <p:blipFill>
          <a:blip r:embed="rId3">
            <a:alphaModFix/>
          </a:blip>
          <a:stretch>
            <a:fillRect/>
          </a:stretch>
        </p:blipFill>
        <p:spPr>
          <a:xfrm>
            <a:off x="5108075" y="1635925"/>
            <a:ext cx="3660674" cy="2877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