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  <a:srgbClr val="F1E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081F-1267-6560-E161-90B116D0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C5224-746B-12B3-DDDD-42D59EC1B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4FDD-38AF-0733-FF6A-6052F128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9741-9587-2E20-0806-BB7E70DD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1CD9-6010-47D4-CC53-AC510AAA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413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A1C7-62BF-F4BE-A5E6-3679867F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B2F90-7AA4-1DB5-4D6A-D1A9408D0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4851-9F96-FFB3-E4F0-EABC535B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38E6C-0C20-AF03-C17C-E032553D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BB79E-4772-5704-CCD7-DEFE55D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470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3F86A-C2E9-DBC4-B622-C94C38376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DC9D8-305E-89BF-6947-463F5C29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7C8E-43B7-A76E-3CE3-C52BDDBC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687E-5F8C-B7EF-030F-1ACE5139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CF3A-4302-D8BB-9C5B-C7C82170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773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FA52-1629-54CF-0103-B4819E71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6A99-053A-5AC6-371B-72651055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2C16F-F94E-BAF3-558A-55922350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117F-5BCB-8E71-6017-864F19B7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DD32-81A5-BA68-0F94-EF76BDAB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166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049F-2506-03A1-53BE-064BA7FD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C7610-D5A9-1783-B064-D830CCB3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C501-2650-506A-42EE-7700460F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3B45-73D1-B8F1-A6CB-6DE1CE43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5CDD-CBE9-C127-6770-85039778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2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83DF-9969-7E31-AD2E-7E4B4DD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AA83-C6AC-5660-BCDD-AB1E1457E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2CDDD-55FA-D382-5A64-82AA7E13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1C1F-DEDB-3640-AB03-F5613CF8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A7EFC-ACDB-E4F5-172A-6FB5F99B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904DD-7655-0710-DDCB-E018A98E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01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8FD-7B61-F4BD-D62D-F04E4AE5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9B0BD-732B-C069-BDCA-7470EDCAD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319D2-8B82-16F8-E720-09D83AB75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A592-5227-3127-C087-E9465A9B7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CB28-16B9-E877-E7AC-0E6CBB213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01908-2735-25BF-F39F-83893D1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CBA59-14AE-9DBE-3233-BF3363B4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F20D2-4B84-F1B6-9983-DF33713E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048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3D0D-776F-C3A9-9C88-CB885929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D1251-5422-E405-20BA-50C8DA23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8D371-97A3-2900-93CF-DD636AFB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97BD6-0556-2F0F-A354-0C17AA19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9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06944-61B0-09EB-FF27-EB0CAF3C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A4FC0-9D38-074D-FE23-B9B14089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B56F-1421-CC20-1AC1-485EED00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29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F88F-0E61-EF4C-1D0D-5A0DBDB5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BE92-2E17-25D4-8DF5-4C8C4A75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984D1-9465-7E65-B692-D8DF934A8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E329-D5EB-4C70-6C51-B3DC9A22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3AC74-FCB8-4F58-4556-C6E8F402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CBAA8-4971-B377-594E-52020ECE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250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BF88-A557-F70D-E7CB-2F61C2C5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F910E-9EBB-C5E4-8892-7B253FBD3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E0225-967C-46D6-7B90-F8838CF5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EBEFC-5B67-96D7-A4C3-88ABB3D0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07255-AB4C-8A68-DCCB-2AE999F2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60941-37A2-17CB-ADA5-E7FD9C69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678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0B864-0EF4-A7C4-DBDE-7CC102B1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F3314-C733-C180-8D81-61843CA7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7942-6694-BCED-9EF5-936F77C30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583D3-32CD-46D8-9850-B7A09664AA04}" type="datetimeFigureOut">
              <a:rPr lang="fr-CA" smtClean="0"/>
              <a:t>2023-03-26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16AD-0103-2AF9-4439-51EEF1B2E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5435-42A0-2265-862E-8B604C2FE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E47F-9C5A-4B1D-86E3-0D756364D9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95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cdashboard.alberta.ca/oilprice" TargetMode="External"/><Relationship Id="rId2" Type="http://schemas.openxmlformats.org/officeDocument/2006/relationships/hyperlink" Target="https://publications.gc.ca/collections/collection_2021/eccc/En81-4-2019-3-e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50.statcan.gc.ca/t1/tbl1/en/tv.action?pid=3810009701&amp;cubeTimeFrame.startYear=2009&amp;cubeTimeFrame.endYear=2019&amp;referencePeriods=20090101%2C201901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9D8CBB-EA93-33DC-EB78-61BFD335005B}"/>
              </a:ext>
            </a:extLst>
          </p:cNvPr>
          <p:cNvSpPr txBox="1"/>
          <p:nvPr/>
        </p:nvSpPr>
        <p:spPr>
          <a:xfrm>
            <a:off x="2011680" y="2695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60DFB3-BF6D-DA68-6E80-8127269CC4F8}"/>
              </a:ext>
            </a:extLst>
          </p:cNvPr>
          <p:cNvGrpSpPr/>
          <p:nvPr/>
        </p:nvGrpSpPr>
        <p:grpSpPr>
          <a:xfrm>
            <a:off x="1584960" y="1854300"/>
            <a:ext cx="4368800" cy="193040"/>
            <a:chOff x="1574800" y="1513840"/>
            <a:chExt cx="4368800" cy="1930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7DE7EE-0F0A-BF2F-8ED0-BB15E791E473}"/>
                </a:ext>
              </a:extLst>
            </p:cNvPr>
            <p:cNvSpPr/>
            <p:nvPr/>
          </p:nvSpPr>
          <p:spPr>
            <a:xfrm>
              <a:off x="1574800" y="1513840"/>
              <a:ext cx="873760" cy="193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1D2678-CDCD-63B2-0E70-431CE9632446}"/>
                </a:ext>
              </a:extLst>
            </p:cNvPr>
            <p:cNvSpPr/>
            <p:nvPr/>
          </p:nvSpPr>
          <p:spPr>
            <a:xfrm>
              <a:off x="2448560" y="1513840"/>
              <a:ext cx="873760" cy="193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6E9349-93D5-DA06-BE08-A785F0503C22}"/>
                </a:ext>
              </a:extLst>
            </p:cNvPr>
            <p:cNvSpPr/>
            <p:nvPr/>
          </p:nvSpPr>
          <p:spPr>
            <a:xfrm>
              <a:off x="3322320" y="1513840"/>
              <a:ext cx="873760" cy="1930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EC152A-EB14-EEBE-A4B7-F049847932DD}"/>
                </a:ext>
              </a:extLst>
            </p:cNvPr>
            <p:cNvSpPr/>
            <p:nvPr/>
          </p:nvSpPr>
          <p:spPr>
            <a:xfrm>
              <a:off x="4185920" y="1513840"/>
              <a:ext cx="873760" cy="193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58C1EF-ECD9-6C67-9D43-83268170AE94}"/>
                </a:ext>
              </a:extLst>
            </p:cNvPr>
            <p:cNvSpPr/>
            <p:nvPr/>
          </p:nvSpPr>
          <p:spPr>
            <a:xfrm>
              <a:off x="5069840" y="1513840"/>
              <a:ext cx="873760" cy="1930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E8DF86A-5352-FFBF-1FBA-B0379C7E8648}"/>
              </a:ext>
            </a:extLst>
          </p:cNvPr>
          <p:cNvSpPr txBox="1"/>
          <p:nvPr/>
        </p:nvSpPr>
        <p:spPr>
          <a:xfrm>
            <a:off x="1351280" y="633591"/>
            <a:ext cx="862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b="1" dirty="0">
                <a:latin typeface="Gautami" panose="020B0502040204020203" pitchFamily="34" charset="0"/>
                <a:cs typeface="Gautami" panose="020B0502040204020203" pitchFamily="34" charset="0"/>
              </a:rPr>
              <a:t>The Real </a:t>
            </a:r>
            <a:r>
              <a:rPr lang="en-US" sz="7200" b="1" dirty="0">
                <a:latin typeface="Gautami" panose="020B0502040204020203" pitchFamily="34" charset="0"/>
                <a:cs typeface="Gautami" panose="020B0502040204020203" pitchFamily="34" charset="0"/>
              </a:rPr>
              <a:t>Emitters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6AEA8-D39D-7069-C748-74A9D5030D9A}"/>
              </a:ext>
            </a:extLst>
          </p:cNvPr>
          <p:cNvSpPr txBox="1"/>
          <p:nvPr/>
        </p:nvSpPr>
        <p:spPr>
          <a:xfrm>
            <a:off x="1483360" y="2172474"/>
            <a:ext cx="862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autami" panose="020B0502040204020203" pitchFamily="34" charset="0"/>
                <a:cs typeface="Gautami" panose="020B0502040204020203" pitchFamily="34" charset="0"/>
              </a:rPr>
              <a:t>What the Data Shows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C40B4-818C-080A-F0EE-6920596AC3A8}"/>
              </a:ext>
            </a:extLst>
          </p:cNvPr>
          <p:cNvSpPr txBox="1"/>
          <p:nvPr/>
        </p:nvSpPr>
        <p:spPr>
          <a:xfrm>
            <a:off x="1351280" y="505089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Gautami" panose="020B0502040204020203" pitchFamily="34" charset="0"/>
                <a:cs typeface="Gautami" panose="020B0502040204020203" pitchFamily="34" charset="0"/>
              </a:rPr>
              <a:t>By Vladimir Estevez,</a:t>
            </a:r>
          </a:p>
          <a:p>
            <a:r>
              <a:rPr lang="en-US" sz="1800" b="1" dirty="0">
                <a:latin typeface="Gautami" panose="020B0502040204020203" pitchFamily="34" charset="0"/>
                <a:cs typeface="Gautami" panose="020B0502040204020203" pitchFamily="34" charset="0"/>
              </a:rPr>
              <a:t>Christopher Kwok,</a:t>
            </a:r>
          </a:p>
          <a:p>
            <a:r>
              <a:rPr lang="en-US" sz="1800" b="1" dirty="0">
                <a:latin typeface="Gautami" panose="020B0502040204020203" pitchFamily="34" charset="0"/>
                <a:cs typeface="Gautami" panose="020B0502040204020203" pitchFamily="34" charset="0"/>
              </a:rPr>
              <a:t>Christophe Landry,</a:t>
            </a:r>
          </a:p>
          <a:p>
            <a:r>
              <a:rPr lang="en-US" sz="1800" b="1" dirty="0">
                <a:latin typeface="Gautami" panose="020B0502040204020203" pitchFamily="34" charset="0"/>
                <a:cs typeface="Gautami" panose="020B0502040204020203" pitchFamily="34" charset="0"/>
              </a:rPr>
              <a:t>&amp; Oni </a:t>
            </a:r>
            <a:r>
              <a:rPr lang="en-US" sz="1800" b="1" dirty="0" err="1">
                <a:latin typeface="Gautami" panose="020B0502040204020203" pitchFamily="34" charset="0"/>
                <a:cs typeface="Gautami" panose="020B0502040204020203" pitchFamily="34" charset="0"/>
              </a:rPr>
              <a:t>Picotte</a:t>
            </a:r>
            <a:r>
              <a:rPr lang="en-US" sz="1800" b="1" dirty="0">
                <a:latin typeface="Gautami" panose="020B0502040204020203" pitchFamily="34" charset="0"/>
                <a:cs typeface="Gautam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898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B140-CDB8-0430-AC58-83ACA2EE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utami" panose="020B0502040204020203" pitchFamily="34" charset="0"/>
                <a:cs typeface="Gautami" panose="020B0502040204020203" pitchFamily="34" charset="0"/>
              </a:rPr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C4C8-9A02-7BA0-8A34-BF6DDC36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statistic by capita model fair?</a:t>
            </a:r>
          </a:p>
          <a:p>
            <a:endParaRPr lang="en-US" dirty="0"/>
          </a:p>
          <a:p>
            <a:r>
              <a:rPr lang="en-US" dirty="0"/>
              <a:t>Are we putting the right effort at the right place?</a:t>
            </a:r>
          </a:p>
          <a:p>
            <a:endParaRPr lang="en-US" dirty="0"/>
          </a:p>
          <a:p>
            <a:r>
              <a:rPr lang="en-US" dirty="0"/>
              <a:t>Can we remodel the data to show us where to focus?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EB8688-0F30-B2C2-A744-5EC834EE4C15}"/>
              </a:ext>
            </a:extLst>
          </p:cNvPr>
          <p:cNvGrpSpPr/>
          <p:nvPr/>
        </p:nvGrpSpPr>
        <p:grpSpPr>
          <a:xfrm rot="16200000">
            <a:off x="-2087880" y="3332480"/>
            <a:ext cx="4368800" cy="193040"/>
            <a:chOff x="1574800" y="1513840"/>
            <a:chExt cx="4368800" cy="1930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CFB38B-5C48-3323-7BBA-D72D1DF1317F}"/>
                </a:ext>
              </a:extLst>
            </p:cNvPr>
            <p:cNvSpPr/>
            <p:nvPr/>
          </p:nvSpPr>
          <p:spPr>
            <a:xfrm>
              <a:off x="1574800" y="1513840"/>
              <a:ext cx="873760" cy="193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9DD49D-960B-F21F-D5CF-0DE25E5ABD84}"/>
                </a:ext>
              </a:extLst>
            </p:cNvPr>
            <p:cNvSpPr/>
            <p:nvPr/>
          </p:nvSpPr>
          <p:spPr>
            <a:xfrm>
              <a:off x="2448560" y="1513840"/>
              <a:ext cx="873760" cy="193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38BB2-CDA8-3850-2CAE-653D0ACB1BD8}"/>
                </a:ext>
              </a:extLst>
            </p:cNvPr>
            <p:cNvSpPr/>
            <p:nvPr/>
          </p:nvSpPr>
          <p:spPr>
            <a:xfrm>
              <a:off x="3322320" y="1513840"/>
              <a:ext cx="873760" cy="1930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2B8703-905D-5CCF-4414-587B0BD9A853}"/>
                </a:ext>
              </a:extLst>
            </p:cNvPr>
            <p:cNvSpPr/>
            <p:nvPr/>
          </p:nvSpPr>
          <p:spPr>
            <a:xfrm>
              <a:off x="4185920" y="1513840"/>
              <a:ext cx="873760" cy="193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7515F7-5F37-963D-A519-9A379F658AD1}"/>
                </a:ext>
              </a:extLst>
            </p:cNvPr>
            <p:cNvSpPr/>
            <p:nvPr/>
          </p:nvSpPr>
          <p:spPr>
            <a:xfrm>
              <a:off x="5069840" y="1513840"/>
              <a:ext cx="873760" cy="1930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5732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B0C4-4041-2864-4B7E-5AC0A93F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utami" panose="020B0502040204020203" pitchFamily="34" charset="0"/>
                <a:cs typeface="Gautami" panose="020B0502040204020203" pitchFamily="34" charset="0"/>
              </a:rPr>
              <a:t>Methodology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6045-7546-9E45-8640-02C15EFE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of the output of the energy combustion industry.</a:t>
            </a:r>
          </a:p>
          <a:p>
            <a:endParaRPr lang="en-US" dirty="0"/>
          </a:p>
          <a:p>
            <a:r>
              <a:rPr lang="en-US" dirty="0"/>
              <a:t>Comparing the National &amp; the selected sector emissions level.</a:t>
            </a:r>
          </a:p>
          <a:p>
            <a:endParaRPr lang="en-US" dirty="0"/>
          </a:p>
          <a:p>
            <a:r>
              <a:rPr lang="en-US" dirty="0"/>
              <a:t>Subtracting the emissions of the sector for a more accurate representation.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ADA49F-FF3F-0F89-87B2-1601D392076F}"/>
              </a:ext>
            </a:extLst>
          </p:cNvPr>
          <p:cNvGrpSpPr/>
          <p:nvPr/>
        </p:nvGrpSpPr>
        <p:grpSpPr>
          <a:xfrm rot="16200000">
            <a:off x="-2087880" y="3332480"/>
            <a:ext cx="4368800" cy="193040"/>
            <a:chOff x="1574800" y="1513840"/>
            <a:chExt cx="4368800" cy="1930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9F0F0B-6ED9-60E2-39A7-144407517359}"/>
                </a:ext>
              </a:extLst>
            </p:cNvPr>
            <p:cNvSpPr/>
            <p:nvPr/>
          </p:nvSpPr>
          <p:spPr>
            <a:xfrm>
              <a:off x="1574800" y="1513840"/>
              <a:ext cx="873760" cy="193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9C7DD3-022E-1705-8906-23339767ADB0}"/>
                </a:ext>
              </a:extLst>
            </p:cNvPr>
            <p:cNvSpPr/>
            <p:nvPr/>
          </p:nvSpPr>
          <p:spPr>
            <a:xfrm>
              <a:off x="2448560" y="1513840"/>
              <a:ext cx="873760" cy="193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DC91DD-47FC-DD41-B6AB-03BF9FD5D166}"/>
                </a:ext>
              </a:extLst>
            </p:cNvPr>
            <p:cNvSpPr/>
            <p:nvPr/>
          </p:nvSpPr>
          <p:spPr>
            <a:xfrm>
              <a:off x="3322320" y="1513840"/>
              <a:ext cx="873760" cy="1930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99AA89-BDF3-1121-D61B-10265B1DC7F0}"/>
                </a:ext>
              </a:extLst>
            </p:cNvPr>
            <p:cNvSpPr/>
            <p:nvPr/>
          </p:nvSpPr>
          <p:spPr>
            <a:xfrm>
              <a:off x="4185920" y="1513840"/>
              <a:ext cx="873760" cy="193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B2A5C-0D7A-A82C-A0F4-F0CDF518957F}"/>
                </a:ext>
              </a:extLst>
            </p:cNvPr>
            <p:cNvSpPr/>
            <p:nvPr/>
          </p:nvSpPr>
          <p:spPr>
            <a:xfrm>
              <a:off x="5069840" y="1513840"/>
              <a:ext cx="873760" cy="1930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92861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17-F5BB-A3C0-D8EB-4970CCE6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utami" panose="020B0502040204020203" pitchFamily="34" charset="0"/>
                <a:cs typeface="Gautami" panose="020B0502040204020203" pitchFamily="34" charset="0"/>
              </a:rPr>
              <a:t>Results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8D44F4-9228-CC3A-4829-794159289180}"/>
              </a:ext>
            </a:extLst>
          </p:cNvPr>
          <p:cNvGrpSpPr/>
          <p:nvPr/>
        </p:nvGrpSpPr>
        <p:grpSpPr>
          <a:xfrm rot="16200000">
            <a:off x="-2087880" y="3332480"/>
            <a:ext cx="4368800" cy="193040"/>
            <a:chOff x="1574800" y="1513840"/>
            <a:chExt cx="4368800" cy="1930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42BF7-345A-C80D-20B9-78D3DEEE72BA}"/>
                </a:ext>
              </a:extLst>
            </p:cNvPr>
            <p:cNvSpPr/>
            <p:nvPr/>
          </p:nvSpPr>
          <p:spPr>
            <a:xfrm>
              <a:off x="1574800" y="1513840"/>
              <a:ext cx="873760" cy="193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CFD1F2-2276-C316-0941-7434C61DCD4D}"/>
                </a:ext>
              </a:extLst>
            </p:cNvPr>
            <p:cNvSpPr/>
            <p:nvPr/>
          </p:nvSpPr>
          <p:spPr>
            <a:xfrm>
              <a:off x="2448560" y="1513840"/>
              <a:ext cx="873760" cy="193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EA6590-3CE1-01D0-F4FB-80D1DD05F4FE}"/>
                </a:ext>
              </a:extLst>
            </p:cNvPr>
            <p:cNvSpPr/>
            <p:nvPr/>
          </p:nvSpPr>
          <p:spPr>
            <a:xfrm>
              <a:off x="3322320" y="1513840"/>
              <a:ext cx="873760" cy="1930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5D13D-8590-3622-D507-1187DDBE8620}"/>
                </a:ext>
              </a:extLst>
            </p:cNvPr>
            <p:cNvSpPr/>
            <p:nvPr/>
          </p:nvSpPr>
          <p:spPr>
            <a:xfrm>
              <a:off x="4185920" y="1513840"/>
              <a:ext cx="873760" cy="193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F0D9D1-4D98-BFAB-B721-E220BA8FE4CA}"/>
                </a:ext>
              </a:extLst>
            </p:cNvPr>
            <p:cNvSpPr/>
            <p:nvPr/>
          </p:nvSpPr>
          <p:spPr>
            <a:xfrm>
              <a:off x="5069840" y="1513840"/>
              <a:ext cx="873760" cy="1930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2FE802-6C06-2AD2-B401-640E1A4167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155098"/>
            <a:ext cx="6400800" cy="35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B9A5EED-9BC9-5A19-0AF3-F9BF6FA44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4" y="2118360"/>
            <a:ext cx="6208929" cy="36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48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17-F5BB-A3C0-D8EB-4970CCE6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utami" panose="020B0502040204020203" pitchFamily="34" charset="0"/>
                <a:cs typeface="Gautami" panose="020B0502040204020203" pitchFamily="34" charset="0"/>
              </a:rPr>
              <a:t>Results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8D44F4-9228-CC3A-4829-794159289180}"/>
              </a:ext>
            </a:extLst>
          </p:cNvPr>
          <p:cNvGrpSpPr/>
          <p:nvPr/>
        </p:nvGrpSpPr>
        <p:grpSpPr>
          <a:xfrm rot="16200000">
            <a:off x="-2087880" y="3332480"/>
            <a:ext cx="4368800" cy="193040"/>
            <a:chOff x="1574800" y="1513840"/>
            <a:chExt cx="4368800" cy="1930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42BF7-345A-C80D-20B9-78D3DEEE72BA}"/>
                </a:ext>
              </a:extLst>
            </p:cNvPr>
            <p:cNvSpPr/>
            <p:nvPr/>
          </p:nvSpPr>
          <p:spPr>
            <a:xfrm>
              <a:off x="1574800" y="1513840"/>
              <a:ext cx="873760" cy="193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CFD1F2-2276-C316-0941-7434C61DCD4D}"/>
                </a:ext>
              </a:extLst>
            </p:cNvPr>
            <p:cNvSpPr/>
            <p:nvPr/>
          </p:nvSpPr>
          <p:spPr>
            <a:xfrm>
              <a:off x="2448560" y="1513840"/>
              <a:ext cx="873760" cy="193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EA6590-3CE1-01D0-F4FB-80D1DD05F4FE}"/>
                </a:ext>
              </a:extLst>
            </p:cNvPr>
            <p:cNvSpPr/>
            <p:nvPr/>
          </p:nvSpPr>
          <p:spPr>
            <a:xfrm>
              <a:off x="3322320" y="1513840"/>
              <a:ext cx="873760" cy="1930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5D13D-8590-3622-D507-1187DDBE8620}"/>
                </a:ext>
              </a:extLst>
            </p:cNvPr>
            <p:cNvSpPr/>
            <p:nvPr/>
          </p:nvSpPr>
          <p:spPr>
            <a:xfrm>
              <a:off x="4185920" y="1513840"/>
              <a:ext cx="873760" cy="193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F0D9D1-4D98-BFAB-B721-E220BA8FE4CA}"/>
                </a:ext>
              </a:extLst>
            </p:cNvPr>
            <p:cNvSpPr/>
            <p:nvPr/>
          </p:nvSpPr>
          <p:spPr>
            <a:xfrm>
              <a:off x="5069840" y="1513840"/>
              <a:ext cx="873760" cy="1930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9BE33-0B37-A7C1-FA4E-99A83344D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573091"/>
            <a:ext cx="9128760" cy="49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57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BBED-5D3A-A51E-1163-DFB477D9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utami" panose="020B0502040204020203" pitchFamily="34" charset="0"/>
                <a:cs typeface="Gautami" panose="020B0502040204020203" pitchFamily="34" charset="0"/>
              </a:rPr>
              <a:t>Results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03F290-0C6E-01E0-0425-672E69D9BC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855"/>
            <a:ext cx="10515600" cy="38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D4D38E8-7874-05D7-AE22-37D2DD5A3FEB}"/>
              </a:ext>
            </a:extLst>
          </p:cNvPr>
          <p:cNvGrpSpPr/>
          <p:nvPr/>
        </p:nvGrpSpPr>
        <p:grpSpPr>
          <a:xfrm rot="16200000">
            <a:off x="-2087880" y="3332480"/>
            <a:ext cx="4368800" cy="193040"/>
            <a:chOff x="1574800" y="1513840"/>
            <a:chExt cx="4368800" cy="1930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065CB9-0BAF-795B-B537-520E2D18EFF9}"/>
                </a:ext>
              </a:extLst>
            </p:cNvPr>
            <p:cNvSpPr/>
            <p:nvPr/>
          </p:nvSpPr>
          <p:spPr>
            <a:xfrm>
              <a:off x="1574800" y="1513840"/>
              <a:ext cx="873760" cy="193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DF448C-9A0C-6940-8B70-77EE06603DF8}"/>
                </a:ext>
              </a:extLst>
            </p:cNvPr>
            <p:cNvSpPr/>
            <p:nvPr/>
          </p:nvSpPr>
          <p:spPr>
            <a:xfrm>
              <a:off x="2448560" y="1513840"/>
              <a:ext cx="873760" cy="193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0BA6F1-1E91-31CF-16EF-52BB616FB79A}"/>
                </a:ext>
              </a:extLst>
            </p:cNvPr>
            <p:cNvSpPr/>
            <p:nvPr/>
          </p:nvSpPr>
          <p:spPr>
            <a:xfrm>
              <a:off x="3322320" y="1513840"/>
              <a:ext cx="873760" cy="1930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BB26FC-6969-CC28-6C95-5A4F33ADA2DE}"/>
                </a:ext>
              </a:extLst>
            </p:cNvPr>
            <p:cNvSpPr/>
            <p:nvPr/>
          </p:nvSpPr>
          <p:spPr>
            <a:xfrm>
              <a:off x="4185920" y="1513840"/>
              <a:ext cx="873760" cy="193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7ECFE-EE08-F831-8FBD-AAC31E656518}"/>
                </a:ext>
              </a:extLst>
            </p:cNvPr>
            <p:cNvSpPr/>
            <p:nvPr/>
          </p:nvSpPr>
          <p:spPr>
            <a:xfrm>
              <a:off x="5069840" y="1513840"/>
              <a:ext cx="873760" cy="1930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54071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AAE861-01CE-B9CD-258A-F392EABE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8915" y="2122241"/>
            <a:ext cx="8431121" cy="38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D63E23-2C57-A39A-0097-A03307672918}"/>
              </a:ext>
            </a:extLst>
          </p:cNvPr>
          <p:cNvSpPr txBox="1">
            <a:spLocks/>
          </p:cNvSpPr>
          <p:nvPr/>
        </p:nvSpPr>
        <p:spPr>
          <a:xfrm>
            <a:off x="836675" y="360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Gautami" panose="020B0502040204020203" pitchFamily="34" charset="0"/>
                <a:cs typeface="Gautami" panose="020B0502040204020203" pitchFamily="34" charset="0"/>
              </a:rPr>
              <a:t>Results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4CA338-89CB-13F1-D942-6E4F41C99BCE}"/>
              </a:ext>
            </a:extLst>
          </p:cNvPr>
          <p:cNvGrpSpPr/>
          <p:nvPr/>
        </p:nvGrpSpPr>
        <p:grpSpPr>
          <a:xfrm rot="16200000">
            <a:off x="-2087880" y="3332480"/>
            <a:ext cx="4368800" cy="193040"/>
            <a:chOff x="1574800" y="1513840"/>
            <a:chExt cx="4368800" cy="1930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1A63E2-6CEB-A02A-7978-4BDE4BFA7383}"/>
                </a:ext>
              </a:extLst>
            </p:cNvPr>
            <p:cNvSpPr/>
            <p:nvPr/>
          </p:nvSpPr>
          <p:spPr>
            <a:xfrm>
              <a:off x="1574800" y="1513840"/>
              <a:ext cx="873760" cy="193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05F67-7EA0-24DD-FEF8-7D15DE44A24C}"/>
                </a:ext>
              </a:extLst>
            </p:cNvPr>
            <p:cNvSpPr/>
            <p:nvPr/>
          </p:nvSpPr>
          <p:spPr>
            <a:xfrm>
              <a:off x="2448560" y="1513840"/>
              <a:ext cx="873760" cy="193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D56962-80ED-7D2C-C1B1-A50A01FC2A1E}"/>
                </a:ext>
              </a:extLst>
            </p:cNvPr>
            <p:cNvSpPr/>
            <p:nvPr/>
          </p:nvSpPr>
          <p:spPr>
            <a:xfrm>
              <a:off x="3322320" y="1513840"/>
              <a:ext cx="873760" cy="1930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ED137-8000-EDAE-6380-A0831D4EE351}"/>
                </a:ext>
              </a:extLst>
            </p:cNvPr>
            <p:cNvSpPr/>
            <p:nvPr/>
          </p:nvSpPr>
          <p:spPr>
            <a:xfrm>
              <a:off x="4185920" y="1513840"/>
              <a:ext cx="873760" cy="193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14738F-269F-4C99-76BD-663ECAF8CE44}"/>
                </a:ext>
              </a:extLst>
            </p:cNvPr>
            <p:cNvSpPr/>
            <p:nvPr/>
          </p:nvSpPr>
          <p:spPr>
            <a:xfrm>
              <a:off x="5069840" y="1513840"/>
              <a:ext cx="873760" cy="1930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86872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6983-9F3F-05A5-9099-6FC683C4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utami" panose="020B0502040204020203" pitchFamily="34" charset="0"/>
                <a:cs typeface="Gautami" panose="020B0502040204020203" pitchFamily="34" charset="0"/>
              </a:rPr>
              <a:t>Recommendations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6597-2F2F-BE22-908F-95E10A17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the environmental debate on change  in key industries.</a:t>
            </a:r>
          </a:p>
          <a:p>
            <a:endParaRPr lang="en-US" dirty="0"/>
          </a:p>
          <a:p>
            <a:r>
              <a:rPr lang="en-US" dirty="0"/>
              <a:t>Focus individual efforts on the Government to implement stricter regulation.</a:t>
            </a:r>
          </a:p>
          <a:p>
            <a:endParaRPr lang="en-US" dirty="0"/>
          </a:p>
          <a:p>
            <a:r>
              <a:rPr lang="en-US" dirty="0"/>
              <a:t>Share more information to others about the real emitters.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17D9F4-3F2A-4CC6-519F-EC254BF66C3B}"/>
              </a:ext>
            </a:extLst>
          </p:cNvPr>
          <p:cNvGrpSpPr/>
          <p:nvPr/>
        </p:nvGrpSpPr>
        <p:grpSpPr>
          <a:xfrm rot="16200000">
            <a:off x="-2087880" y="3332480"/>
            <a:ext cx="4368800" cy="193040"/>
            <a:chOff x="1574800" y="1513840"/>
            <a:chExt cx="4368800" cy="1930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383996-7D40-30CB-F696-EC8A69833D06}"/>
                </a:ext>
              </a:extLst>
            </p:cNvPr>
            <p:cNvSpPr/>
            <p:nvPr/>
          </p:nvSpPr>
          <p:spPr>
            <a:xfrm>
              <a:off x="1574800" y="1513840"/>
              <a:ext cx="873760" cy="193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C50ABF-F1FF-64DC-B9DD-F53334922793}"/>
                </a:ext>
              </a:extLst>
            </p:cNvPr>
            <p:cNvSpPr/>
            <p:nvPr/>
          </p:nvSpPr>
          <p:spPr>
            <a:xfrm>
              <a:off x="2448560" y="1513840"/>
              <a:ext cx="873760" cy="193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0EA87F-0A67-CC8D-FE1A-02225A927202}"/>
                </a:ext>
              </a:extLst>
            </p:cNvPr>
            <p:cNvSpPr/>
            <p:nvPr/>
          </p:nvSpPr>
          <p:spPr>
            <a:xfrm>
              <a:off x="3322320" y="1513840"/>
              <a:ext cx="873760" cy="1930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C769C3-B3F1-F783-92B8-58A3F7AB5322}"/>
                </a:ext>
              </a:extLst>
            </p:cNvPr>
            <p:cNvSpPr/>
            <p:nvPr/>
          </p:nvSpPr>
          <p:spPr>
            <a:xfrm>
              <a:off x="4185920" y="1513840"/>
              <a:ext cx="873760" cy="193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61B291-7B1C-E677-30D2-267BFE9346DA}"/>
                </a:ext>
              </a:extLst>
            </p:cNvPr>
            <p:cNvSpPr/>
            <p:nvPr/>
          </p:nvSpPr>
          <p:spPr>
            <a:xfrm>
              <a:off x="5069840" y="1513840"/>
              <a:ext cx="873760" cy="1930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82289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CBB3-BE94-71AB-F4F6-4690417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utami" panose="020B0502040204020203" pitchFamily="34" charset="0"/>
                <a:cs typeface="Gautami" panose="020B0502040204020203" pitchFamily="34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6B11-955C-5673-1175-FC3A3630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Environment Canada: National Inventory Report 1990-2019: </a:t>
            </a:r>
            <a:r>
              <a:rPr lang="en-US" dirty="0">
                <a:hlinkClick r:id="rId2"/>
              </a:rPr>
              <a:t>https://publications.gc.ca/collections/collection_2021/eccc/En81-4-2019-3-eng.pdf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Alberta Government: Crude Oil Price per barrel: </a:t>
            </a:r>
            <a:r>
              <a:rPr lang="en-US" dirty="0">
                <a:hlinkClick r:id="rId3"/>
              </a:rPr>
              <a:t>https://economicdashboard.alberta.ca/oilprice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Statistic Canada: Physical flow account for greenhouse gas emissions: </a:t>
            </a:r>
            <a:r>
              <a:rPr lang="en-US" b="0" i="0" dirty="0">
                <a:effectLst/>
                <a:latin typeface="gg sans"/>
                <a:hlinkClick r:id="rId4" tooltip="https://www150.statcan.gc.ca/t1/tbl1/en/tv.action?pid=3810009701&amp;cubeTimeFrame.startYear=2009&amp;cubeTimeFrame.endYear=2019&amp;referencePeriods=20090101%2C20190101"/>
              </a:rPr>
              <a:t>https://www150.statcan.gc.ca/t1/tbl1/en/tv.action?pid=3810009701&amp;cubeTimeFrame.startYear=2009&amp;cubeTimeFrame.endYear=2019&amp;referencePeriods=20090101%2C20190101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630FF9-C51B-7A25-E846-925DF1FE9D8D}"/>
              </a:ext>
            </a:extLst>
          </p:cNvPr>
          <p:cNvGrpSpPr/>
          <p:nvPr/>
        </p:nvGrpSpPr>
        <p:grpSpPr>
          <a:xfrm rot="16200000">
            <a:off x="-2087880" y="3332480"/>
            <a:ext cx="4368800" cy="193040"/>
            <a:chOff x="1574800" y="1513840"/>
            <a:chExt cx="4368800" cy="1930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525595-4576-CA7A-02F5-34B6D78BB94D}"/>
                </a:ext>
              </a:extLst>
            </p:cNvPr>
            <p:cNvSpPr/>
            <p:nvPr/>
          </p:nvSpPr>
          <p:spPr>
            <a:xfrm>
              <a:off x="1574800" y="1513840"/>
              <a:ext cx="873760" cy="193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E975CB-BC8B-754C-3DE0-CEDBD4E9C39A}"/>
                </a:ext>
              </a:extLst>
            </p:cNvPr>
            <p:cNvSpPr/>
            <p:nvPr/>
          </p:nvSpPr>
          <p:spPr>
            <a:xfrm>
              <a:off x="2448560" y="1513840"/>
              <a:ext cx="873760" cy="193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73A0B7-20C8-53F7-46EB-FEA16E6FAC5A}"/>
                </a:ext>
              </a:extLst>
            </p:cNvPr>
            <p:cNvSpPr/>
            <p:nvPr/>
          </p:nvSpPr>
          <p:spPr>
            <a:xfrm>
              <a:off x="3322320" y="1513840"/>
              <a:ext cx="873760" cy="1930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40504-83A4-491C-DB4D-F21CE316A945}"/>
                </a:ext>
              </a:extLst>
            </p:cNvPr>
            <p:cNvSpPr/>
            <p:nvPr/>
          </p:nvSpPr>
          <p:spPr>
            <a:xfrm>
              <a:off x="4185920" y="1513840"/>
              <a:ext cx="873760" cy="193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D4D126-5318-DB85-4A7A-4AEB076D0E5D}"/>
                </a:ext>
              </a:extLst>
            </p:cNvPr>
            <p:cNvSpPr/>
            <p:nvPr/>
          </p:nvSpPr>
          <p:spPr>
            <a:xfrm>
              <a:off x="5069840" y="1513840"/>
              <a:ext cx="873760" cy="1930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01788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gg sans</vt:lpstr>
      <vt:lpstr>Arial</vt:lpstr>
      <vt:lpstr>Calibri</vt:lpstr>
      <vt:lpstr>Calibri Light</vt:lpstr>
      <vt:lpstr>Gautami</vt:lpstr>
      <vt:lpstr>Office Theme</vt:lpstr>
      <vt:lpstr>PowerPoint Presentation</vt:lpstr>
      <vt:lpstr>What is the problem?</vt:lpstr>
      <vt:lpstr>Methodology </vt:lpstr>
      <vt:lpstr>Results</vt:lpstr>
      <vt:lpstr>Results </vt:lpstr>
      <vt:lpstr>Results</vt:lpstr>
      <vt:lpstr>PowerPoint Presentation</vt:lpstr>
      <vt:lpstr>Recommendations  </vt:lpstr>
      <vt:lpstr>Sources</vt:lpstr>
    </vt:vector>
  </TitlesOfParts>
  <Company>Champlain Lennoxville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Landry</dc:creator>
  <cp:lastModifiedBy>Christophe Landry</cp:lastModifiedBy>
  <cp:revision>2</cp:revision>
  <dcterms:created xsi:type="dcterms:W3CDTF">2023-03-26T14:38:48Z</dcterms:created>
  <dcterms:modified xsi:type="dcterms:W3CDTF">2023-03-26T16:09:10Z</dcterms:modified>
</cp:coreProperties>
</file>