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474" y="1087178"/>
            <a:ext cx="7766936" cy="1646302"/>
          </a:xfrm>
        </p:spPr>
        <p:txBody>
          <a:bodyPr/>
          <a:lstStyle/>
          <a:p>
            <a:pPr algn="ctr"/>
            <a:r>
              <a:rPr lang="en-US" sz="6600" dirty="0"/>
              <a:t>TUTOR CENTER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270" y="3288832"/>
            <a:ext cx="7766936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 err="1">
                <a:solidFill>
                  <a:srgbClr val="90C226"/>
                </a:solidFill>
              </a:rPr>
              <a:t>Autori</a:t>
            </a:r>
            <a:r>
              <a:rPr lang="en-US" dirty="0">
                <a:solidFill>
                  <a:srgbClr val="90C226"/>
                </a:solidFill>
              </a:rPr>
              <a:t>: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90C226"/>
                </a:solidFill>
              </a:rPr>
              <a:t>Miodrag Milosevic 0228/2018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90C226"/>
                </a:solidFill>
              </a:rPr>
              <a:t>Vladimir </a:t>
            </a:r>
            <a:r>
              <a:rPr lang="en-US" dirty="0" err="1">
                <a:solidFill>
                  <a:srgbClr val="90C226"/>
                </a:solidFill>
              </a:rPr>
              <a:t>Sivcev</a:t>
            </a:r>
            <a:r>
              <a:rPr lang="en-US" dirty="0">
                <a:solidFill>
                  <a:srgbClr val="90C226"/>
                </a:solidFill>
              </a:rPr>
              <a:t> 0155/2018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rgbClr val="90C226"/>
                </a:solidFill>
              </a:rPr>
              <a:t>Predrag </a:t>
            </a:r>
            <a:r>
              <a:rPr lang="en-US" dirty="0" err="1">
                <a:solidFill>
                  <a:srgbClr val="90C226"/>
                </a:solidFill>
              </a:rPr>
              <a:t>Mitrovic</a:t>
            </a:r>
            <a:r>
              <a:rPr lang="en-US" dirty="0">
                <a:solidFill>
                  <a:srgbClr val="90C226"/>
                </a:solidFill>
              </a:rPr>
              <a:t> 0608/208</a:t>
            </a:r>
          </a:p>
          <a:p>
            <a:pPr marL="342900" indent="-342900" algn="ctr">
              <a:buAutoNum type="arabicPeriod"/>
            </a:pPr>
            <a:endParaRPr lang="en-US" dirty="0">
              <a:solidFill>
                <a:srgbClr val="90C226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834640-8846-492A-877D-3B5CB0F4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00" y="61387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05E3-BA38-425C-B19F-A236C1AD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79" y="1340883"/>
            <a:ext cx="8596668" cy="1130516"/>
          </a:xfrm>
        </p:spPr>
        <p:txBody>
          <a:bodyPr/>
          <a:lstStyle/>
          <a:p>
            <a:pPr algn="ctr"/>
            <a:r>
              <a:rPr lang="en-US" sz="5600" dirty="0" err="1"/>
              <a:t>Projektni</a:t>
            </a:r>
            <a:r>
              <a:rPr lang="en-US" sz="5600" dirty="0"/>
              <a:t> </a:t>
            </a:r>
            <a:r>
              <a:rPr lang="en-US" sz="5600" dirty="0" err="1"/>
              <a:t>zahtevi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DB24-BB8E-4550-96F7-3CA836C7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213" y="1905850"/>
            <a:ext cx="8596668" cy="4076521"/>
          </a:xfrm>
        </p:spPr>
        <p:txBody>
          <a:bodyPr/>
          <a:lstStyle/>
          <a:p>
            <a:pPr algn="just"/>
            <a:r>
              <a:rPr lang="en-US" sz="2800" dirty="0" err="1">
                <a:solidFill>
                  <a:srgbClr val="90C226"/>
                </a:solidFill>
              </a:rPr>
              <a:t>Ovo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faza</a:t>
            </a:r>
            <a:r>
              <a:rPr lang="en-US" sz="2800" dirty="0">
                <a:solidFill>
                  <a:srgbClr val="90C226"/>
                </a:solidFill>
              </a:rPr>
              <a:t> u </a:t>
            </a:r>
            <a:r>
              <a:rPr lang="en-US" sz="2800" dirty="0" err="1">
                <a:solidFill>
                  <a:srgbClr val="90C226"/>
                </a:solidFill>
              </a:rPr>
              <a:t>kojoj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smo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sva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trojica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ucestvovali</a:t>
            </a:r>
            <a:r>
              <a:rPr lang="en-US" sz="2800" dirty="0">
                <a:solidFill>
                  <a:srgbClr val="90C226"/>
                </a:solidFill>
              </a:rPr>
              <a:t>. </a:t>
            </a:r>
            <a:r>
              <a:rPr lang="en-US" sz="2800" dirty="0" err="1">
                <a:solidFill>
                  <a:srgbClr val="90C226"/>
                </a:solidFill>
              </a:rPr>
              <a:t>Sastanak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odrzan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na</a:t>
            </a:r>
            <a:r>
              <a:rPr lang="en-US" sz="2800" dirty="0">
                <a:solidFill>
                  <a:srgbClr val="90C226"/>
                </a:solidFill>
              </a:rPr>
              <a:t> Skype-u </a:t>
            </a:r>
            <a:r>
              <a:rPr lang="en-US" sz="2800" dirty="0" err="1">
                <a:solidFill>
                  <a:srgbClr val="90C226"/>
                </a:solidFill>
              </a:rPr>
              <a:t>gde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smo</a:t>
            </a:r>
            <a:r>
              <a:rPr lang="en-US" sz="2800" dirty="0">
                <a:solidFill>
                  <a:srgbClr val="90C226"/>
                </a:solidFill>
              </a:rPr>
              <a:t> se </a:t>
            </a:r>
            <a:r>
              <a:rPr lang="en-US" sz="2800" dirty="0" err="1">
                <a:solidFill>
                  <a:srgbClr val="90C226"/>
                </a:solidFill>
              </a:rPr>
              <a:t>dogovorili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koje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su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osnovne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funkcije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koje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ce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sajt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imati</a:t>
            </a:r>
            <a:r>
              <a:rPr lang="en-US" sz="2800" dirty="0">
                <a:solidFill>
                  <a:srgbClr val="90C226"/>
                </a:solidFill>
              </a:rPr>
              <a:t>. </a:t>
            </a:r>
          </a:p>
          <a:p>
            <a:pPr algn="just"/>
            <a:r>
              <a:rPr lang="en-US" sz="2800" dirty="0" err="1">
                <a:solidFill>
                  <a:srgbClr val="90C226"/>
                </a:solidFill>
              </a:rPr>
              <a:t>Dokument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prilozen</a:t>
            </a:r>
            <a:r>
              <a:rPr lang="en-US" sz="2800" dirty="0">
                <a:solidFill>
                  <a:srgbClr val="90C226"/>
                </a:solidFill>
              </a:rPr>
              <a:t> </a:t>
            </a:r>
            <a:r>
              <a:rPr lang="en-US" sz="2800" dirty="0" err="1">
                <a:solidFill>
                  <a:srgbClr val="90C226"/>
                </a:solidFill>
              </a:rPr>
              <a:t>kao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dokaz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te</a:t>
            </a:r>
            <a:r>
              <a:rPr lang="en-US" sz="2800" dirty="0">
                <a:solidFill>
                  <a:srgbClr val="90C226"/>
                </a:solidFill>
              </a:rPr>
              <a:t> faze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PROJEKTNI ZAHTEVI.docx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DFF110-8A10-4703-8CE6-633E12BC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7" y="43306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7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35A-E5ED-4F20-B9B0-67A410B2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90" y="444844"/>
            <a:ext cx="8596668" cy="26930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600" dirty="0">
                <a:ea typeface="+mj-lt"/>
                <a:cs typeface="+mj-lt"/>
              </a:rPr>
              <a:t>Izrada SSU-a I </a:t>
            </a:r>
            <a:r>
              <a:rPr lang="en-US" sz="5600" dirty="0" err="1">
                <a:ea typeface="+mj-lt"/>
                <a:cs typeface="+mj-lt"/>
              </a:rPr>
              <a:t>prototipa</a:t>
            </a:r>
            <a:endParaRPr lang="en-US" sz="6600" dirty="0" err="1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640B2-D11D-44EE-A081-E0D4AC87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9524" y="3698103"/>
            <a:ext cx="8596668" cy="15709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90C226"/>
                </a:solidFill>
              </a:rPr>
              <a:t>U </a:t>
            </a:r>
            <a:r>
              <a:rPr lang="en-US" sz="2800" dirty="0" err="1">
                <a:solidFill>
                  <a:srgbClr val="90C226"/>
                </a:solidFill>
              </a:rPr>
              <a:t>ovoj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fazi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smo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ucestovali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sva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trojica</a:t>
            </a:r>
            <a:r>
              <a:rPr lang="en-US" sz="2800" dirty="0">
                <a:solidFill>
                  <a:srgbClr val="90C226"/>
                </a:solidFill>
              </a:rPr>
              <a:t> u </a:t>
            </a:r>
            <a:r>
              <a:rPr lang="en-US" sz="2800" dirty="0" err="1">
                <a:solidFill>
                  <a:srgbClr val="90C226"/>
                </a:solidFill>
              </a:rPr>
              <a:t>izradi</a:t>
            </a:r>
            <a:r>
              <a:rPr lang="en-US" sz="2800" dirty="0">
                <a:solidFill>
                  <a:srgbClr val="90C226"/>
                </a:solidFill>
              </a:rPr>
              <a:t> SSU-ova, </a:t>
            </a:r>
            <a:r>
              <a:rPr lang="en-US" sz="2800" dirty="0" err="1">
                <a:solidFill>
                  <a:srgbClr val="90C226"/>
                </a:solidFill>
              </a:rPr>
              <a:t>gde</a:t>
            </a:r>
            <a:r>
              <a:rPr lang="en-US" sz="2800" dirty="0">
                <a:solidFill>
                  <a:srgbClr val="90C226"/>
                </a:solidFill>
              </a:rPr>
              <a:t> se u </a:t>
            </a:r>
            <a:r>
              <a:rPr lang="en-US" sz="2800" dirty="0" err="1">
                <a:solidFill>
                  <a:srgbClr val="90C226"/>
                </a:solidFill>
              </a:rPr>
              <a:t>folderima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tacno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naznaceni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ko</a:t>
            </a:r>
            <a:r>
              <a:rPr lang="en-US" sz="2800" dirty="0">
                <a:solidFill>
                  <a:srgbClr val="90C226"/>
                </a:solidFill>
              </a:rPr>
              <a:t> 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 </a:t>
            </a:r>
            <a:r>
              <a:rPr lang="en-US" sz="2800" dirty="0" err="1">
                <a:solidFill>
                  <a:srgbClr val="90C226"/>
                </a:solidFill>
              </a:rPr>
              <a:t>koji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slucaj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koriscenja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odradio</a:t>
            </a:r>
            <a:r>
              <a:rPr lang="en-US" sz="2800" dirty="0">
                <a:solidFill>
                  <a:srgbClr val="90C226"/>
                </a:solidFill>
              </a:rPr>
              <a:t>. </a:t>
            </a:r>
            <a:r>
              <a:rPr lang="en-US" sz="2800" dirty="0" err="1">
                <a:solidFill>
                  <a:srgbClr val="90C226"/>
                </a:solidFill>
              </a:rPr>
              <a:t>Prototip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 </a:t>
            </a:r>
            <a:r>
              <a:rPr lang="en-US" sz="2800" dirty="0" err="1">
                <a:solidFill>
                  <a:srgbClr val="90C226"/>
                </a:solidFill>
              </a:rPr>
              <a:t>uradio</a:t>
            </a:r>
            <a:r>
              <a:rPr lang="en-US" sz="2800" dirty="0">
                <a:solidFill>
                  <a:srgbClr val="90C226"/>
                </a:solidFill>
              </a:rPr>
              <a:t> Miki u </a:t>
            </a:r>
            <a:r>
              <a:rPr lang="en-US" sz="2800" dirty="0" err="1">
                <a:solidFill>
                  <a:srgbClr val="90C226"/>
                </a:solidFill>
              </a:rPr>
              <a:t>pencilu</a:t>
            </a:r>
            <a:r>
              <a:rPr lang="en-US" sz="2800" dirty="0">
                <a:solidFill>
                  <a:srgbClr val="90C226"/>
                </a:solidFill>
              </a:rPr>
              <a:t>, </a:t>
            </a:r>
            <a:r>
              <a:rPr lang="en-US" sz="2800" dirty="0" err="1">
                <a:solidFill>
                  <a:srgbClr val="90C226"/>
                </a:solidFill>
              </a:rPr>
              <a:t>ali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on </a:t>
            </a:r>
            <a:r>
              <a:rPr lang="en-US" sz="2800" dirty="0" err="1">
                <a:solidFill>
                  <a:srgbClr val="90C226"/>
                </a:solidFill>
              </a:rPr>
              <a:t>odbacen</a:t>
            </a:r>
            <a:r>
              <a:rPr lang="en-US" sz="2800" dirty="0">
                <a:solidFill>
                  <a:srgbClr val="90C226"/>
                </a:solidFill>
              </a:rPr>
              <a:t> I </a:t>
            </a:r>
            <a:r>
              <a:rPr lang="en-US" sz="2800" dirty="0" err="1">
                <a:solidFill>
                  <a:srgbClr val="90C226"/>
                </a:solidFill>
              </a:rPr>
              <a:t>odradjen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prototip</a:t>
            </a:r>
            <a:r>
              <a:rPr lang="en-US" sz="2800" dirty="0">
                <a:solidFill>
                  <a:srgbClr val="90C226"/>
                </a:solidFill>
              </a:rPr>
              <a:t> u html-u, </a:t>
            </a:r>
            <a:r>
              <a:rPr lang="en-US" sz="2800" dirty="0" err="1">
                <a:solidFill>
                  <a:srgbClr val="90C226"/>
                </a:solidFill>
              </a:rPr>
              <a:t>koji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kasnije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uzet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kao</a:t>
            </a:r>
            <a:r>
              <a:rPr lang="en-US" sz="2800" dirty="0">
                <a:solidFill>
                  <a:srgbClr val="90C226"/>
                </a:solidFill>
              </a:rPr>
              <a:t> frontend. U </a:t>
            </a:r>
            <a:r>
              <a:rPr lang="en-US" sz="2800" dirty="0" err="1">
                <a:solidFill>
                  <a:srgbClr val="90C226"/>
                </a:solidFill>
              </a:rPr>
              <a:t>izradi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tog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prototipa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ucestovali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smo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opet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sva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trojica</a:t>
            </a:r>
            <a:r>
              <a:rPr lang="en-US" sz="2800" dirty="0">
                <a:solidFill>
                  <a:srgbClr val="90C226"/>
                </a:solidFill>
              </a:rPr>
              <a:t>, </a:t>
            </a:r>
            <a:r>
              <a:rPr lang="en-US" sz="2800" dirty="0" err="1">
                <a:solidFill>
                  <a:srgbClr val="90C226"/>
                </a:solidFill>
              </a:rPr>
              <a:t>vecinskim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delom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su</a:t>
            </a:r>
            <a:r>
              <a:rPr lang="en-US" sz="2800" dirty="0">
                <a:solidFill>
                  <a:srgbClr val="90C226"/>
                </a:solidFill>
              </a:rPr>
              <a:t> to </a:t>
            </a:r>
            <a:r>
              <a:rPr lang="en-US" sz="2800" dirty="0" err="1">
                <a:solidFill>
                  <a:srgbClr val="90C226"/>
                </a:solidFill>
              </a:rPr>
              <a:t>radili</a:t>
            </a:r>
            <a:r>
              <a:rPr lang="en-US" sz="2800" dirty="0">
                <a:solidFill>
                  <a:srgbClr val="90C226"/>
                </a:solidFill>
              </a:rPr>
              <a:t> Miki I </a:t>
            </a:r>
            <a:r>
              <a:rPr lang="en-US" sz="2800" dirty="0" err="1">
                <a:solidFill>
                  <a:srgbClr val="90C226"/>
                </a:solidFill>
              </a:rPr>
              <a:t>Sivi</a:t>
            </a:r>
            <a:r>
              <a:rPr lang="en-US" sz="2800" dirty="0">
                <a:solidFill>
                  <a:srgbClr val="90C226"/>
                </a:solidFill>
              </a:rPr>
              <a:t>.</a:t>
            </a:r>
          </a:p>
          <a:p>
            <a:r>
              <a:rPr lang="en-US" sz="2800" dirty="0" err="1">
                <a:solidFill>
                  <a:srgbClr val="90C226"/>
                </a:solidFill>
              </a:rPr>
              <a:t>Dokaz</a:t>
            </a:r>
            <a:r>
              <a:rPr lang="en-US" sz="2800" dirty="0">
                <a:solidFill>
                  <a:srgbClr val="90C226"/>
                </a:solidFill>
              </a:rPr>
              <a:t> o </a:t>
            </a:r>
            <a:r>
              <a:rPr lang="en-US" sz="2800" dirty="0" err="1">
                <a:solidFill>
                  <a:srgbClr val="90C226"/>
                </a:solidFill>
              </a:rPr>
              <a:t>ovoj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fazi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folder </a:t>
            </a:r>
            <a:r>
              <a:rPr lang="en-US" sz="2800" dirty="0" err="1">
                <a:solidFill>
                  <a:srgbClr val="90C226"/>
                </a:solidFill>
              </a:rPr>
              <a:t>prototip</a:t>
            </a:r>
            <a:r>
              <a:rPr lang="en-US" sz="2800" dirty="0">
                <a:solidFill>
                  <a:srgbClr val="90C226"/>
                </a:solidFill>
              </a:rPr>
              <a:t> I folder SSU.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A92866-1505-4AE3-B88B-3C9E8DAF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0" y="50392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6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AF95-D692-4935-A228-8F25EE5A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00" y="259492"/>
            <a:ext cx="8596668" cy="3403600"/>
          </a:xfrm>
        </p:spPr>
        <p:txBody>
          <a:bodyPr/>
          <a:lstStyle/>
          <a:p>
            <a:r>
              <a:rPr lang="en-US" sz="5600" dirty="0" err="1"/>
              <a:t>Modelovanje</a:t>
            </a:r>
            <a:r>
              <a:rPr lang="en-US" sz="5600" dirty="0"/>
              <a:t> </a:t>
            </a:r>
            <a:r>
              <a:rPr lang="en-US" sz="5600" dirty="0" err="1"/>
              <a:t>baze</a:t>
            </a:r>
            <a:r>
              <a:rPr lang="en-US" sz="5600" dirty="0"/>
              <a:t> </a:t>
            </a:r>
            <a:r>
              <a:rPr lang="en-US" sz="5600" dirty="0" err="1"/>
              <a:t>podataka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C25B5-336B-40CE-8559-80B81AC0E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848" y="3059670"/>
            <a:ext cx="8596668" cy="20137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0C226"/>
                </a:solidFill>
              </a:rPr>
              <a:t>U </a:t>
            </a:r>
            <a:r>
              <a:rPr lang="en-US" sz="2800" dirty="0" err="1">
                <a:solidFill>
                  <a:srgbClr val="90C226"/>
                </a:solidFill>
              </a:rPr>
              <a:t>ovoj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fazi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smo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zajedno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isplanirali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izgled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baze</a:t>
            </a:r>
            <a:r>
              <a:rPr lang="en-US" sz="2800" dirty="0">
                <a:solidFill>
                  <a:srgbClr val="90C226"/>
                </a:solidFill>
              </a:rPr>
              <a:t>, </a:t>
            </a:r>
            <a:r>
              <a:rPr lang="en-US" sz="2800" dirty="0" err="1">
                <a:solidFill>
                  <a:srgbClr val="90C226"/>
                </a:solidFill>
              </a:rPr>
              <a:t>ali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samo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modeliranje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odradio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Djape</a:t>
            </a:r>
            <a:r>
              <a:rPr lang="en-US" sz="2800" dirty="0">
                <a:solidFill>
                  <a:srgbClr val="90C226"/>
                </a:solidFill>
              </a:rPr>
              <a:t>. </a:t>
            </a:r>
            <a:endParaRPr lang="en-US" sz="2800" dirty="0" err="1">
              <a:solidFill>
                <a:srgbClr val="90C226"/>
              </a:solidFill>
            </a:endParaRPr>
          </a:p>
          <a:p>
            <a:r>
              <a:rPr lang="en-US" sz="2800" dirty="0" err="1">
                <a:solidFill>
                  <a:srgbClr val="90C226"/>
                </a:solidFill>
              </a:rPr>
              <a:t>Dokaz</a:t>
            </a:r>
            <a:r>
              <a:rPr lang="en-US" sz="2800" dirty="0">
                <a:solidFill>
                  <a:srgbClr val="90C226"/>
                </a:solidFill>
              </a:rPr>
              <a:t> o </a:t>
            </a:r>
            <a:r>
              <a:rPr lang="en-US" sz="2800" dirty="0" err="1">
                <a:solidFill>
                  <a:srgbClr val="90C226"/>
                </a:solidFill>
              </a:rPr>
              <a:t>ovoj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fazi</a:t>
            </a:r>
            <a:r>
              <a:rPr lang="en-US" sz="2800" dirty="0">
                <a:solidFill>
                  <a:srgbClr val="90C226"/>
                </a:solidFill>
              </a:rPr>
              <a:t> se </a:t>
            </a:r>
            <a:r>
              <a:rPr lang="en-US" sz="2800" dirty="0" err="1">
                <a:solidFill>
                  <a:srgbClr val="90C226"/>
                </a:solidFill>
              </a:rPr>
              <a:t>nalazi</a:t>
            </a:r>
            <a:r>
              <a:rPr lang="en-US" sz="2800" dirty="0">
                <a:solidFill>
                  <a:srgbClr val="90C226"/>
                </a:solidFill>
              </a:rPr>
              <a:t> u </a:t>
            </a:r>
            <a:r>
              <a:rPr lang="en-US" sz="2800" dirty="0" err="1">
                <a:solidFill>
                  <a:srgbClr val="90C226"/>
                </a:solidFill>
              </a:rPr>
              <a:t>folderu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dodaci</a:t>
            </a:r>
            <a:r>
              <a:rPr lang="en-US" sz="2800" dirty="0">
                <a:solidFill>
                  <a:srgbClr val="90C226"/>
                </a:solidFill>
              </a:rPr>
              <a:t> I </a:t>
            </a:r>
            <a:r>
              <a:rPr lang="en-US" sz="2800" dirty="0" err="1">
                <a:solidFill>
                  <a:srgbClr val="90C226"/>
                </a:solidFill>
              </a:rPr>
              <a:t>kao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dokument</a:t>
            </a:r>
            <a:r>
              <a:rPr lang="en-US" sz="2800" dirty="0">
                <a:solidFill>
                  <a:srgbClr val="90C226"/>
                </a:solidFill>
              </a:rPr>
              <a:t> SPECIFIKACIJA BAZE PODATAKA.docx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13B2C3-50C5-45F6-AAA9-BB3F05FD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2" y="5245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4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2BC5-2F43-4DA1-A8F9-30C8B920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038" y="341870"/>
            <a:ext cx="8596668" cy="3403600"/>
          </a:xfrm>
        </p:spPr>
        <p:txBody>
          <a:bodyPr/>
          <a:lstStyle/>
          <a:p>
            <a:r>
              <a:rPr lang="en-US" sz="5600" dirty="0" err="1"/>
              <a:t>Formalna</a:t>
            </a:r>
            <a:r>
              <a:rPr lang="en-US" sz="5600" dirty="0"/>
              <a:t> </a:t>
            </a:r>
            <a:r>
              <a:rPr lang="en-US" sz="5600" dirty="0" err="1"/>
              <a:t>inspekcija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F9183-5EE7-4E3C-AE96-7585A980D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227" y="2791941"/>
            <a:ext cx="8596668" cy="25595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0C226"/>
                </a:solidFill>
              </a:rPr>
              <a:t>U </a:t>
            </a:r>
            <a:r>
              <a:rPr lang="en-US" sz="2800" dirty="0" err="1">
                <a:solidFill>
                  <a:srgbClr val="90C226"/>
                </a:solidFill>
              </a:rPr>
              <a:t>ovoj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fazi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smo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sva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trojica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ravnomerno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ucetvovali</a:t>
            </a:r>
            <a:r>
              <a:rPr lang="en-US" sz="2800" dirty="0">
                <a:solidFill>
                  <a:srgbClr val="90C226"/>
                </a:solidFill>
              </a:rPr>
              <a:t>.</a:t>
            </a:r>
          </a:p>
          <a:p>
            <a:r>
              <a:rPr lang="en-US" sz="2800" dirty="0" err="1">
                <a:solidFill>
                  <a:srgbClr val="90C226"/>
                </a:solidFill>
              </a:rPr>
              <a:t>Takodje</a:t>
            </a:r>
            <a:r>
              <a:rPr lang="en-US" sz="2800" dirty="0">
                <a:solidFill>
                  <a:srgbClr val="90C226"/>
                </a:solidFill>
              </a:rPr>
              <a:t>, </a:t>
            </a:r>
            <a:r>
              <a:rPr lang="en-US" sz="2800" dirty="0" err="1">
                <a:solidFill>
                  <a:srgbClr val="90C226"/>
                </a:solidFill>
              </a:rPr>
              <a:t>odrzan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I </a:t>
            </a:r>
            <a:r>
              <a:rPr lang="en-US" sz="2800" dirty="0" err="1">
                <a:solidFill>
                  <a:srgbClr val="90C226"/>
                </a:solidFill>
              </a:rPr>
              <a:t>sastanak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tima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na</a:t>
            </a:r>
            <a:r>
              <a:rPr lang="en-US" sz="2800" dirty="0">
                <a:solidFill>
                  <a:srgbClr val="90C226"/>
                </a:solidFill>
              </a:rPr>
              <a:t> Skype-u.</a:t>
            </a:r>
          </a:p>
          <a:p>
            <a:r>
              <a:rPr lang="en-US" sz="2800" dirty="0" err="1">
                <a:solidFill>
                  <a:srgbClr val="90C226"/>
                </a:solidFill>
              </a:rPr>
              <a:t>Dokaz</a:t>
            </a:r>
            <a:r>
              <a:rPr lang="en-US" sz="2800" dirty="0">
                <a:solidFill>
                  <a:srgbClr val="90C226"/>
                </a:solidFill>
              </a:rPr>
              <a:t> o </a:t>
            </a:r>
            <a:r>
              <a:rPr lang="en-US" sz="2800" dirty="0" err="1">
                <a:solidFill>
                  <a:srgbClr val="90C226"/>
                </a:solidFill>
              </a:rPr>
              <a:t>izradi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ove</a:t>
            </a:r>
            <a:r>
              <a:rPr lang="en-US" sz="2800" dirty="0">
                <a:solidFill>
                  <a:srgbClr val="90C226"/>
                </a:solidFill>
              </a:rPr>
              <a:t> faze </a:t>
            </a:r>
            <a:r>
              <a:rPr lang="en-US" sz="2800" dirty="0" err="1">
                <a:solidFill>
                  <a:srgbClr val="90C226"/>
                </a:solidFill>
              </a:rPr>
              <a:t>jeste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FR.rar</a:t>
            </a:r>
          </a:p>
          <a:p>
            <a:endParaRPr lang="en-US" sz="2800" dirty="0">
              <a:solidFill>
                <a:srgbClr val="90C226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EB59B4-7AE4-43BA-93B3-29554B2F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58" y="33916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9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3FB4-AC96-47F2-9E96-9663911D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821" y="115330"/>
            <a:ext cx="8596668" cy="3403600"/>
          </a:xfrm>
        </p:spPr>
        <p:txBody>
          <a:bodyPr/>
          <a:lstStyle/>
          <a:p>
            <a:r>
              <a:rPr lang="en-US" sz="5600" dirty="0" err="1"/>
              <a:t>Modelovanje</a:t>
            </a:r>
            <a:r>
              <a:rPr lang="en-US" sz="5600" dirty="0"/>
              <a:t> </a:t>
            </a:r>
            <a:r>
              <a:rPr lang="en-US" sz="5600" dirty="0" err="1"/>
              <a:t>veb</a:t>
            </a:r>
            <a:r>
              <a:rPr lang="en-US" sz="5600" dirty="0"/>
              <a:t> </a:t>
            </a:r>
            <a:r>
              <a:rPr lang="en-US" sz="5600" dirty="0" err="1"/>
              <a:t>aplikacije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72149-1135-4958-BB6D-5B9BB46CA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417" y="3131752"/>
            <a:ext cx="8596668" cy="2816934"/>
          </a:xfrm>
        </p:spPr>
        <p:txBody>
          <a:bodyPr/>
          <a:lstStyle/>
          <a:p>
            <a:r>
              <a:rPr lang="en-US" sz="2800" dirty="0">
                <a:solidFill>
                  <a:srgbClr val="90C226"/>
                </a:solidFill>
              </a:rPr>
              <a:t>U </a:t>
            </a:r>
            <a:r>
              <a:rPr lang="en-US" sz="2800" dirty="0" err="1">
                <a:solidFill>
                  <a:srgbClr val="90C226"/>
                </a:solidFill>
              </a:rPr>
              <a:t>ovoj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fazi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smo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ucestovali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sva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trojica</a:t>
            </a:r>
            <a:r>
              <a:rPr lang="en-US" sz="2800" dirty="0">
                <a:solidFill>
                  <a:srgbClr val="90C226"/>
                </a:solidFill>
              </a:rPr>
              <a:t> I to </a:t>
            </a:r>
            <a:r>
              <a:rPr lang="en-US" sz="2800" dirty="0" err="1">
                <a:solidFill>
                  <a:srgbClr val="90C226"/>
                </a:solidFill>
              </a:rPr>
              <a:t>tako</a:t>
            </a:r>
            <a:r>
              <a:rPr lang="en-US" sz="2800" dirty="0">
                <a:solidFill>
                  <a:srgbClr val="90C226"/>
                </a:solidFill>
              </a:rPr>
              <a:t> da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Sivi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odradio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klasne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dijagrama</a:t>
            </a:r>
            <a:r>
              <a:rPr lang="en-US" sz="2800" dirty="0">
                <a:solidFill>
                  <a:srgbClr val="90C226"/>
                </a:solidFill>
              </a:rPr>
              <a:t>, Miki </a:t>
            </a:r>
            <a:r>
              <a:rPr lang="en-US" sz="2800" dirty="0" err="1">
                <a:solidFill>
                  <a:srgbClr val="90C226"/>
                </a:solidFill>
              </a:rPr>
              <a:t>usecase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dijagram</a:t>
            </a:r>
            <a:r>
              <a:rPr lang="en-US" sz="2800" dirty="0">
                <a:solidFill>
                  <a:srgbClr val="90C226"/>
                </a:solidFill>
              </a:rPr>
              <a:t> I </a:t>
            </a:r>
            <a:r>
              <a:rPr lang="en-US" sz="2800" dirty="0" err="1">
                <a:solidFill>
                  <a:srgbClr val="90C226"/>
                </a:solidFill>
              </a:rPr>
              <a:t>manji</a:t>
            </a:r>
            <a:r>
              <a:rPr lang="en-US" sz="2800" dirty="0">
                <a:solidFill>
                  <a:srgbClr val="90C226"/>
                </a:solidFill>
              </a:rPr>
              <a:t> deo </a:t>
            </a:r>
            <a:r>
              <a:rPr lang="en-US" sz="2800" dirty="0" err="1">
                <a:solidFill>
                  <a:srgbClr val="90C226"/>
                </a:solidFill>
              </a:rPr>
              <a:t>dijagrama</a:t>
            </a:r>
            <a:r>
              <a:rPr lang="en-US" sz="2800" dirty="0">
                <a:solidFill>
                  <a:srgbClr val="90C226"/>
                </a:solidFill>
              </a:rPr>
              <a:t> </a:t>
            </a:r>
            <a:r>
              <a:rPr lang="en-US" sz="2800" dirty="0" err="1">
                <a:solidFill>
                  <a:srgbClr val="90C226"/>
                </a:solidFill>
              </a:rPr>
              <a:t>sekvenci</a:t>
            </a:r>
            <a:r>
              <a:rPr lang="en-US" sz="2800" dirty="0">
                <a:solidFill>
                  <a:srgbClr val="90C226"/>
                </a:solidFill>
              </a:rPr>
              <a:t>, </a:t>
            </a:r>
            <a:r>
              <a:rPr lang="en-US" sz="2800" dirty="0" err="1">
                <a:solidFill>
                  <a:srgbClr val="90C226"/>
                </a:solidFill>
              </a:rPr>
              <a:t>dok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Djape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odradio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vecinski</a:t>
            </a:r>
            <a:r>
              <a:rPr lang="en-US" sz="2800" dirty="0">
                <a:solidFill>
                  <a:srgbClr val="90C226"/>
                </a:solidFill>
              </a:rPr>
              <a:t> deo </a:t>
            </a:r>
            <a:r>
              <a:rPr lang="en-US" sz="2800" dirty="0" err="1">
                <a:solidFill>
                  <a:srgbClr val="90C226"/>
                </a:solidFill>
              </a:rPr>
              <a:t>dijagrama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dirty="0" err="1">
                <a:solidFill>
                  <a:srgbClr val="90C226"/>
                </a:solidFill>
              </a:rPr>
              <a:t>sekvenci</a:t>
            </a:r>
            <a:r>
              <a:rPr lang="en-US" sz="2800" dirty="0">
                <a:solidFill>
                  <a:srgbClr val="90C226"/>
                </a:solidFill>
              </a:rPr>
              <a:t>.</a:t>
            </a:r>
            <a:endParaRPr lang="en-US" sz="2800" dirty="0" err="1">
              <a:solidFill>
                <a:srgbClr val="90C226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593C17-4D8C-4347-ABDB-CCA0A9AA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27" y="55541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5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199A-5B9B-4B6C-AEE4-2D27EA2F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173" y="269790"/>
            <a:ext cx="8596668" cy="3403600"/>
          </a:xfrm>
        </p:spPr>
        <p:txBody>
          <a:bodyPr/>
          <a:lstStyle/>
          <a:p>
            <a:r>
              <a:rPr lang="en-US" sz="5600" dirty="0" err="1"/>
              <a:t>Implementacija</a:t>
            </a:r>
            <a:r>
              <a:rPr lang="en-US" sz="5600" dirty="0"/>
              <a:t> </a:t>
            </a:r>
            <a:r>
              <a:rPr lang="en-US" sz="5600" dirty="0" err="1"/>
              <a:t>veb</a:t>
            </a:r>
            <a:r>
              <a:rPr lang="en-US" sz="5600" dirty="0"/>
              <a:t> </a:t>
            </a:r>
            <a:r>
              <a:rPr lang="en-US" sz="5600" dirty="0" err="1"/>
              <a:t>aplikacije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94DDB-5FCB-4C07-A371-EF9CA7A80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957" y="3142049"/>
            <a:ext cx="8596668" cy="1570962"/>
          </a:xfrm>
        </p:spPr>
        <p:txBody>
          <a:bodyPr/>
          <a:lstStyle/>
          <a:p>
            <a:r>
              <a:rPr lang="en-US" sz="2800" dirty="0">
                <a:solidFill>
                  <a:srgbClr val="90C226"/>
                </a:solidFill>
              </a:rPr>
              <a:t>U </a:t>
            </a:r>
            <a:r>
              <a:rPr lang="en-US" sz="2800" err="1">
                <a:solidFill>
                  <a:srgbClr val="90C226"/>
                </a:solidFill>
              </a:rPr>
              <a:t>ovoj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fazi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smo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naravno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sva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trojica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ucestovali</a:t>
            </a:r>
            <a:r>
              <a:rPr lang="en-US" sz="2800" dirty="0">
                <a:solidFill>
                  <a:srgbClr val="90C226"/>
                </a:solidFill>
              </a:rPr>
              <a:t>, </a:t>
            </a:r>
            <a:r>
              <a:rPr lang="en-US" sz="2800" err="1">
                <a:solidFill>
                  <a:srgbClr val="90C226"/>
                </a:solidFill>
              </a:rPr>
              <a:t>gde</a:t>
            </a:r>
            <a:r>
              <a:rPr lang="en-US" sz="2800" dirty="0">
                <a:solidFill>
                  <a:srgbClr val="90C226"/>
                </a:solidFill>
              </a:rPr>
              <a:t> se </a:t>
            </a:r>
            <a:r>
              <a:rPr lang="en-US" sz="2800" err="1">
                <a:solidFill>
                  <a:srgbClr val="90C226"/>
                </a:solidFill>
              </a:rPr>
              <a:t>na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gitu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jasno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moze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videti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ko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je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sta</a:t>
            </a:r>
            <a:r>
              <a:rPr lang="en-US" sz="2800" dirty="0">
                <a:solidFill>
                  <a:srgbClr val="90C226"/>
                </a:solidFill>
              </a:rPr>
              <a:t> </a:t>
            </a:r>
            <a:r>
              <a:rPr lang="en-US" sz="2800" err="1">
                <a:solidFill>
                  <a:srgbClr val="90C226"/>
                </a:solidFill>
              </a:rPr>
              <a:t>tacno</a:t>
            </a:r>
            <a:r>
              <a:rPr lang="en-US" sz="2800" dirty="0">
                <a:solidFill>
                  <a:srgbClr val="90C226"/>
                </a:solidFill>
              </a:rPr>
              <a:t> radio.</a:t>
            </a:r>
            <a:endParaRPr lang="en-US" dirty="0">
              <a:solidFill>
                <a:srgbClr val="90C226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A3A95B-59D4-45FA-93A8-82DD6B0AD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0" y="75105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4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CBE7-9302-49FE-BE4B-F8F1F8B5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956" y="-39130"/>
            <a:ext cx="8596668" cy="3403600"/>
          </a:xfrm>
        </p:spPr>
        <p:txBody>
          <a:bodyPr/>
          <a:lstStyle/>
          <a:p>
            <a:r>
              <a:rPr lang="en-US" sz="5600" dirty="0" err="1"/>
              <a:t>Hvala</a:t>
            </a:r>
            <a:r>
              <a:rPr lang="en-US" sz="5600" dirty="0"/>
              <a:t> </a:t>
            </a:r>
            <a:r>
              <a:rPr lang="en-US" sz="5600" dirty="0" err="1"/>
              <a:t>na</a:t>
            </a:r>
            <a:r>
              <a:rPr lang="en-US" sz="5600" dirty="0"/>
              <a:t> </a:t>
            </a:r>
            <a:r>
              <a:rPr lang="en-US" sz="5600" dirty="0" err="1"/>
              <a:t>paznji</a:t>
            </a:r>
            <a:r>
              <a:rPr lang="en-US" sz="5600" dirty="0"/>
              <a:t> :)</a:t>
            </a:r>
            <a:endParaRPr lang="en-US" sz="5600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CD81AB-25CC-43E5-8D55-410D72C7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9" y="246492"/>
            <a:ext cx="2143125" cy="2143125"/>
          </a:xfrm>
          <a:prstGeom prst="rect">
            <a:avLst/>
          </a:prstGeom>
        </p:spPr>
      </p:pic>
      <p:pic>
        <p:nvPicPr>
          <p:cNvPr id="10" name="Picture 10" descr="A group of people sitting at a beach&#10;&#10;Description generated with very high confidence">
            <a:extLst>
              <a:ext uri="{FF2B5EF4-FFF2-40B4-BE49-F238E27FC236}">
                <a16:creationId xmlns:a16="http://schemas.microsoft.com/office/drawing/2014/main" id="{1E6EB8EB-10E4-41A5-8CCE-5FC4254C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65" y="2805752"/>
            <a:ext cx="3198125" cy="364622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12" descr="A picture containing text, book, indoor&#10;&#10;Description generated with very high confidence">
            <a:extLst>
              <a:ext uri="{FF2B5EF4-FFF2-40B4-BE49-F238E27FC236}">
                <a16:creationId xmlns:a16="http://schemas.microsoft.com/office/drawing/2014/main" id="{101424BD-4957-44D0-8ADE-2DACDC532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11" y="2783452"/>
            <a:ext cx="3209498" cy="36794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6" name="Picture 16" descr="A picture containing wall, person, indoor, cabinet&#10;&#10;Description generated with very high confidence">
            <a:extLst>
              <a:ext uri="{FF2B5EF4-FFF2-40B4-BE49-F238E27FC236}">
                <a16:creationId xmlns:a16="http://schemas.microsoft.com/office/drawing/2014/main" id="{73811F3F-7146-473A-8360-5B2D73AA9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519" y="2716673"/>
            <a:ext cx="2743200" cy="36537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511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TUTOR CENTER</vt:lpstr>
      <vt:lpstr>Projektni zahtevi</vt:lpstr>
      <vt:lpstr>Izrada SSU-a I prototipa</vt:lpstr>
      <vt:lpstr>Modelovanje baze podataka</vt:lpstr>
      <vt:lpstr>Formalna inspekcija</vt:lpstr>
      <vt:lpstr>Modelovanje veb aplikacije</vt:lpstr>
      <vt:lpstr>Implementacija veb aplikacije</vt:lpstr>
      <vt:lpstr>Hvala na paznji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</cp:revision>
  <dcterms:created xsi:type="dcterms:W3CDTF">2014-09-12T02:18:09Z</dcterms:created>
  <dcterms:modified xsi:type="dcterms:W3CDTF">2018-06-20T19:59:58Z</dcterms:modified>
</cp:coreProperties>
</file>