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1573C-E968-4969-A9CC-AF4DC37B41C7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CA681-06C3-4F62-9B0A-91A921F4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42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5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99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5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2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8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4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8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8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1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7CF6-0958-2691-CEAF-818E50E7D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12. Entity Framework (ORM)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D8BA4-CA38-3A30-E7A8-80F2FC26E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Vladimir Siv</a:t>
            </a:r>
            <a:r>
              <a:rPr lang="sr-Latn-RS" dirty="0"/>
              <a:t>čev</a:t>
            </a:r>
          </a:p>
          <a:p>
            <a:r>
              <a:rPr lang="en-US" dirty="0"/>
              <a:t>MSc. Electrical &amp; Computer Engineering</a:t>
            </a:r>
          </a:p>
          <a:p>
            <a:r>
              <a:rPr lang="en-US" dirty="0"/>
              <a:t>Jun 2022.</a:t>
            </a:r>
          </a:p>
        </p:txBody>
      </p:sp>
    </p:spTree>
    <p:extLst>
      <p:ext uri="{BB962C8B-B14F-4D97-AF65-F5344CB8AC3E}">
        <p14:creationId xmlns:p14="http://schemas.microsoft.com/office/powerpoint/2010/main" val="388063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en-US" dirty="0" err="1"/>
              <a:t>Objektni</a:t>
            </a:r>
            <a:r>
              <a:rPr lang="sr-Latn-RS" dirty="0"/>
              <a:t> + Relacioni model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0876"/>
            <a:ext cx="3551766" cy="4300487"/>
          </a:xfrm>
        </p:spPr>
        <p:txBody>
          <a:bodyPr/>
          <a:lstStyle/>
          <a:p>
            <a:r>
              <a:rPr lang="sr-Latn-RS" dirty="0"/>
              <a:t>Pored toga što </a:t>
            </a:r>
            <a:r>
              <a:rPr lang="sr-Latn-RS" i="1" dirty="0"/>
              <a:t>Entity Framework</a:t>
            </a:r>
            <a:r>
              <a:rPr lang="sr-Latn-RS" dirty="0"/>
              <a:t> daje mogućnost da se aplikacije povezuju na bazu podataka, u cilju pristupa samim podacima, ova tehnologija takođe pruža i mehanizam za </a:t>
            </a:r>
            <a:r>
              <a:rPr lang="sr-Latn-RS" u="sng" dirty="0"/>
              <a:t>mapiranje</a:t>
            </a:r>
            <a:r>
              <a:rPr lang="sr-Latn-RS" dirty="0"/>
              <a:t> podataka iz objektnog u relacioni model i obrnuto</a:t>
            </a:r>
          </a:p>
          <a:p>
            <a:r>
              <a:rPr lang="sr-Latn-RS" dirty="0"/>
              <a:t>Ovakve tehnologije, koje su sposobne da rade ovakvo mapiranje, nazivaju se </a:t>
            </a:r>
            <a:r>
              <a:rPr lang="sr-Latn-RS" i="1" dirty="0"/>
              <a:t>ORM</a:t>
            </a:r>
            <a:r>
              <a:rPr lang="sr-Latn-RS" dirty="0"/>
              <a:t>-ovima (</a:t>
            </a:r>
            <a:r>
              <a:rPr lang="sr-Latn-RS" i="1" dirty="0"/>
              <a:t>Object-Relational Mapping</a:t>
            </a:r>
            <a:r>
              <a:rPr lang="sr-Latn-R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10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B6F2A4-1C3A-2299-DBF9-4133D2124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847" y="3834352"/>
            <a:ext cx="4543425" cy="1352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E770A9-C80A-0C39-4C23-8305AA340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080" y="2227855"/>
            <a:ext cx="5344271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3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sr-Latn-RS" i="1" dirty="0"/>
              <a:t>Entity Framework</a:t>
            </a:r>
            <a:r>
              <a:rPr lang="sr-Latn-RS" dirty="0"/>
              <a:t> kao </a:t>
            </a:r>
            <a:r>
              <a:rPr lang="sr-Latn-RS" i="1" dirty="0"/>
              <a:t>ORM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978"/>
            <a:ext cx="8596668" cy="4643386"/>
          </a:xfrm>
        </p:spPr>
        <p:txBody>
          <a:bodyPr>
            <a:normAutofit/>
          </a:bodyPr>
          <a:lstStyle/>
          <a:p>
            <a:r>
              <a:rPr lang="sr-Latn-RS" dirty="0"/>
              <a:t>Sa starim tehnologijama (bez </a:t>
            </a:r>
            <a:r>
              <a:rPr lang="sr-Latn-RS" i="1" dirty="0"/>
              <a:t>ORM</a:t>
            </a:r>
            <a:r>
              <a:rPr lang="sr-Latn-RS" dirty="0"/>
              <a:t>-a), programeri su morali da vode računa i o relacionom modelu, što je izazivalo da kod unutar aplikacije bude značajno kompleksniji</a:t>
            </a:r>
          </a:p>
          <a:p>
            <a:r>
              <a:rPr lang="sr-Latn-RS" dirty="0"/>
              <a:t>Uz pomoć </a:t>
            </a:r>
            <a:r>
              <a:rPr lang="sr-Latn-RS" i="1" dirty="0"/>
              <a:t>ORM</a:t>
            </a:r>
            <a:r>
              <a:rPr lang="sr-Latn-RS" dirty="0"/>
              <a:t>-a, programeri mogu samo da vode računa o objektnom modelu, što ih zapravo i najviše zanima (jer se aplikacije pišu u jezicima koji tako podatke čuvaju – čak iako nisu </a:t>
            </a:r>
            <a:r>
              <a:rPr lang="sr-Latn-RS" i="1" dirty="0"/>
              <a:t>OOP</a:t>
            </a:r>
            <a:r>
              <a:rPr lang="sr-Latn-RS" dirty="0"/>
              <a:t> jezici)</a:t>
            </a:r>
          </a:p>
          <a:p>
            <a:r>
              <a:rPr lang="sr-Latn-RS" dirty="0"/>
              <a:t>U ovom slučaju, odgovornost </a:t>
            </a:r>
            <a:r>
              <a:rPr lang="sr-Latn-RS" i="1" dirty="0"/>
              <a:t>ORM</a:t>
            </a:r>
            <a:r>
              <a:rPr lang="sr-Latn-RS" dirty="0"/>
              <a:t>-a (tj. u našem slučaju </a:t>
            </a:r>
            <a:r>
              <a:rPr lang="sr-Latn-RS" i="1" dirty="0"/>
              <a:t>Entity Framework</a:t>
            </a:r>
            <a:r>
              <a:rPr lang="sr-Latn-RS" dirty="0"/>
              <a:t>-a) je da vodi računa o relacionom modelu</a:t>
            </a:r>
          </a:p>
          <a:p>
            <a:r>
              <a:rPr lang="sr-Latn-RS" dirty="0"/>
              <a:t>Čak je u stanju da sam kreira bazu i tabele nakon što programer napiše klase – tzv. </a:t>
            </a:r>
            <a:r>
              <a:rPr lang="sr-Latn-RS" i="1" dirty="0"/>
              <a:t>Code First</a:t>
            </a:r>
            <a:r>
              <a:rPr lang="sr-Latn-RS" dirty="0"/>
              <a:t> approach</a:t>
            </a:r>
          </a:p>
          <a:p>
            <a:r>
              <a:rPr lang="sr-Latn-RS" dirty="0"/>
              <a:t>Primera radi, mi možemo u </a:t>
            </a:r>
            <a:r>
              <a:rPr lang="sr-Latn-RS" i="1" dirty="0"/>
              <a:t>C#</a:t>
            </a:r>
            <a:r>
              <a:rPr lang="sr-Latn-RS" dirty="0"/>
              <a:t> jeziku da napišemo klase modela, tj. u našem primeru </a:t>
            </a:r>
            <a:r>
              <a:rPr lang="sr-Latn-RS" i="1" dirty="0"/>
              <a:t>Movie</a:t>
            </a:r>
            <a:r>
              <a:rPr lang="sr-Latn-RS" dirty="0"/>
              <a:t> i </a:t>
            </a:r>
            <a:r>
              <a:rPr lang="sr-Latn-RS" i="1" dirty="0"/>
              <a:t>Genre</a:t>
            </a:r>
            <a:r>
              <a:rPr lang="sr-Latn-RS" dirty="0"/>
              <a:t> (koje već imamo), a po pokretanju aplikacije, ukoliko baza ne postoji, </a:t>
            </a:r>
            <a:r>
              <a:rPr lang="sr-Latn-RS" i="1" dirty="0"/>
              <a:t>Entity Framework</a:t>
            </a:r>
            <a:r>
              <a:rPr lang="sr-Latn-RS" dirty="0"/>
              <a:t> će za nas napraviti i bazu i tabele koje predstavljaju upravo ove dve klase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2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sr-Latn-RS" i="1" dirty="0"/>
              <a:t>Entity Framework</a:t>
            </a:r>
            <a:r>
              <a:rPr lang="sr-Latn-RS" dirty="0"/>
              <a:t> kao </a:t>
            </a:r>
            <a:r>
              <a:rPr lang="sr-Latn-RS" i="1" dirty="0"/>
              <a:t>ORM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5562"/>
            <a:ext cx="8596668" cy="4625801"/>
          </a:xfrm>
        </p:spPr>
        <p:txBody>
          <a:bodyPr>
            <a:normAutofit/>
          </a:bodyPr>
          <a:lstStyle/>
          <a:p>
            <a:r>
              <a:rPr lang="sr-Latn-RS" dirty="0"/>
              <a:t>Dalje, aplikacija recimo može da pravi nove objekte klasa </a:t>
            </a:r>
            <a:r>
              <a:rPr lang="sr-Latn-RS" i="1" dirty="0"/>
              <a:t>Movie</a:t>
            </a:r>
            <a:r>
              <a:rPr lang="sr-Latn-RS" dirty="0"/>
              <a:t> i </a:t>
            </a:r>
            <a:r>
              <a:rPr lang="sr-Latn-RS" i="1" dirty="0"/>
              <a:t>Genre</a:t>
            </a:r>
            <a:r>
              <a:rPr lang="sr-Latn-RS" dirty="0"/>
              <a:t>, na način kako inače klase i objekti rade, a nakon toga, te instance objekata može da prosledi </a:t>
            </a:r>
            <a:r>
              <a:rPr lang="sr-Latn-RS" i="1" dirty="0"/>
              <a:t>Entity Framework</a:t>
            </a:r>
            <a:r>
              <a:rPr lang="sr-Latn-RS" dirty="0"/>
              <a:t>-u da sačuva (engl. </a:t>
            </a:r>
            <a:r>
              <a:rPr lang="sr-Latn-RS" i="1" dirty="0"/>
              <a:t>persist</a:t>
            </a:r>
            <a:r>
              <a:rPr lang="sr-Latn-RS" dirty="0"/>
              <a:t>) u prethodno kreiranim tabelama</a:t>
            </a:r>
          </a:p>
          <a:p>
            <a:r>
              <a:rPr lang="sr-Latn-RS" dirty="0"/>
              <a:t>Kreirane tabele praktično predstavljaju namapirane (engl. </a:t>
            </a:r>
            <a:r>
              <a:rPr lang="sr-Latn-RS" i="1" dirty="0"/>
              <a:t>mapped</a:t>
            </a:r>
            <a:r>
              <a:rPr lang="sr-Latn-RS" dirty="0"/>
              <a:t>) varijante objektnih (klasnih) podataka u relacionom (tabelarnom) modelu</a:t>
            </a:r>
          </a:p>
          <a:p>
            <a:r>
              <a:rPr lang="sr-Latn-RS" dirty="0"/>
              <a:t>Ove objekte (podatke), </a:t>
            </a:r>
            <a:r>
              <a:rPr lang="sr-Latn-RS" i="1" dirty="0"/>
              <a:t>ORM</a:t>
            </a:r>
            <a:r>
              <a:rPr lang="sr-Latn-RS" dirty="0"/>
              <a:t> prvenstveno mapira u relacioni model kako bi se u samim tabelama i mogli sačuvati, pa ih tamo zatim čuva</a:t>
            </a:r>
          </a:p>
          <a:p>
            <a:r>
              <a:rPr lang="sr-Latn-RS" dirty="0"/>
              <a:t>Kasnije, po ponovnom pokretanju aplikacije, sama aplikacija može da upita (engl. </a:t>
            </a:r>
            <a:r>
              <a:rPr lang="sr-Latn-RS" i="1" dirty="0"/>
              <a:t>query</a:t>
            </a:r>
            <a:r>
              <a:rPr lang="sr-Latn-RS" dirty="0"/>
              <a:t>) </a:t>
            </a:r>
            <a:r>
              <a:rPr lang="sr-Latn-RS" i="1" dirty="0"/>
              <a:t>Entity Framework</a:t>
            </a:r>
            <a:r>
              <a:rPr lang="sr-Latn-RS" dirty="0"/>
              <a:t> da joj vrati prethodno sačuvane objekte</a:t>
            </a:r>
          </a:p>
          <a:p>
            <a:r>
              <a:rPr lang="sr-Latn-RS" dirty="0"/>
              <a:t>U ovom momentu, </a:t>
            </a:r>
            <a:r>
              <a:rPr lang="sr-Latn-RS" i="1" dirty="0"/>
              <a:t>Entity Framework</a:t>
            </a:r>
            <a:r>
              <a:rPr lang="sr-Latn-RS" dirty="0"/>
              <a:t> praktično dohvata podatke iz baze, koji su u relacionom modelu, mapira ih nazad u objketni model (praktično pravi nove objekte, ali sa sačuvanim, starim podacima), i aplikaciji vraća podatke nazad kao objekte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3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sr-Latn-RS" i="1" dirty="0"/>
              <a:t>Entity Framework</a:t>
            </a:r>
            <a:r>
              <a:rPr lang="sr-Latn-RS" dirty="0"/>
              <a:t> kao </a:t>
            </a:r>
            <a:r>
              <a:rPr lang="sr-Latn-RS" i="1" dirty="0"/>
              <a:t>ORM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031"/>
            <a:ext cx="8596668" cy="4476332"/>
          </a:xfrm>
        </p:spPr>
        <p:txBody>
          <a:bodyPr>
            <a:normAutofit/>
          </a:bodyPr>
          <a:lstStyle/>
          <a:p>
            <a:r>
              <a:rPr lang="sr-Latn-RS" dirty="0"/>
              <a:t>Dakle, aplikacija je u svakom momentu bila samo u dodiru sa objektnim modelom, a čitavo mapiranje praktično </a:t>
            </a:r>
            <a:r>
              <a:rPr lang="sr-Latn-RS" i="1" dirty="0"/>
              <a:t>ORM</a:t>
            </a:r>
            <a:r>
              <a:rPr lang="sr-Latn-RS" dirty="0"/>
              <a:t> odradi</a:t>
            </a:r>
          </a:p>
          <a:p>
            <a:r>
              <a:rPr lang="sr-Latn-RS" dirty="0"/>
              <a:t>Ovo čini da se aplikacije pišu na izuzetno jednostavan način, gde programeri ne moraju da vode toliko računa oko relacionog modela</a:t>
            </a:r>
          </a:p>
          <a:p>
            <a:r>
              <a:rPr lang="sr-Latn-RS" dirty="0"/>
              <a:t>Dodatno, prednost </a:t>
            </a:r>
            <a:r>
              <a:rPr lang="sr-Latn-RS" i="1" dirty="0"/>
              <a:t>Microsoft</a:t>
            </a:r>
            <a:r>
              <a:rPr lang="sr-Latn-RS" dirty="0"/>
              <a:t>-ove </a:t>
            </a:r>
            <a:r>
              <a:rPr lang="sr-Latn-RS" i="1" dirty="0"/>
              <a:t>.NET</a:t>
            </a:r>
            <a:r>
              <a:rPr lang="sr-Latn-RS" dirty="0"/>
              <a:t> tehnologije je da u jeziku </a:t>
            </a:r>
            <a:r>
              <a:rPr lang="sr-Latn-RS" i="1" dirty="0"/>
              <a:t>C#</a:t>
            </a:r>
            <a:r>
              <a:rPr lang="sr-Latn-RS" dirty="0"/>
              <a:t> daje mogućnost pisanja </a:t>
            </a:r>
            <a:r>
              <a:rPr lang="sr-Latn-RS" i="1" dirty="0"/>
              <a:t>LINQ</a:t>
            </a:r>
            <a:r>
              <a:rPr lang="sr-Latn-RS" dirty="0"/>
              <a:t> upita direktno u kodu – ovi upiti su veoma slični </a:t>
            </a:r>
            <a:r>
              <a:rPr lang="sr-Latn-RS" i="1" dirty="0"/>
              <a:t>SELECT</a:t>
            </a:r>
            <a:r>
              <a:rPr lang="sr-Latn-RS" dirty="0"/>
              <a:t> upitima unutar samog </a:t>
            </a:r>
            <a:r>
              <a:rPr lang="sr-Latn-RS" i="1" dirty="0"/>
              <a:t>SQL</a:t>
            </a:r>
            <a:r>
              <a:rPr lang="sr-Latn-RS" dirty="0"/>
              <a:t>-a, i često se kombinuju sa </a:t>
            </a:r>
            <a:r>
              <a:rPr lang="sr-Latn-RS" i="1" dirty="0"/>
              <a:t>Entity Framework</a:t>
            </a:r>
            <a:r>
              <a:rPr lang="sr-Latn-RS" dirty="0"/>
              <a:t>-om, što daje iluziju da se direktno u </a:t>
            </a:r>
            <a:r>
              <a:rPr lang="sr-Latn-RS" i="1" dirty="0"/>
              <a:t>C#</a:t>
            </a:r>
            <a:r>
              <a:rPr lang="sr-Latn-RS" dirty="0"/>
              <a:t> jeziku piše </a:t>
            </a:r>
            <a:r>
              <a:rPr lang="sr-Latn-RS" i="1" dirty="0"/>
              <a:t>„SQL“</a:t>
            </a:r>
            <a:r>
              <a:rPr lang="sr-Latn-RS" dirty="0"/>
              <a:t> kod koji dohvata podatke iz baze, i to u objektnom modelu</a:t>
            </a:r>
          </a:p>
          <a:p>
            <a:r>
              <a:rPr lang="sr-Latn-RS" dirty="0"/>
              <a:t>Treba ipak napomenuti da </a:t>
            </a:r>
            <a:r>
              <a:rPr lang="sr-Latn-RS" i="1" dirty="0"/>
              <a:t>LINQ</a:t>
            </a:r>
            <a:r>
              <a:rPr lang="sr-Latn-RS" dirty="0"/>
              <a:t> ima, kako svoje prednosti, tako i mane</a:t>
            </a:r>
          </a:p>
          <a:p>
            <a:r>
              <a:rPr lang="sr-Latn-RS" dirty="0"/>
              <a:t>Kao primer, koristićemo istu </a:t>
            </a:r>
            <a:r>
              <a:rPr lang="sr-Latn-RS" i="1" dirty="0"/>
              <a:t>Starwood</a:t>
            </a:r>
            <a:r>
              <a:rPr lang="sr-Latn-RS" dirty="0"/>
              <a:t> </a:t>
            </a:r>
            <a:r>
              <a:rPr lang="sr-Latn-RS" i="1" dirty="0"/>
              <a:t>backend</a:t>
            </a:r>
            <a:r>
              <a:rPr lang="sr-Latn-RS" dirty="0"/>
              <a:t> aplikaciju, gde ćemo napraviti </a:t>
            </a:r>
            <a:r>
              <a:rPr lang="sr-Latn-RS" i="1" dirty="0"/>
              <a:t>MoviesV5Controller</a:t>
            </a:r>
            <a:r>
              <a:rPr lang="sr-Latn-RS" dirty="0"/>
              <a:t> koji će sada koristiti </a:t>
            </a:r>
            <a:r>
              <a:rPr lang="sr-Latn-RS" i="1" dirty="0"/>
              <a:t>SQL</a:t>
            </a:r>
            <a:r>
              <a:rPr lang="sr-Latn-RS" dirty="0"/>
              <a:t> bazu podataka zajedno sa </a:t>
            </a:r>
            <a:r>
              <a:rPr lang="sr-Latn-RS" i="1" dirty="0"/>
              <a:t>Entity Framework</a:t>
            </a:r>
            <a:r>
              <a:rPr lang="sr-Latn-RS" dirty="0"/>
              <a:t>-om kako bi podatke čuvao i nazad čitao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7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sr-Latn-RS" dirty="0"/>
              <a:t>Uvoz </a:t>
            </a:r>
            <a:r>
              <a:rPr lang="sr-Latn-RS" i="1" dirty="0"/>
              <a:t>Entity Framework</a:t>
            </a:r>
            <a:r>
              <a:rPr lang="sr-Latn-RS" dirty="0"/>
              <a:t>-a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031"/>
            <a:ext cx="8596668" cy="4476332"/>
          </a:xfrm>
        </p:spPr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sr-Latn-RS" dirty="0"/>
              <a:t>Propratni primer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031"/>
            <a:ext cx="8596668" cy="4476332"/>
          </a:xfrm>
        </p:spPr>
        <p:txBody>
          <a:bodyPr>
            <a:normAutofit/>
          </a:bodyPr>
          <a:lstStyle/>
          <a:p>
            <a:r>
              <a:rPr lang="sr-Latn-RS" dirty="0"/>
              <a:t>U ovoj prezentaciji takođe postoji propratni primer pod imenom </a:t>
            </a:r>
            <a:r>
              <a:rPr lang="sr-Latn-RS" i="1" dirty="0"/>
              <a:t>StarwoodBackend</a:t>
            </a:r>
            <a:endParaRPr lang="sr-Latn-RS" dirty="0"/>
          </a:p>
          <a:p>
            <a:r>
              <a:rPr lang="sr-Latn-RS" dirty="0"/>
              <a:t>Zapravo, ovo predstavlja kopiju propratnog primera iz prezentacije 10, gde su još ubačene dodatne funkcionalnosti</a:t>
            </a:r>
          </a:p>
          <a:p>
            <a:r>
              <a:rPr lang="sr-Latn-RS" dirty="0"/>
              <a:t>Ukoliko pratite prezentacije sa Vašim projektima, u redu je da nastavite rad sa prethodno kreiranim </a:t>
            </a:r>
            <a:r>
              <a:rPr lang="sr-Latn-RS" i="1" dirty="0"/>
              <a:t>StarwoodBackend</a:t>
            </a:r>
            <a:r>
              <a:rPr lang="sr-Latn-RS" dirty="0"/>
              <a:t> projektom iz prezentacije 10, a možete ga i kopirati pa iz kopije nastaviti rad, kao što će biti odrađeno u ovoj prezentaciji (mada apsolutno nema potrebe)</a:t>
            </a:r>
          </a:p>
          <a:p>
            <a:r>
              <a:rPr lang="sr-Latn-RS" dirty="0"/>
              <a:t>Pokretanjem kopije projekta će inače serversku aplikaciju pokretati na istom </a:t>
            </a:r>
            <a:r>
              <a:rPr lang="sr-Latn-RS" i="1" dirty="0"/>
              <a:t>PORT</a:t>
            </a:r>
            <a:r>
              <a:rPr lang="sr-Latn-RS" dirty="0"/>
              <a:t>-u, pa će stoga i dalje čitav sistem, koji uključuje i </a:t>
            </a:r>
            <a:r>
              <a:rPr lang="sr-Latn-RS" i="1" dirty="0"/>
              <a:t>frontend</a:t>
            </a:r>
            <a:r>
              <a:rPr lang="sr-Latn-RS" dirty="0"/>
              <a:t> aplikaciju, bez problema raditi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7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sr-Latn-RS" dirty="0"/>
              <a:t>Šta je </a:t>
            </a:r>
            <a:r>
              <a:rPr lang="sr-Latn-RS" i="1" dirty="0"/>
              <a:t>Entity Framework</a:t>
            </a:r>
            <a:r>
              <a:rPr lang="sr-Latn-RS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9519"/>
            <a:ext cx="8596668" cy="4451844"/>
          </a:xfrm>
        </p:spPr>
        <p:txBody>
          <a:bodyPr/>
          <a:lstStyle/>
          <a:p>
            <a:r>
              <a:rPr lang="sr-Latn-RS" i="1" dirty="0"/>
              <a:t>Entity Framework</a:t>
            </a:r>
            <a:r>
              <a:rPr lang="sr-Latn-RS" dirty="0"/>
              <a:t> je tehnologija razvijena od strane </a:t>
            </a:r>
            <a:r>
              <a:rPr lang="sr-Latn-RS" i="1" dirty="0"/>
              <a:t>Microsoft</a:t>
            </a:r>
            <a:r>
              <a:rPr lang="sr-Latn-RS" dirty="0"/>
              <a:t> korporacije koja daje mogućnost </a:t>
            </a:r>
            <a:r>
              <a:rPr lang="sr-Latn-RS" i="1" dirty="0"/>
              <a:t>.NET</a:t>
            </a:r>
            <a:r>
              <a:rPr lang="sr-Latn-RS" dirty="0"/>
              <a:t> aplikacijama da se povezuju na </a:t>
            </a:r>
            <a:r>
              <a:rPr lang="sr-Latn-RS" i="1" dirty="0"/>
              <a:t>SQL</a:t>
            </a:r>
            <a:r>
              <a:rPr lang="sr-Latn-RS" dirty="0"/>
              <a:t> baze podataka i da sa samim podacima rade na lak i jednostavan način</a:t>
            </a:r>
          </a:p>
          <a:p>
            <a:r>
              <a:rPr lang="sr-Latn-RS" dirty="0"/>
              <a:t>Po svojoj prirodi, </a:t>
            </a:r>
            <a:r>
              <a:rPr lang="sr-Latn-RS" i="1" dirty="0"/>
              <a:t>SQL</a:t>
            </a:r>
            <a:r>
              <a:rPr lang="sr-Latn-RS" dirty="0"/>
              <a:t> baze podataka najčešće takođe predstavljaju serverske (softverske) aplikacije koje daju mogućnost drugim aplikacijama (koje ne moraju biti serverske, ali mogu) da se povezuju na njih (ne preko </a:t>
            </a:r>
            <a:r>
              <a:rPr lang="sr-Latn-RS" i="1" dirty="0"/>
              <a:t>HTTP</a:t>
            </a:r>
            <a:r>
              <a:rPr lang="sr-Latn-RS" dirty="0"/>
              <a:t> protokola!), i daju im odgovarajući pristup samim podacima koji se tu i nalaze</a:t>
            </a:r>
          </a:p>
          <a:p>
            <a:r>
              <a:rPr lang="sr-Latn-RS" dirty="0"/>
              <a:t>Za razliku od običnih tekstualnih ili </a:t>
            </a:r>
            <a:r>
              <a:rPr lang="sr-Latn-RS" i="1" dirty="0"/>
              <a:t>XML</a:t>
            </a:r>
            <a:r>
              <a:rPr lang="sr-Latn-RS" dirty="0"/>
              <a:t> datoteka, dakle, pristup podacima iz </a:t>
            </a:r>
            <a:r>
              <a:rPr lang="sr-Latn-RS" i="1" dirty="0"/>
              <a:t>SQL</a:t>
            </a:r>
            <a:r>
              <a:rPr lang="sr-Latn-RS" dirty="0"/>
              <a:t> baza podataka se vrši konekcijom ka serverskoj aplikaciji koja </a:t>
            </a:r>
            <a:r>
              <a:rPr lang="sr-Latn-RS" i="1" dirty="0"/>
              <a:t>host</a:t>
            </a:r>
            <a:r>
              <a:rPr lang="sr-Latn-RS" dirty="0"/>
              <a:t>-uje samu bazu podataka</a:t>
            </a:r>
          </a:p>
          <a:p>
            <a:r>
              <a:rPr lang="sr-Latn-RS" i="1" dirty="0"/>
              <a:t>SQL</a:t>
            </a:r>
            <a:r>
              <a:rPr lang="sr-Latn-RS" dirty="0"/>
              <a:t> serverske aplikacije mogu biti na istom hardverskom uređaju (serveru), a mogu se i izdvojiti na zasebne uređaje koji recimo imaju </a:t>
            </a:r>
            <a:r>
              <a:rPr lang="sr-Latn-RS" i="1" dirty="0"/>
              <a:t>hard disk</a:t>
            </a:r>
            <a:r>
              <a:rPr lang="sr-Latn-RS" dirty="0"/>
              <a:t>-ove mnogo većeg kapaciteta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sr-Latn-RS" dirty="0"/>
              <a:t>Relacioni model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3521"/>
            <a:ext cx="8596668" cy="4357842"/>
          </a:xfrm>
        </p:spPr>
        <p:txBody>
          <a:bodyPr/>
          <a:lstStyle/>
          <a:p>
            <a:r>
              <a:rPr lang="sr-Latn-RS" dirty="0"/>
              <a:t>Podaci se u </a:t>
            </a:r>
            <a:r>
              <a:rPr lang="sr-Latn-RS" i="1" dirty="0"/>
              <a:t>SQL</a:t>
            </a:r>
            <a:r>
              <a:rPr lang="sr-Latn-RS" dirty="0"/>
              <a:t> bazama dakle čuvaju u </a:t>
            </a:r>
            <a:r>
              <a:rPr lang="sr-Latn-RS" u="sng" dirty="0"/>
              <a:t>relacionom</a:t>
            </a:r>
            <a:r>
              <a:rPr lang="sr-Latn-RS" dirty="0"/>
              <a:t> formatu</a:t>
            </a:r>
          </a:p>
          <a:p>
            <a:r>
              <a:rPr lang="sr-Latn-RS" dirty="0"/>
              <a:t>U ovakvom formatu, podaci se čuvju u vidu </a:t>
            </a:r>
            <a:r>
              <a:rPr lang="sr-Latn-RS" u="sng" dirty="0"/>
              <a:t>tabela</a:t>
            </a:r>
            <a:r>
              <a:rPr lang="sr-Latn-RS" dirty="0"/>
              <a:t>, koje su sačinjene od redova i kolona</a:t>
            </a:r>
          </a:p>
          <a:p>
            <a:r>
              <a:rPr lang="sr-Latn-RS" dirty="0"/>
              <a:t>Bitno je da u ćelijama tabela ne može da stoji kompleksan podatak, već mora da bude jednstavan (prost)</a:t>
            </a:r>
          </a:p>
          <a:p>
            <a:r>
              <a:rPr lang="sr-Latn-RS" dirty="0"/>
              <a:t>Da se izgrade kompleksniji podaci, često za to je neophodno postojanje više tabela koje međusobno, često po nekom ključu, referenciraju jedne na druge</a:t>
            </a:r>
          </a:p>
          <a:p>
            <a:r>
              <a:rPr lang="sr-Latn-RS" dirty="0"/>
              <a:t>Upravo to referenciranje predstavlja neki vid relacije (veze) između podataka, pa se zato i sam format zove relacioni (engl. </a:t>
            </a:r>
            <a:r>
              <a:rPr lang="sr-Latn-RS" i="1" dirty="0"/>
              <a:t>relational</a:t>
            </a:r>
            <a:r>
              <a:rPr lang="sr-Latn-RS" dirty="0"/>
              <a:t>)</a:t>
            </a:r>
          </a:p>
          <a:p>
            <a:r>
              <a:rPr lang="sr-Latn-RS" dirty="0"/>
              <a:t>Jedna tabela praktično predstavlja </a:t>
            </a:r>
            <a:r>
              <a:rPr lang="sr-Latn-RS" u="sng" dirty="0"/>
              <a:t>entitet</a:t>
            </a:r>
            <a:r>
              <a:rPr lang="sr-Latn-RS" dirty="0"/>
              <a:t>, čije kolone definišu </a:t>
            </a:r>
            <a:r>
              <a:rPr lang="sr-Latn-RS" u="sng" dirty="0"/>
              <a:t>atribute</a:t>
            </a:r>
            <a:r>
              <a:rPr lang="sr-Latn-RS" dirty="0"/>
              <a:t> samog entiteta, dok su redovi konkretne </a:t>
            </a:r>
            <a:r>
              <a:rPr lang="sr-Latn-RS" u="sng" dirty="0"/>
              <a:t>instance</a:t>
            </a:r>
            <a:r>
              <a:rPr lang="sr-Latn-RS" dirty="0"/>
              <a:t> samog entiteta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9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sr-Latn-RS" dirty="0"/>
              <a:t>Relacioni model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3144"/>
            <a:ext cx="8596668" cy="4708219"/>
          </a:xfrm>
        </p:spPr>
        <p:txBody>
          <a:bodyPr/>
          <a:lstStyle/>
          <a:p>
            <a:r>
              <a:rPr lang="sr-Latn-RS" dirty="0"/>
              <a:t>Da predstavimo npr. model podataka filmova koje smo do sada imali u </a:t>
            </a:r>
            <a:r>
              <a:rPr lang="sr-Latn-RS" i="1" dirty="0"/>
              <a:t>Starwood</a:t>
            </a:r>
            <a:r>
              <a:rPr lang="sr-Latn-RS" dirty="0"/>
              <a:t> aplikaciji (npr. u </a:t>
            </a:r>
            <a:r>
              <a:rPr lang="sr-Latn-RS" i="1" dirty="0"/>
              <a:t>backend</a:t>
            </a:r>
            <a:r>
              <a:rPr lang="sr-Latn-RS" dirty="0"/>
              <a:t>-u iz V4 kontrolera), ali u relacionom modelu, to možemo uraditi na sledeći način: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Dakle, </a:t>
            </a:r>
            <a:r>
              <a:rPr lang="sr-Latn-RS" i="1" dirty="0"/>
              <a:t>Movie</a:t>
            </a:r>
            <a:r>
              <a:rPr lang="sr-Latn-RS" dirty="0"/>
              <a:t> entitet praktično ima tri atributa (polja): „Id“ i „Name“ i listu </a:t>
            </a:r>
            <a:r>
              <a:rPr lang="sr-Latn-RS" i="1" dirty="0"/>
              <a:t>Genre</a:t>
            </a:r>
            <a:r>
              <a:rPr lang="sr-Latn-RS" dirty="0"/>
              <a:t> entiteta koje dodatno opisuju dati film</a:t>
            </a:r>
          </a:p>
          <a:p>
            <a:r>
              <a:rPr lang="sr-Latn-RS" dirty="0"/>
              <a:t>U relacinom modelu, lista nije jednostavan (prost) podatak koji bi se mogao u jednoj ćeliji sačuvati, pa se takve informacije moraju nalaziti na drugom mestu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417D00-10A3-C151-5FCA-EDB100E4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532" y="2373851"/>
            <a:ext cx="5344271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6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sr-Latn-RS" dirty="0"/>
              <a:t>Relacioni model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33346"/>
            <a:ext cx="8596668" cy="3008017"/>
          </a:xfrm>
        </p:spPr>
        <p:txBody>
          <a:bodyPr/>
          <a:lstStyle/>
          <a:p>
            <a:r>
              <a:rPr lang="sr-Latn-RS" dirty="0"/>
              <a:t>Sa druge strane, </a:t>
            </a:r>
            <a:r>
              <a:rPr lang="sr-Latn-RS" i="1" dirty="0"/>
              <a:t>Genre</a:t>
            </a:r>
            <a:r>
              <a:rPr lang="sr-Latn-RS" dirty="0"/>
              <a:t> ima svega dva atributa: „Name“ i „Ratio“</a:t>
            </a:r>
          </a:p>
          <a:p>
            <a:r>
              <a:rPr lang="sr-Latn-RS" dirty="0"/>
              <a:t>Jedan </a:t>
            </a:r>
            <a:r>
              <a:rPr lang="sr-Latn-RS" i="1" dirty="0"/>
              <a:t>Genre</a:t>
            </a:r>
            <a:r>
              <a:rPr lang="sr-Latn-RS" dirty="0"/>
              <a:t> objekat opisuje samo jedan </a:t>
            </a:r>
            <a:r>
              <a:rPr lang="sr-Latn-RS" i="1" dirty="0"/>
              <a:t>Movie</a:t>
            </a:r>
            <a:r>
              <a:rPr lang="sr-Latn-RS" dirty="0"/>
              <a:t> objekat; iako recimo komedija kao žanr može da opisuje više filmova (postoje dva, pa i više filmova koji su zapravo komedije), ali u svakom filmu, može da bude određen broj komičnih scena, pa je stoga komedija kao žanr u različitim filmovima u različitom udelu (</a:t>
            </a:r>
            <a:r>
              <a:rPr lang="sr-Latn-RS" i="1" dirty="0"/>
              <a:t>ratio</a:t>
            </a:r>
            <a:r>
              <a:rPr lang="sr-Latn-RS" dirty="0"/>
              <a:t>) prisutna</a:t>
            </a:r>
          </a:p>
          <a:p>
            <a:r>
              <a:rPr lang="sr-Latn-RS" dirty="0"/>
              <a:t>Dakle, određene podatke koje u relacionom modelu ne možemo da stavimo u jednu tabelu jer nisu prosti, obično svoje mesto nađu u drugoj tabeli</a:t>
            </a:r>
          </a:p>
          <a:p>
            <a:r>
              <a:rPr lang="sr-Latn-RS" dirty="0"/>
              <a:t>U ovom slučaju, to je „Movie_Id“ atribut unutar </a:t>
            </a:r>
            <a:r>
              <a:rPr lang="sr-Latn-RS" i="1" dirty="0"/>
              <a:t>Genres</a:t>
            </a:r>
            <a:r>
              <a:rPr lang="sr-Latn-RS" dirty="0"/>
              <a:t> entiteta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417D00-10A3-C151-5FCA-EDB100E4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532" y="1406698"/>
            <a:ext cx="5344271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3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sr-Latn-RS" dirty="0"/>
              <a:t>Relacioni model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33346"/>
            <a:ext cx="8596668" cy="3008017"/>
          </a:xfrm>
        </p:spPr>
        <p:txBody>
          <a:bodyPr/>
          <a:lstStyle/>
          <a:p>
            <a:r>
              <a:rPr lang="sr-Latn-RS" dirty="0"/>
              <a:t>„Movie_Id“ dakle predstavlja strani ključ (engl. </a:t>
            </a:r>
            <a:r>
              <a:rPr lang="sr-Latn-RS" i="1" dirty="0"/>
              <a:t>Foreign Key</a:t>
            </a:r>
            <a:r>
              <a:rPr lang="sr-Latn-RS" dirty="0"/>
              <a:t>), koji definiše pripadnost - ta konkretna instanca, odnosno red, što je zapravo žanr, pripada pokazanom filmu</a:t>
            </a:r>
          </a:p>
          <a:p>
            <a:r>
              <a:rPr lang="sr-Latn-RS" dirty="0"/>
              <a:t>Može postojati više redova koji pokazuju na isti film, pa time praktično definišu prethodnu listu žanrova od jednog filma</a:t>
            </a:r>
          </a:p>
          <a:p>
            <a:r>
              <a:rPr lang="sr-Latn-RS" dirty="0"/>
              <a:t>Dodatno, dobra praksa je da se uz svaki entitet u relacionom modelu doda i neki vid identifikatora, tj. </a:t>
            </a:r>
            <a:r>
              <a:rPr lang="sr-Latn-RS" i="1" dirty="0"/>
              <a:t>Id</a:t>
            </a:r>
            <a:r>
              <a:rPr lang="sr-Latn-RS" dirty="0"/>
              <a:t>, pa tako je i u </a:t>
            </a:r>
            <a:r>
              <a:rPr lang="sr-Latn-RS" i="1" dirty="0"/>
              <a:t>Genres</a:t>
            </a:r>
            <a:r>
              <a:rPr lang="sr-Latn-RS" dirty="0"/>
              <a:t> entitetu dodata ova kolona (tj. ovaj ovaj atribut)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417D00-10A3-C151-5FCA-EDB100E4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532" y="1406698"/>
            <a:ext cx="5344271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5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en-US" dirty="0" err="1"/>
              <a:t>Objektni</a:t>
            </a:r>
            <a:r>
              <a:rPr lang="sr-Latn-RS" dirty="0"/>
              <a:t> model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9332"/>
            <a:ext cx="8596668" cy="4362032"/>
          </a:xfrm>
        </p:spPr>
        <p:txBody>
          <a:bodyPr/>
          <a:lstStyle/>
          <a:p>
            <a:r>
              <a:rPr lang="en-US" dirty="0" err="1"/>
              <a:t>Prethodno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videli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sr-Latn-RS" dirty="0"/>
              <a:t>čin kako se podaci u relacionom formatu (modelu) čuvaju unutar relacionih (</a:t>
            </a:r>
            <a:r>
              <a:rPr lang="sr-Latn-RS" i="1" dirty="0"/>
              <a:t>SQL</a:t>
            </a:r>
            <a:r>
              <a:rPr lang="sr-Latn-RS" dirty="0"/>
              <a:t>) baza podataka</a:t>
            </a:r>
          </a:p>
          <a:p>
            <a:r>
              <a:rPr lang="sr-Latn-RS" dirty="0"/>
              <a:t>Sa druge strane, unutar aplikacija (bilo serverskih ili drugih, npr. </a:t>
            </a:r>
            <a:r>
              <a:rPr lang="sr-Latn-RS" i="1" dirty="0"/>
              <a:t>WinForms</a:t>
            </a:r>
            <a:r>
              <a:rPr lang="sr-Latn-RS" dirty="0"/>
              <a:t> ili običnih konzolnih), podaci su predstavljeni u objektnom formatu, koji praktično definiše podatke kroz objekte odgovarajućih klasa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Napomena: kako bismo učinili da oba modela budu što sličnija, </a:t>
            </a:r>
            <a:r>
              <a:rPr lang="sr-Latn-RS" i="1" dirty="0"/>
              <a:t>Genre</a:t>
            </a:r>
            <a:r>
              <a:rPr lang="sr-Latn-RS" dirty="0"/>
              <a:t> klasi je na slici iznad dodato i </a:t>
            </a:r>
            <a:r>
              <a:rPr lang="sr-Latn-RS" i="1" dirty="0"/>
              <a:t>Id</a:t>
            </a:r>
            <a:r>
              <a:rPr lang="sr-Latn-RS" dirty="0"/>
              <a:t> polje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B6F2A4-1C3A-2299-DBF9-4133D2124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955" y="3429000"/>
            <a:ext cx="45434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7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en-US" dirty="0" err="1"/>
              <a:t>Objektni</a:t>
            </a:r>
            <a:r>
              <a:rPr lang="sr-Latn-RS" dirty="0"/>
              <a:t> vs. Relacioni model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0876"/>
            <a:ext cx="3551766" cy="4300487"/>
          </a:xfrm>
        </p:spPr>
        <p:txBody>
          <a:bodyPr/>
          <a:lstStyle/>
          <a:p>
            <a:r>
              <a:rPr lang="sr-Latn-RS" dirty="0"/>
              <a:t>Možemo primetiti da ipak objektni i relacioni modeli iste stvari predstavljaju malo drugačije</a:t>
            </a:r>
          </a:p>
          <a:p>
            <a:r>
              <a:rPr lang="sr-Latn-RS" dirty="0"/>
              <a:t>Razlika je još primetnija u kompleksnijim sistemima gde postoji na stotine, pa i hiljade entiteta koji imaju raznovrsne veze</a:t>
            </a:r>
          </a:p>
          <a:p>
            <a:r>
              <a:rPr lang="sr-Latn-RS" dirty="0"/>
              <a:t>Npr. veza više-ka-više (engl. </a:t>
            </a:r>
            <a:r>
              <a:rPr lang="sr-Latn-RS" i="1" dirty="0"/>
              <a:t>many-to-many</a:t>
            </a:r>
            <a:r>
              <a:rPr lang="sr-Latn-RS" dirty="0"/>
              <a:t>) ima još veću razliku u predstavi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B6F2A4-1C3A-2299-DBF9-4133D2124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847" y="3834352"/>
            <a:ext cx="4543425" cy="1352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E770A9-C80A-0C39-4C23-8305AA340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080" y="2227855"/>
            <a:ext cx="5344271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</TotalTime>
  <Words>1477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12. Entity Framework (ORM)</vt:lpstr>
      <vt:lpstr>Propratni primer</vt:lpstr>
      <vt:lpstr>Šta je Entity Framework?</vt:lpstr>
      <vt:lpstr>Relacioni model podataka</vt:lpstr>
      <vt:lpstr>Relacioni model podataka</vt:lpstr>
      <vt:lpstr>Relacioni model podataka</vt:lpstr>
      <vt:lpstr>Relacioni model podataka</vt:lpstr>
      <vt:lpstr>Objektni model podataka</vt:lpstr>
      <vt:lpstr>Objektni vs. Relacioni model podataka</vt:lpstr>
      <vt:lpstr>Objektni + Relacioni model podataka</vt:lpstr>
      <vt:lpstr>Entity Framework kao ORM</vt:lpstr>
      <vt:lpstr>Entity Framework kao ORM</vt:lpstr>
      <vt:lpstr>Entity Framework kao ORM</vt:lpstr>
      <vt:lpstr>Uvoz Entity Framework-a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Sivcev</dc:creator>
  <cp:lastModifiedBy>Vladimir Sivcev</cp:lastModifiedBy>
  <cp:revision>19</cp:revision>
  <dcterms:created xsi:type="dcterms:W3CDTF">2022-06-06T19:00:58Z</dcterms:created>
  <dcterms:modified xsi:type="dcterms:W3CDTF">2022-06-19T17:57:34Z</dcterms:modified>
</cp:coreProperties>
</file>