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68" r:id="rId16"/>
    <p:sldId id="273" r:id="rId17"/>
    <p:sldId id="274" r:id="rId18"/>
    <p:sldId id="276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A82F9A-ABB0-477D-87DE-DFEBEFC72C58}">
          <p14:sldIdLst>
            <p14:sldId id="256"/>
            <p14:sldId id="257"/>
            <p14:sldId id="259"/>
            <p14:sldId id="260"/>
            <p14:sldId id="270"/>
            <p14:sldId id="261"/>
            <p14:sldId id="262"/>
            <p14:sldId id="263"/>
            <p14:sldId id="264"/>
            <p14:sldId id="265"/>
            <p14:sldId id="266"/>
            <p14:sldId id="267"/>
            <p14:sldId id="272"/>
            <p14:sldId id="271"/>
            <p14:sldId id="268"/>
            <p14:sldId id="273"/>
            <p14:sldId id="274"/>
            <p14:sldId id="276"/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voresum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sseng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1. </a:t>
            </a:r>
            <a:r>
              <a:rPr lang="en-US" dirty="0" err="1"/>
              <a:t>Uvod</a:t>
            </a:r>
            <a:r>
              <a:rPr lang="en-US" dirty="0"/>
              <a:t> u [</a:t>
            </a:r>
            <a:r>
              <a:rPr lang="en-US" dirty="0" err="1"/>
              <a:t>fullstack</a:t>
            </a:r>
            <a:r>
              <a:rPr lang="en-US" dirty="0"/>
              <a:t>] 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4F8-8AC3-8B79-3D94-1D645E77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69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63E6-91B7-D408-DD47-F6BD1179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255"/>
            <a:ext cx="8596668" cy="4274108"/>
          </a:xfrm>
        </p:spPr>
        <p:txBody>
          <a:bodyPr/>
          <a:lstStyle/>
          <a:p>
            <a:r>
              <a:rPr lang="sr-Latn-RS" sz="2400" dirty="0"/>
              <a:t>Dakle, u najosnovnijem obliku, može se reći da se jedna web aplikacija sastoji iz 4 dela: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/>
              <a:t>Klijent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/>
              <a:t>Internet veza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/>
              <a:t>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/>
              <a:t>Skladište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6D26-AE13-5A53-C20B-E333A733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4595-26AD-24FA-D733-823701C1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F684-952B-F94B-12D1-B5644264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Klijent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/>
          </a:bodyPr>
          <a:lstStyle/>
          <a:p>
            <a:r>
              <a:rPr lang="sr-Latn-RS" dirty="0"/>
              <a:t>Do sada je već opisano da jednu varijantu klijentske aplikacije definitivno predstavljaju </a:t>
            </a:r>
            <a:r>
              <a:rPr lang="sr-Latn-RS" i="1" dirty="0"/>
              <a:t>Browser tehnologije</a:t>
            </a:r>
            <a:r>
              <a:rPr lang="sr-Latn-RS" dirty="0"/>
              <a:t> (</a:t>
            </a:r>
            <a:r>
              <a:rPr lang="sr-Latn-RS" i="1" dirty="0"/>
              <a:t>web stranice</a:t>
            </a:r>
            <a:r>
              <a:rPr lang="sr-Latn-RS" dirty="0"/>
              <a:t>, sajt – engl. </a:t>
            </a:r>
            <a:r>
              <a:rPr lang="sr-Latn-RS" i="1" dirty="0"/>
              <a:t>site</a:t>
            </a:r>
            <a:r>
              <a:rPr lang="sr-Latn-RS" dirty="0"/>
              <a:t>, </a:t>
            </a:r>
            <a:r>
              <a:rPr lang="sr-Latn-RS" i="1" dirty="0"/>
              <a:t>web site</a:t>
            </a:r>
            <a:r>
              <a:rPr lang="sr-Latn-RS" dirty="0"/>
              <a:t>, ...)</a:t>
            </a:r>
          </a:p>
          <a:p>
            <a:r>
              <a:rPr lang="sr-Latn-RS" dirty="0"/>
              <a:t>Glavna svrha ovog dela web aplikacija je da korisniku vizuelizuju i prikažu informacije koje su mu u datom trenutku od nekog značaja</a:t>
            </a:r>
          </a:p>
          <a:p>
            <a:r>
              <a:rPr lang="sr-Latn-RS" dirty="0"/>
              <a:t>Veoma često podrazumeva postojanje nekog korisničkog interfejsa (engl </a:t>
            </a:r>
            <a:r>
              <a:rPr lang="sr-Latn-RS" i="1" dirty="0"/>
              <a:t>User Interface</a:t>
            </a:r>
            <a:r>
              <a:rPr lang="sr-Latn-RS" dirty="0"/>
              <a:t> – UI)</a:t>
            </a:r>
          </a:p>
          <a:p>
            <a:r>
              <a:rPr lang="sr-Latn-RS" dirty="0"/>
              <a:t>Predstavlja prednji (engl. </a:t>
            </a:r>
            <a:r>
              <a:rPr lang="sr-Latn-RS" i="1" dirty="0"/>
              <a:t>front</a:t>
            </a:r>
            <a:r>
              <a:rPr lang="sr-Latn-RS" dirty="0"/>
              <a:t>) kraj (engl. </a:t>
            </a:r>
            <a:r>
              <a:rPr lang="sr-Latn-RS" i="1" dirty="0"/>
              <a:t>end</a:t>
            </a:r>
            <a:r>
              <a:rPr lang="sr-Latn-RS" dirty="0"/>
              <a:t>) web aplikacije koji je direktno ispred korisnika, pa se zato često klijentske aplikacije i nazivaju </a:t>
            </a:r>
            <a:r>
              <a:rPr lang="sr-Latn-RS" i="1" dirty="0"/>
              <a:t>frontend</a:t>
            </a:r>
            <a:r>
              <a:rPr lang="sr-Latn-RS" dirty="0"/>
              <a:t> aplikacijama (u ovom kursu, dati termin će se i koristiti)</a:t>
            </a:r>
          </a:p>
          <a:p>
            <a:r>
              <a:rPr lang="sr-Latn-RS" dirty="0"/>
              <a:t>Web stranice koje se prikazuju pomoću pretraživača nisu jedine </a:t>
            </a:r>
            <a:r>
              <a:rPr lang="sr-Latn-RS" i="1" dirty="0"/>
              <a:t>frontend</a:t>
            </a:r>
            <a:r>
              <a:rPr lang="sr-Latn-RS" dirty="0"/>
              <a:t> aplikacije – npr. to mogu biti i mobilne aplikacije (npr. </a:t>
            </a:r>
            <a:r>
              <a:rPr lang="sr-Latn-RS" i="1" dirty="0"/>
              <a:t>Messenger</a:t>
            </a:r>
            <a:r>
              <a:rPr lang="sr-Latn-RS" dirty="0"/>
              <a:t> za </a:t>
            </a:r>
            <a:r>
              <a:rPr lang="sr-Latn-RS" i="1" dirty="0"/>
              <a:t>Android</a:t>
            </a:r>
            <a:r>
              <a:rPr lang="sr-Latn-RS" dirty="0"/>
              <a:t>), a takođe i </a:t>
            </a:r>
            <a:r>
              <a:rPr lang="sr-Latn-RS" i="1" dirty="0"/>
              <a:t>Desktop</a:t>
            </a:r>
            <a:r>
              <a:rPr lang="sr-Latn-RS" dirty="0"/>
              <a:t> aplikacije (npr. neka </a:t>
            </a:r>
            <a:r>
              <a:rPr lang="sr-Latn-RS" i="1" dirty="0"/>
              <a:t>WinForms</a:t>
            </a:r>
            <a:r>
              <a:rPr lang="sr-Latn-RS" dirty="0"/>
              <a:t> aplikacija)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Klijent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/>
          </a:bodyPr>
          <a:lstStyle/>
          <a:p>
            <a:r>
              <a:rPr lang="sr-Latn-RS" dirty="0"/>
              <a:t>Danas, u najopštijem slučaju, veoma širok spektar stvari se može nazvati klijentom; npr. TV, drugi smart uređaji, razni embedded sistemi, pa čak i drugi web servisi koji zavise od drugih servisa (u mikroservisnoj arhitekturi)</a:t>
            </a:r>
          </a:p>
          <a:p>
            <a:r>
              <a:rPr lang="sr-Latn-RS" u="sng" dirty="0"/>
              <a:t>Nama će od interesa kao klijent isključivo biti web pretraživači na kojima se izvršava </a:t>
            </a:r>
            <a:r>
              <a:rPr lang="sr-Latn-RS" i="1" u="sng" dirty="0"/>
              <a:t>frontend</a:t>
            </a:r>
            <a:r>
              <a:rPr lang="sr-Latn-RS" u="sng" dirty="0"/>
              <a:t> aplikacija</a:t>
            </a:r>
          </a:p>
          <a:p>
            <a:r>
              <a:rPr lang="sr-Latn-RS" dirty="0"/>
              <a:t>Ponekad, web aplikacije se mogu sastojati i samo od </a:t>
            </a:r>
            <a:r>
              <a:rPr lang="sr-Latn-RS" i="1" dirty="0"/>
              <a:t>frontend</a:t>
            </a:r>
            <a:r>
              <a:rPr lang="sr-Latn-RS" dirty="0"/>
              <a:t> aplikacije (dakle, ne postoji serverska strana)</a:t>
            </a:r>
          </a:p>
          <a:p>
            <a:r>
              <a:rPr lang="sr-Latn-RS" dirty="0"/>
              <a:t>U praksi je ovo redak slučaj, a u takvim aplikacijama sigurno ne postoji nikakav dodir između klijenata (praktično se svodi kao da je napravljena Desktop aplikacija, npr. u </a:t>
            </a:r>
            <a:r>
              <a:rPr lang="sr-Latn-RS" i="1" dirty="0"/>
              <a:t>WinForms</a:t>
            </a:r>
            <a:r>
              <a:rPr lang="sr-Latn-RS" dirty="0"/>
              <a:t> tehnologiji, samo se pokreće preko browser-a)</a:t>
            </a:r>
          </a:p>
          <a:p>
            <a:r>
              <a:rPr lang="sr-Latn-RS" dirty="0"/>
              <a:t>U nekim web aplikacijama takođe ne postoji nikakav dodir između klijenata, čak i sa postojanjem servera (npr. aplikacija za izgradnju i čuvanje </a:t>
            </a:r>
            <a:r>
              <a:rPr lang="sr-Latn-RS" i="1" dirty="0"/>
              <a:t>CV</a:t>
            </a:r>
            <a:r>
              <a:rPr lang="sr-Latn-RS" dirty="0"/>
              <a:t> dokumenata - </a:t>
            </a:r>
            <a:r>
              <a:rPr lang="sr-Latn-RS" dirty="0">
                <a:hlinkClick r:id="rId2"/>
              </a:rPr>
              <a:t>https://novoresume.com/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592"/>
            <a:ext cx="8596668" cy="4203770"/>
          </a:xfrm>
        </p:spPr>
        <p:txBody>
          <a:bodyPr>
            <a:normAutofit/>
          </a:bodyPr>
          <a:lstStyle/>
          <a:p>
            <a:r>
              <a:rPr lang="sr-Latn-RS" dirty="0"/>
              <a:t>U fizičkom smislu, server predstavlja takođe jedan računar, koji apsolutno može biti i običan laptop računar</a:t>
            </a:r>
          </a:p>
          <a:p>
            <a:r>
              <a:rPr lang="sr-Latn-RS" dirty="0"/>
              <a:t>Međutim, često je neophodno da ovo budu uže specijalizovan računar sa namenskim hardverom</a:t>
            </a:r>
          </a:p>
          <a:p>
            <a:r>
              <a:rPr lang="sr-Latn-RS" dirty="0"/>
              <a:t>Logički gledano, često je u redu poistovetiti ih sa običnim personalnim računarima (PC)</a:t>
            </a:r>
          </a:p>
          <a:p>
            <a:r>
              <a:rPr lang="sr-Latn-RS" dirty="0"/>
              <a:t>Uloga servera je da opslužuje zahteve klijenata u web aplikaciji, a koja je usko zavisna od samih potreba i same funkcionalnosti i namene aplikacije</a:t>
            </a:r>
          </a:p>
          <a:p>
            <a:r>
              <a:rPr lang="sr-Latn-RS" dirty="0"/>
              <a:t>U softverskom smislu, server predstavlja program koji je sposoban da prima zahteve klijentskih aplikacija i da im adekvatno odgovara</a:t>
            </a:r>
          </a:p>
          <a:p>
            <a:r>
              <a:rPr lang="sr-Latn-RS" u="sng" dirty="0"/>
              <a:t>Kada se termin „server“ koristi u hardverskom smislu - razmišljajte „računar“</a:t>
            </a:r>
          </a:p>
          <a:p>
            <a:r>
              <a:rPr lang="sr-Latn-RS" u="sng" dirty="0"/>
              <a:t>Kada se termin „server“ koristi u softverskom smislu – razmišljajte „program“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 primer, kada korisnik </a:t>
            </a:r>
            <a:r>
              <a:rPr lang="sr-Latn-RS" i="1" dirty="0"/>
              <a:t>Facebook</a:t>
            </a:r>
            <a:r>
              <a:rPr lang="sr-Latn-RS" dirty="0"/>
              <a:t> aplikacije želi da promeni profilnu sliku, sa klijentske aplikacije se šalje zahtev za promenu, koju serverska aplikacija treba da obradi i adekvatno sliku sačuva, a zatim ukoliko je to uspešno obavila, klijentu odgovori sa „OK“</a:t>
            </a:r>
          </a:p>
          <a:p>
            <a:r>
              <a:rPr lang="sr-Latn-RS" dirty="0"/>
              <a:t>Takođe, npr. može da odgovori i sa „Error“, gde bi nakon ovog odgovora klijentska aplikacija mogla na adekvatan način klijentu da saopšti da je došlo do greške, dodavanjem recimo crvenih poruka (u opštem smislu neka UI potvrda)</a:t>
            </a:r>
          </a:p>
          <a:p>
            <a:r>
              <a:rPr lang="sr-Latn-RS" dirty="0"/>
              <a:t>S obzirom da se server nalazi na drugom, zadnjem (engl. </a:t>
            </a:r>
            <a:r>
              <a:rPr lang="sr-Latn-RS" i="1" dirty="0"/>
              <a:t>back</a:t>
            </a:r>
            <a:r>
              <a:rPr lang="sr-Latn-RS" dirty="0"/>
              <a:t>) kraju (engl. </a:t>
            </a:r>
            <a:r>
              <a:rPr lang="sr-Latn-RS" i="1" dirty="0"/>
              <a:t>end</a:t>
            </a:r>
            <a:r>
              <a:rPr lang="sr-Latn-RS" dirty="0"/>
              <a:t>) web aplikacije, često se zato i nazivaju </a:t>
            </a:r>
            <a:r>
              <a:rPr lang="sr-Latn-RS" i="1" dirty="0"/>
              <a:t>backend</a:t>
            </a:r>
            <a:r>
              <a:rPr lang="sr-Latn-RS" dirty="0"/>
              <a:t> aplikacijama</a:t>
            </a:r>
          </a:p>
          <a:p>
            <a:r>
              <a:rPr lang="sr-Latn-RS" dirty="0"/>
              <a:t>Takođe, </a:t>
            </a:r>
            <a:r>
              <a:rPr lang="sr-Latn-RS" i="1" dirty="0"/>
              <a:t>backend</a:t>
            </a:r>
            <a:r>
              <a:rPr lang="sr-Latn-RS" dirty="0"/>
              <a:t> aplikacije se često nazivaju i servisima (ponekad i </a:t>
            </a:r>
            <a:r>
              <a:rPr lang="sr-Latn-RS" i="1" dirty="0"/>
              <a:t>web servisi</a:t>
            </a:r>
            <a:r>
              <a:rPr lang="sr-Latn-RS" dirty="0"/>
              <a:t>)</a:t>
            </a:r>
          </a:p>
          <a:p>
            <a:r>
              <a:rPr lang="sr-Latn-RS" dirty="0"/>
              <a:t>Inače, termin </a:t>
            </a:r>
            <a:r>
              <a:rPr lang="sr-Latn-RS" i="1" dirty="0"/>
              <a:t>Server</a:t>
            </a:r>
            <a:r>
              <a:rPr lang="sr-Latn-RS" dirty="0"/>
              <a:t> se često koristi i u hardverskom i u softverskom smislu – treba ipak praviti razliku između ova dva smisla i opreznije tumačiti njihovo pominjanje (računar vs. program)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Internet veza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/>
          </a:bodyPr>
          <a:lstStyle/>
          <a:p>
            <a:r>
              <a:rPr lang="sr-Latn-RS" dirty="0"/>
              <a:t>Uloga internet veze je upravo da omogući prenos podataka i informacija između dva fizički udaljena računara, tj. klijenta i servera</a:t>
            </a:r>
          </a:p>
          <a:p>
            <a:r>
              <a:rPr lang="sr-Latn-RS" dirty="0"/>
              <a:t>Predstavlja jedini „deo“ web aplikacije koji se ne programira (za svrhe same web aplikacije)</a:t>
            </a:r>
          </a:p>
          <a:p>
            <a:r>
              <a:rPr lang="sr-Latn-RS" dirty="0"/>
              <a:t>Internet po sebi se sastoji od veoma širokog spektra tehnologija, uređaja, principa, protokola, i drugih stvari koji nisu od tolikog značaja u web programiranju (naravno, ne treba zanemariti njihovo postojanje!)</a:t>
            </a:r>
          </a:p>
          <a:p>
            <a:r>
              <a:rPr lang="sr-Latn-RS" dirty="0"/>
              <a:t>Praktično, predstavlja predmet izučavanja u okviru Računarskih Mreža što nije tema ovog kursa – iz ovog dela, dovoljno je samo poznavanje IP adresa i domenskih imena, o kojima će naknadno biti reči</a:t>
            </a:r>
          </a:p>
          <a:p>
            <a:r>
              <a:rPr lang="sr-Latn-RS" dirty="0"/>
              <a:t>Iako nema efektivnog programiranja u ovom delu web aplikacije, ipak, za njihov razvoj, potrebno je odabrati oblik informacija u kom će se one razmenjivati upravo putem internet veze (html, xml, json, raw, binary, ......)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Skladište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/>
          </a:bodyPr>
          <a:lstStyle/>
          <a:p>
            <a:r>
              <a:rPr lang="sr-Latn-RS" dirty="0"/>
              <a:t>Uloga skladišta je da kvazi-permanentno čuva podatke koji će u nekom budućem vremenu ponovo biti od interesa</a:t>
            </a:r>
          </a:p>
          <a:p>
            <a:r>
              <a:rPr lang="sr-Latn-RS" dirty="0"/>
              <a:t>Kvazi-permanentno jer se ti podaci ipak mogu u nekom momentu obrisati</a:t>
            </a:r>
          </a:p>
          <a:p>
            <a:r>
              <a:rPr lang="sr-Latn-RS" dirty="0"/>
              <a:t>U fizičkom smislu, skladišta mogu biti deo samog fizičkog servera, a mogu biti i potpuno fizički odvojeni</a:t>
            </a:r>
          </a:p>
          <a:p>
            <a:r>
              <a:rPr lang="sr-Latn-RS" dirty="0"/>
              <a:t>Recimo, mogu se koristiti obične tekstualne datoteke za čuvanje podataka, i u ovom slučaju recimo da se te datoteke čuvaju na hard disku koji je fizički priključen uz sam (fizički) server</a:t>
            </a:r>
          </a:p>
          <a:p>
            <a:r>
              <a:rPr lang="sr-Latn-RS" dirty="0"/>
              <a:t>Skladište fizički može biti i odvojeno od servera – u tom slučaju, neophodno je postojanje nekog komunikacionog kanala između ova dva uređaja, npr. LAN ili čak ukoliko nisu fizički blizu, da međusobno komuniciraju putem interneta!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Skladište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Web aplikacija ne mora nužno da zahteva postojanje skladišta – recimo ukoliko nema zahteva za perzistiranje nekih podataka (zatvaranjem takvih aplikacija i ponovnim otvaranjem, celokupno stanje se resetuje – „sve ispočetka“)</a:t>
            </a:r>
          </a:p>
          <a:p>
            <a:r>
              <a:rPr lang="sr-Latn-RS" dirty="0"/>
              <a:t>Ipak, čest je slučaj da je neki vid skladišta neophodan</a:t>
            </a:r>
          </a:p>
          <a:p>
            <a:r>
              <a:rPr lang="sr-Latn-RS" dirty="0"/>
              <a:t>U praksi, za skladišta se koriste baze podataka (engl. </a:t>
            </a:r>
            <a:r>
              <a:rPr lang="sr-Latn-RS" i="1" dirty="0"/>
              <a:t>database</a:t>
            </a:r>
            <a:r>
              <a:rPr lang="sr-Latn-RS" dirty="0"/>
              <a:t>)</a:t>
            </a:r>
          </a:p>
          <a:p>
            <a:r>
              <a:rPr lang="sr-Latn-RS" dirty="0"/>
              <a:t>Baze podataka se često pokreću kao softverski serveri (programi) koji funkcionišu na sličan način kao i web servisi (prethodno opisani </a:t>
            </a:r>
            <a:r>
              <a:rPr lang="sr-Latn-RS" i="1" dirty="0"/>
              <a:t>backend</a:t>
            </a:r>
            <a:r>
              <a:rPr lang="sr-Latn-RS" dirty="0"/>
              <a:t> serveri – u softverskom smislu)</a:t>
            </a:r>
          </a:p>
          <a:p>
            <a:r>
              <a:rPr lang="sr-Latn-RS" dirty="0"/>
              <a:t>Ipak, treba razlikovati ova dva tipa softverskih servera, koji inače apsolutno mogu raditi i biti prisutni na istom fizičkom serveru (tj. računaru – kao što je i malo pre rečeno)</a:t>
            </a:r>
          </a:p>
          <a:p>
            <a:r>
              <a:rPr lang="sr-Latn-RS" dirty="0"/>
              <a:t>Suštinski, web servis je (softverski/aplikacioni) server čija je uloga da vrši neku logiku/neko procesiranje/neku obradu (poput konzolnih aplikacija), dok se server baza podataka bavi čuvanjem samih podataka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Skladište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/>
          </a:bodyPr>
          <a:lstStyle/>
          <a:p>
            <a:r>
              <a:rPr lang="sr-Latn-RS" dirty="0"/>
              <a:t>Korišćenje baza podataka kao zasebnih servera deluje kao bespotrebna komplikacija</a:t>
            </a:r>
          </a:p>
          <a:p>
            <a:r>
              <a:rPr lang="sr-Latn-RS" dirty="0"/>
              <a:t>Ideja je da se fizički baze podataka kao skladišta mogu fizički odvojiti od (fizičkih) servera na kojima se nalaze web servisi</a:t>
            </a:r>
          </a:p>
          <a:p>
            <a:r>
              <a:rPr lang="sr-Latn-RS" dirty="0"/>
              <a:t>Ova karakteristika ima više dobrih osobina, pogotovo u praksi</a:t>
            </a:r>
          </a:p>
          <a:p>
            <a:r>
              <a:rPr lang="sr-Latn-RS" dirty="0"/>
              <a:t>U ovom kursu, ipak, koristićemo jedan hardverski server (praktično vaš računar/laptop) za pokretanje oba tipa softverskog servera (servis + baza podataka)</a:t>
            </a:r>
          </a:p>
          <a:p>
            <a:r>
              <a:rPr lang="sr-Latn-RS" dirty="0"/>
              <a:t>To nužno ne znači da je pristup loš, jer se kasnije sam server baze podataka lako može prebaciti/izdvojiti na drugi, fizički server, a minimalna izmena je potrebna u web servisu kako bi se ove dve stvari povezale i dalje opet zajedno funkcionisale (upravo ovo je jedna od bitno dobrih osobina koje su iznad pomenute)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Tehnologije i arhitekture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Postoje razne tehnologije i arhitekture koje se koriste u web programiranju</a:t>
            </a:r>
          </a:p>
          <a:p>
            <a:r>
              <a:rPr lang="sr-Latn-RS" dirty="0"/>
              <a:t>Takođe, svi delovi web aplikacija (prethodno opisana 4 dela) imaju svoje tehnologije u kojima se mogu razvijati</a:t>
            </a:r>
          </a:p>
          <a:p>
            <a:r>
              <a:rPr lang="sr-Latn-RS" dirty="0"/>
              <a:t>Poslednjih godina, razvijano je sve više i više ovakvih tehnologija, da je sada veoma često pitanje „Koje tehnologije treba koristiti za razvoj ozbiljnih aplikacija u praksi?“</a:t>
            </a:r>
          </a:p>
          <a:p>
            <a:r>
              <a:rPr lang="sr-Latn-RS" dirty="0"/>
              <a:t>Mišljenja su podeljena, i uglavnom sve tehnologije imaju svoje prednosti i mane i treba odabrati one koje su adekvatne samoj aplikaciji koja se razvija – ovo podrazumeva poznavanje više tehnologija (ne sve!)</a:t>
            </a:r>
          </a:p>
          <a:p>
            <a:r>
              <a:rPr lang="sr-Latn-RS" dirty="0"/>
              <a:t>U ovom kursu, u pretežno će se koristiti tehnologije razvijane od strane Microsoft korporacije, i svi delovi (klijent/transport/server/database) će se nalaziti na istom računaru (dakle, isti računar će imati sve 4 uloge)</a:t>
            </a:r>
          </a:p>
          <a:p>
            <a:r>
              <a:rPr lang="sr-Latn-RS" dirty="0"/>
              <a:t>Ovo je zapravo čest princip koji se koristi za razvoj web aplikacija, jer omogućava lak razvoj u tzv. lokalnom, odnono razvojnom (</a:t>
            </a:r>
            <a:r>
              <a:rPr lang="sr-Latn-RS" i="1" dirty="0"/>
              <a:t>development</a:t>
            </a:r>
            <a:r>
              <a:rPr lang="sr-Latn-RS" dirty="0"/>
              <a:t>) okruženju, a nakon završetka razvoja, recimo, može se izvršiti segregacija (razdvajanje) pojedinih delova – mada se u praksi koriste drugi principi koji ovde nisu od važnosti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Šta je web?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793"/>
            <a:ext cx="8596668" cy="4400569"/>
          </a:xfrm>
        </p:spPr>
        <p:txBody>
          <a:bodyPr>
            <a:normAutofit/>
          </a:bodyPr>
          <a:lstStyle/>
          <a:p>
            <a:r>
              <a:rPr lang="sr-Latn-RS" i="1" dirty="0"/>
              <a:t>Web</a:t>
            </a:r>
            <a:r>
              <a:rPr lang="sr-Latn-RS" dirty="0"/>
              <a:t> je čest termin koji se koristi umesto </a:t>
            </a:r>
            <a:r>
              <a:rPr lang="sr-Latn-RS" i="1" dirty="0"/>
              <a:t>World Wide Web</a:t>
            </a:r>
            <a:r>
              <a:rPr lang="sr-Latn-RS" dirty="0"/>
              <a:t> (</a:t>
            </a:r>
            <a:r>
              <a:rPr lang="sr-Latn-RS" i="1" dirty="0"/>
              <a:t>www</a:t>
            </a:r>
            <a:r>
              <a:rPr lang="sr-Latn-RS" dirty="0"/>
              <a:t>). U najosnovnijoj varijanti, </a:t>
            </a:r>
            <a:r>
              <a:rPr lang="sr-Latn-RS" i="1" dirty="0"/>
              <a:t>www</a:t>
            </a:r>
            <a:r>
              <a:rPr lang="sr-Latn-RS" dirty="0"/>
              <a:t> podrazumeva podskup </a:t>
            </a:r>
            <a:r>
              <a:rPr lang="sr-Latn-RS" i="1" dirty="0"/>
              <a:t>Internet</a:t>
            </a:r>
            <a:r>
              <a:rPr lang="sr-Latn-RS" dirty="0"/>
              <a:t>-a koji se često sastoji iz stranica kojima se može pristupiti pomoću </a:t>
            </a:r>
            <a:r>
              <a:rPr lang="sr-Latn-RS" i="1" dirty="0"/>
              <a:t>Web Browser</a:t>
            </a:r>
            <a:r>
              <a:rPr lang="sr-Latn-RS" dirty="0"/>
              <a:t>-a (web pretraživača).</a:t>
            </a:r>
          </a:p>
          <a:p>
            <a:r>
              <a:rPr lang="sr-Latn-RS" dirty="0"/>
              <a:t>Poslednjih godina, razvojem tehnologija, koncept </a:t>
            </a:r>
            <a:r>
              <a:rPr lang="sr-Latn-RS" i="1" dirty="0"/>
              <a:t>www</a:t>
            </a:r>
            <a:r>
              <a:rPr lang="sr-Latn-RS" dirty="0"/>
              <a:t> je proširen u odnosu na ono šta je konvencionalno obuhvatao, recimo, uključivanjem mobilnih aplikacija</a:t>
            </a:r>
          </a:p>
          <a:p>
            <a:r>
              <a:rPr lang="sr-Latn-RS" dirty="0"/>
              <a:t>Često se pogrešno poistovećuje sa terminom </a:t>
            </a:r>
            <a:r>
              <a:rPr lang="sr-Latn-RS" i="1" dirty="0"/>
              <a:t>Internet</a:t>
            </a:r>
            <a:r>
              <a:rPr lang="sr-Latn-RS" dirty="0"/>
              <a:t>, smatrajući da su dva termina istovetna. Pod pojmom </a:t>
            </a:r>
            <a:r>
              <a:rPr lang="sr-Latn-RS" i="1" dirty="0"/>
              <a:t>Internet</a:t>
            </a:r>
            <a:r>
              <a:rPr lang="sr-Latn-RS" dirty="0"/>
              <a:t> se podrazumeva globalna mreža računara koja omogućuje deljenje informacija koja se odvija putem </a:t>
            </a:r>
            <a:r>
              <a:rPr lang="sr-Latn-RS" i="1" dirty="0"/>
              <a:t>Web</a:t>
            </a:r>
            <a:r>
              <a:rPr lang="sr-Latn-RS" dirty="0"/>
              <a:t>-a.</a:t>
            </a:r>
          </a:p>
          <a:p>
            <a:r>
              <a:rPr lang="sr-Latn-RS" dirty="0"/>
              <a:t>Dakle, iako najveći, </a:t>
            </a:r>
            <a:r>
              <a:rPr lang="sr-Latn-RS" i="1" dirty="0"/>
              <a:t>Web</a:t>
            </a:r>
            <a:r>
              <a:rPr lang="sr-Latn-RS" dirty="0"/>
              <a:t> čini samo </a:t>
            </a:r>
            <a:r>
              <a:rPr lang="sr-Latn-RS" b="1" dirty="0"/>
              <a:t>deo</a:t>
            </a:r>
            <a:r>
              <a:rPr lang="sr-Latn-RS" dirty="0"/>
              <a:t> </a:t>
            </a:r>
            <a:r>
              <a:rPr lang="sr-Latn-RS" i="1" dirty="0"/>
              <a:t>Internet</a:t>
            </a:r>
            <a:r>
              <a:rPr lang="sr-Latn-RS" dirty="0"/>
              <a:t>-a. Koristi </a:t>
            </a:r>
            <a:r>
              <a:rPr lang="sr-Latn-RS" i="1" dirty="0"/>
              <a:t>HTTP</a:t>
            </a:r>
            <a:r>
              <a:rPr lang="sr-Latn-R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sr-Latn-RS" dirty="0"/>
              <a:t>protokol za transmisiju podataka i deljenje informacija. Pored </a:t>
            </a:r>
            <a:r>
              <a:rPr lang="sr-Latn-RS" i="1" dirty="0"/>
              <a:t>Web</a:t>
            </a:r>
            <a:r>
              <a:rPr lang="sr-Latn-RS" dirty="0"/>
              <a:t>-a, postoje i drugi načini za deljenje informacija preko </a:t>
            </a:r>
            <a:r>
              <a:rPr lang="sr-Latn-RS" i="1" dirty="0"/>
              <a:t>Internet</a:t>
            </a:r>
            <a:r>
              <a:rPr lang="sr-Latn-RS" dirty="0"/>
              <a:t>-a: </a:t>
            </a:r>
            <a:r>
              <a:rPr lang="en-US" i="1" dirty="0"/>
              <a:t>IMAP</a:t>
            </a:r>
            <a:r>
              <a:rPr lang="en-US" dirty="0"/>
              <a:t>, </a:t>
            </a:r>
            <a:r>
              <a:rPr lang="en-US" i="1" dirty="0"/>
              <a:t>FTP</a:t>
            </a:r>
            <a:r>
              <a:rPr lang="en-US" dirty="0"/>
              <a:t>, </a:t>
            </a:r>
            <a:r>
              <a:rPr lang="sr-Latn-RS" i="1" dirty="0"/>
              <a:t>SMTP</a:t>
            </a:r>
            <a:r>
              <a:rPr lang="en-US" dirty="0"/>
              <a:t>, </a:t>
            </a:r>
            <a:r>
              <a:rPr lang="en-US" i="1" dirty="0"/>
              <a:t>POP</a:t>
            </a:r>
            <a:r>
              <a:rPr lang="en-US" dirty="0"/>
              <a:t>, </a:t>
            </a:r>
            <a:r>
              <a:rPr lang="en-US" i="1" dirty="0"/>
              <a:t>PTP</a:t>
            </a:r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sr-Latn-RS" dirty="0"/>
              <a:t>Čemu fullstack?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0648-39CD-AEE2-AE70-FB4A0B7C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1"/>
          </a:xfrm>
        </p:spPr>
        <p:txBody>
          <a:bodyPr>
            <a:normAutofit/>
          </a:bodyPr>
          <a:lstStyle/>
          <a:p>
            <a:r>
              <a:rPr lang="sr-Latn-RS" dirty="0"/>
              <a:t>Često se ovi delovi web aplikacija vertikalno predstavljaju kao „stek“, i za svaki deo je potrebno odabrati jednu tehnologiju</a:t>
            </a:r>
          </a:p>
          <a:p>
            <a:r>
              <a:rPr lang="sr-Latn-RS" dirty="0"/>
              <a:t>Neki programeri (developeri) se fokusiraju samo na određene delove steka (npr. samo na </a:t>
            </a:r>
            <a:r>
              <a:rPr lang="sr-Latn-RS" i="1" dirty="0"/>
              <a:t>frontend</a:t>
            </a:r>
            <a:r>
              <a:rPr lang="sr-Latn-RS" dirty="0"/>
              <a:t> – </a:t>
            </a:r>
            <a:r>
              <a:rPr lang="sr-Latn-RS" i="1" dirty="0"/>
              <a:t>frontend developeri</a:t>
            </a:r>
            <a:r>
              <a:rPr lang="sr-Latn-RS" dirty="0"/>
              <a:t>, ili </a:t>
            </a:r>
            <a:r>
              <a:rPr lang="sr-Latn-RS" i="1" dirty="0"/>
              <a:t>backend developeri</a:t>
            </a:r>
            <a:r>
              <a:rPr lang="sr-Latn-RS" dirty="0"/>
              <a:t>)</a:t>
            </a:r>
          </a:p>
          <a:p>
            <a:r>
              <a:rPr lang="sr-Latn-RS" i="1" dirty="0"/>
              <a:t>Fullstack</a:t>
            </a:r>
            <a:r>
              <a:rPr lang="sr-Latn-RS" dirty="0"/>
              <a:t> developeri poznaju sve delove steka neke aplikacije (dakle, barem po jednu tehnologiju iz svih delova)</a:t>
            </a:r>
          </a:p>
          <a:p>
            <a:r>
              <a:rPr lang="sr-Latn-RS" dirty="0"/>
              <a:t>Primeri nekih poznatih i popularnih stekova: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MEAN stack (MongoDB, Express, Angular, Node)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MERN stack (MongoDB, Express, React, Node)</a:t>
            </a:r>
          </a:p>
          <a:p>
            <a:r>
              <a:rPr lang="sr-Latn-RS" i="1" dirty="0"/>
              <a:t>Fullstack</a:t>
            </a:r>
            <a:r>
              <a:rPr lang="sr-Latn-RS" dirty="0"/>
              <a:t> web programiranje dakle podrazumeva poznavanje razvijanja web aplikacija od jednog kraja do drugog kraja u kompletu (često zvano kao </a:t>
            </a:r>
            <a:r>
              <a:rPr lang="sr-Latn-RS" i="1" dirty="0"/>
              <a:t>e2e</a:t>
            </a:r>
            <a:r>
              <a:rPr lang="sr-Latn-RS" dirty="0"/>
              <a:t> – </a:t>
            </a:r>
            <a:r>
              <a:rPr lang="sr-Latn-RS" i="1" dirty="0"/>
              <a:t>end-to-end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3B6-7DF9-8115-3870-DF56617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Delovi i tehnologije web development stack-a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372-35B7-907D-F36C-40C2F30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7112-AB75-F9B9-E208-87A9BB6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315-2418-32F8-B9FB-229DA89A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3193F-8446-FA5A-5B87-5BFF3605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49" y="1563821"/>
            <a:ext cx="591585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Šta je web programiranje?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983"/>
            <a:ext cx="8596668" cy="4178379"/>
          </a:xfrm>
        </p:spPr>
        <p:txBody>
          <a:bodyPr/>
          <a:lstStyle/>
          <a:p>
            <a:r>
              <a:rPr lang="sr-Latn-RS" dirty="0"/>
              <a:t>P</a:t>
            </a:r>
            <a:r>
              <a:rPr lang="en-US" dirty="0"/>
              <a:t>od </a:t>
            </a:r>
            <a:r>
              <a:rPr lang="en-US" i="1" dirty="0"/>
              <a:t>Web</a:t>
            </a:r>
            <a:r>
              <a:rPr lang="en-US" dirty="0"/>
              <a:t> </a:t>
            </a:r>
            <a:r>
              <a:rPr lang="en-US" dirty="0" err="1"/>
              <a:t>programiranjem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se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/>
              <a:t>koje se koriste upravo u domenu </a:t>
            </a:r>
            <a:r>
              <a:rPr lang="sr-Latn-RS" i="1" dirty="0"/>
              <a:t>Web</a:t>
            </a:r>
            <a:r>
              <a:rPr lang="sr-Latn-RS" dirty="0"/>
              <a:t>-a, kao što se recimo razvijene </a:t>
            </a:r>
            <a:r>
              <a:rPr lang="sr-Latn-RS" i="1" dirty="0"/>
              <a:t>WinForms</a:t>
            </a:r>
            <a:r>
              <a:rPr lang="sr-Latn-RS" dirty="0"/>
              <a:t> aplikacije koriste u domenu </a:t>
            </a:r>
            <a:r>
              <a:rPr lang="sr-Latn-RS" i="1" dirty="0"/>
              <a:t>Desktop</a:t>
            </a:r>
            <a:r>
              <a:rPr lang="sr-Latn-RS" dirty="0"/>
              <a:t> aplikacija za </a:t>
            </a:r>
            <a:r>
              <a:rPr lang="sr-Latn-RS" i="1" dirty="0"/>
              <a:t>Windows</a:t>
            </a:r>
            <a:r>
              <a:rPr lang="sr-Latn-RS" dirty="0"/>
              <a:t> operativne sisteme</a:t>
            </a:r>
          </a:p>
          <a:p>
            <a:r>
              <a:rPr lang="sr-Latn-RS" dirty="0"/>
              <a:t>U osnovi, podrazumeva postojanje </a:t>
            </a:r>
            <a:r>
              <a:rPr lang="sr-Latn-RS" i="1" dirty="0"/>
              <a:t>Internet</a:t>
            </a:r>
            <a:r>
              <a:rPr lang="sr-Latn-RS" dirty="0"/>
              <a:t> konekcije između računara/servera koji razmenjuju podatke i korisniku vizuelizuju informacije od interesa</a:t>
            </a:r>
          </a:p>
          <a:p>
            <a:r>
              <a:rPr lang="sr-Latn-RS" dirty="0"/>
              <a:t>Takođe, podrazumeva korišćenje </a:t>
            </a:r>
            <a:r>
              <a:rPr lang="sr-Latn-RS" i="1" dirty="0"/>
              <a:t>HTTP</a:t>
            </a:r>
            <a:r>
              <a:rPr lang="sr-Latn-RS" dirty="0"/>
              <a:t> protokola pomoću kog će putem interneta razmenjivati navedene informacije od interesa</a:t>
            </a:r>
          </a:p>
          <a:p>
            <a:r>
              <a:rPr lang="en-US" dirty="0"/>
              <a:t>Za </a:t>
            </a:r>
            <a:r>
              <a:rPr lang="en-US" dirty="0" err="1"/>
              <a:t>razliku</a:t>
            </a:r>
            <a:r>
              <a:rPr lang="en-US" dirty="0"/>
              <a:t> od </a:t>
            </a:r>
            <a:r>
              <a:rPr lang="en-US" i="1" dirty="0"/>
              <a:t>Desktop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, </a:t>
            </a:r>
            <a:r>
              <a:rPr lang="sr-Latn-RS" i="1" dirty="0"/>
              <a:t>Web</a:t>
            </a:r>
            <a:r>
              <a:rPr lang="sr-Latn-RS" dirty="0"/>
              <a:t> aplikacij</a:t>
            </a:r>
            <a:r>
              <a:rPr lang="en-US" dirty="0"/>
              <a:t>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činjene od nekoliko celina, a napretkom tehnologija, ove celine postaju sve autonomnije, samostalnije i nezavisne od ostalih, da se i one same polako nazivaju aplikacijama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DB161-28C6-09B0-0627-213D964B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44" y="2445761"/>
            <a:ext cx="3833577" cy="2875183"/>
          </a:xfrm>
          <a:prstGeom prst="rect">
            <a:avLst/>
          </a:prstGeom>
        </p:spPr>
      </p:pic>
      <p:pic>
        <p:nvPicPr>
          <p:cNvPr id="12" name="Picture 11" descr="A picture containing text, silhouette, plant, vector graphics&#10;&#10;Description automatically generated">
            <a:extLst>
              <a:ext uri="{FF2B5EF4-FFF2-40B4-BE49-F238E27FC236}">
                <a16:creationId xmlns:a16="http://schemas.microsoft.com/office/drawing/2014/main" id="{13EC7535-5D67-AF17-268B-ACBCE347C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35" y="1871164"/>
            <a:ext cx="2206980" cy="2278707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542D406E-E647-4179-725D-44BDA0BC0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25" y="3224635"/>
            <a:ext cx="1570810" cy="11210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D875A8-FA85-9A69-50CB-A1CB55BA630D}"/>
              </a:ext>
            </a:extLst>
          </p:cNvPr>
          <p:cNvSpPr txBox="1"/>
          <p:nvPr/>
        </p:nvSpPr>
        <p:spPr>
          <a:xfrm>
            <a:off x="3772415" y="3600478"/>
            <a:ext cx="1107830" cy="369332"/>
          </a:xfrm>
          <a:prstGeom prst="rect">
            <a:avLst/>
          </a:prstGeom>
          <a:solidFill>
            <a:srgbClr val="B0B0B0">
              <a:alpha val="65098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DB019F76-5DF7-6CCD-05DA-A21DFCE34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226" y="3061401"/>
            <a:ext cx="2311926" cy="1378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9DC391-466E-BB05-8126-BD67CA2CAF21}"/>
              </a:ext>
            </a:extLst>
          </p:cNvPr>
          <p:cNvSpPr txBox="1"/>
          <p:nvPr/>
        </p:nvSpPr>
        <p:spPr>
          <a:xfrm>
            <a:off x="5323531" y="2488489"/>
            <a:ext cx="1783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dirty="0"/>
              <a:t>Web Aplikacija</a:t>
            </a:r>
            <a:endParaRPr lang="en-US" dirty="0"/>
          </a:p>
        </p:txBody>
      </p: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FE08060C-3E50-0A0C-9846-B8EC98C46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43" y="2844269"/>
            <a:ext cx="1271432" cy="1813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B6FBB1-ABBE-4BDE-97B6-6E2BAB16334C}"/>
              </a:ext>
            </a:extLst>
          </p:cNvPr>
          <p:cNvSpPr txBox="1"/>
          <p:nvPr/>
        </p:nvSpPr>
        <p:spPr>
          <a:xfrm>
            <a:off x="5979223" y="3741038"/>
            <a:ext cx="127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96822-95A8-CE80-DB59-492EC24D412E}"/>
              </a:ext>
            </a:extLst>
          </p:cNvPr>
          <p:cNvSpPr txBox="1"/>
          <p:nvPr/>
        </p:nvSpPr>
        <p:spPr>
          <a:xfrm>
            <a:off x="8377186" y="3698686"/>
            <a:ext cx="8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6FBC8A-125C-B80F-F104-F59D90B3F92B}"/>
              </a:ext>
            </a:extLst>
          </p:cNvPr>
          <p:cNvSpPr/>
          <p:nvPr/>
        </p:nvSpPr>
        <p:spPr>
          <a:xfrm>
            <a:off x="3014489" y="2206549"/>
            <a:ext cx="7200900" cy="311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15716 0.0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1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818 -0.06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-32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04961 -0.06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2968 0.18588 " pathEditMode="relative" rAng="0" ptsTypes="AA">
                                      <p:cBhvr>
                                        <p:cTn id="2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1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3255 -0.01504 " pathEditMode="relative" rAng="0" ptsTypes="AA">
                                      <p:cBhvr>
                                        <p:cTn id="6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"/>
                            </p:stCondLst>
                            <p:childTnLst>
                              <p:par>
                                <p:cTn id="69" presetID="14" presetClass="entr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/>
      <p:bldP spid="13" grpId="1"/>
      <p:bldP spid="13" grpId="2"/>
      <p:bldP spid="13" grpId="3"/>
      <p:bldP spid="13" grpId="4"/>
      <p:bldP spid="13" grpId="5"/>
      <p:bldP spid="13" grpId="6"/>
      <p:bldP spid="23" grpId="0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AF3A4-C8C8-65DA-03E2-79275681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2136532"/>
            <a:ext cx="10075985" cy="32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A4A8E7-A5A4-F6D7-D69D-B3388E9A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631"/>
            <a:ext cx="8596668" cy="723544"/>
          </a:xfrm>
        </p:spPr>
        <p:txBody>
          <a:bodyPr/>
          <a:lstStyle/>
          <a:p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jednostavnosti</a:t>
            </a:r>
            <a:r>
              <a:rPr lang="en-US" dirty="0"/>
              <a:t>, </a:t>
            </a:r>
            <a:r>
              <a:rPr lang="en-US" dirty="0" err="1"/>
              <a:t>prethodnu</a:t>
            </a:r>
            <a:r>
              <a:rPr lang="en-US" dirty="0"/>
              <a:t> </a:t>
            </a:r>
            <a:r>
              <a:rPr lang="en-US" dirty="0" err="1"/>
              <a:t>ilustraciju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predstaviti sledećom blok šemom: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8E614-1099-5B46-64CB-DCD331876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12" b="17876"/>
          <a:stretch/>
        </p:blipFill>
        <p:spPr>
          <a:xfrm>
            <a:off x="2689349" y="2450970"/>
            <a:ext cx="4572638" cy="113243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4F633B-5094-9502-E038-F9CC61636C4B}"/>
              </a:ext>
            </a:extLst>
          </p:cNvPr>
          <p:cNvSpPr txBox="1">
            <a:spLocks/>
          </p:cNvSpPr>
          <p:nvPr/>
        </p:nvSpPr>
        <p:spPr>
          <a:xfrm>
            <a:off x="677334" y="3781673"/>
            <a:ext cx="8596668" cy="2176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Korisnik interaguje sa web aplikacijom koristeći browser koji prikazuje UI (</a:t>
            </a:r>
            <a:r>
              <a:rPr lang="sr-Latn-RS" i="1" dirty="0"/>
              <a:t>User Interface</a:t>
            </a:r>
            <a:r>
              <a:rPr lang="sr-Latn-RS" dirty="0"/>
              <a:t>) deo web aplikacije</a:t>
            </a:r>
          </a:p>
          <a:p>
            <a:r>
              <a:rPr lang="sr-Latn-RS" dirty="0"/>
              <a:t>U „pozadini“, na drugom kraju web aplikacije, nalazi se server koji pruža odgovarajuće usluge koje su </a:t>
            </a:r>
            <a:r>
              <a:rPr lang="en-US" dirty="0" err="1"/>
              <a:t>esencijalne</a:t>
            </a:r>
            <a:r>
              <a:rPr lang="en-US" dirty="0"/>
              <a:t> za rad </a:t>
            </a:r>
            <a:r>
              <a:rPr lang="sr-Latn-RS" dirty="0"/>
              <a:t>same web aplikacije</a:t>
            </a:r>
          </a:p>
          <a:p>
            <a:r>
              <a:rPr lang="sr-Latn-RS" dirty="0"/>
              <a:t>Koriste internet kao posrednik putem kog međusobno komuniciraju i razmenjuju informacije koje su u datom momentu od neke važnosti barem jednoj strani</a:t>
            </a:r>
          </a:p>
        </p:txBody>
      </p:sp>
    </p:spTree>
    <p:extLst>
      <p:ext uri="{BB962C8B-B14F-4D97-AF65-F5344CB8AC3E}">
        <p14:creationId xmlns:p14="http://schemas.microsoft.com/office/powerpoint/2010/main" val="16549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A4A8E7-A5A4-F6D7-D69D-B3388E9A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898"/>
            <a:ext cx="8596668" cy="723544"/>
          </a:xfrm>
        </p:spPr>
        <p:txBody>
          <a:bodyPr/>
          <a:lstStyle/>
          <a:p>
            <a:r>
              <a:rPr lang="en-US" dirty="0"/>
              <a:t>Server u </a:t>
            </a:r>
            <a:r>
              <a:rPr lang="en-US" dirty="0" err="1"/>
              <a:t>okviru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r>
              <a:rPr lang="en-US" dirty="0"/>
              <a:t> se </a:t>
            </a:r>
            <a:r>
              <a:rPr lang="en-US" dirty="0" err="1"/>
              <a:t>ilustrativno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predstaviti kao posrednik pomoću kog udaljeni korisnici mogu na smislen način da interaguju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4F633B-5094-9502-E038-F9CC61636C4B}"/>
              </a:ext>
            </a:extLst>
          </p:cNvPr>
          <p:cNvSpPr txBox="1">
            <a:spLocks/>
          </p:cNvSpPr>
          <p:nvPr/>
        </p:nvSpPr>
        <p:spPr>
          <a:xfrm>
            <a:off x="677334" y="3560885"/>
            <a:ext cx="8596668" cy="2396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Na primer, ukoliko je u pitanju web aplikacija za razmenu poruka, kao što je </a:t>
            </a:r>
            <a:r>
              <a:rPr lang="sr-Latn-RS" i="1" dirty="0"/>
              <a:t>Messenger</a:t>
            </a:r>
            <a:r>
              <a:rPr lang="en-US" dirty="0"/>
              <a:t> (</a:t>
            </a:r>
            <a:r>
              <a:rPr lang="sr-Latn-RS" dirty="0">
                <a:hlinkClick r:id="rId2"/>
              </a:rPr>
              <a:t>https://www.messenger.com/</a:t>
            </a:r>
            <a:r>
              <a:rPr lang="en-US" dirty="0"/>
              <a:t> - web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sr-Latn-RS" dirty="0"/>
              <a:t>n</a:t>
            </a:r>
            <a:r>
              <a:rPr lang="en-US" dirty="0"/>
              <a:t>e </a:t>
            </a:r>
            <a:r>
              <a:rPr lang="en-US" dirty="0" err="1"/>
              <a:t>aplikacije</a:t>
            </a:r>
            <a:r>
              <a:rPr lang="en-US" dirty="0"/>
              <a:t>)</a:t>
            </a:r>
            <a:r>
              <a:rPr lang="sr-Latn-RS" dirty="0"/>
              <a:t> od kompanije </a:t>
            </a:r>
            <a:r>
              <a:rPr lang="sr-Latn-RS" i="1" dirty="0"/>
              <a:t>Meta Platforms Inc.</a:t>
            </a:r>
            <a:r>
              <a:rPr lang="sr-Latn-RS" dirty="0"/>
              <a:t> (prethodno poznatija kao </a:t>
            </a:r>
            <a:r>
              <a:rPr lang="sr-Latn-RS" i="1" dirty="0"/>
              <a:t>Facebook</a:t>
            </a:r>
            <a:r>
              <a:rPr lang="sr-Latn-RS" dirty="0"/>
              <a:t>) – server kao deo ovakve web aplikacije služi da </a:t>
            </a:r>
            <a:r>
              <a:rPr lang="en-US" dirty="0" err="1"/>
              <a:t>posreduje</a:t>
            </a:r>
            <a:r>
              <a:rPr lang="en-US" dirty="0"/>
              <a:t> </a:t>
            </a:r>
            <a:r>
              <a:rPr lang="en-US" dirty="0" err="1"/>
              <a:t>poslate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, koji bi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pretra</a:t>
            </a:r>
            <a:r>
              <a:rPr lang="sr-Latn-RS" dirty="0"/>
              <a:t>živaču (</a:t>
            </a:r>
            <a:r>
              <a:rPr lang="sr-Latn-RS" i="1" dirty="0"/>
              <a:t>browser</a:t>
            </a:r>
            <a:r>
              <a:rPr lang="sr-Latn-RS" dirty="0"/>
              <a:t>-u) mogli istu da vide</a:t>
            </a:r>
          </a:p>
          <a:p>
            <a:r>
              <a:rPr lang="sr-Latn-RS" dirty="0"/>
              <a:t>Drugi primer bi mogla biti sama </a:t>
            </a:r>
            <a:r>
              <a:rPr lang="sr-Latn-RS" i="1" dirty="0"/>
              <a:t>Facebook</a:t>
            </a:r>
            <a:r>
              <a:rPr lang="sr-Latn-RS" dirty="0"/>
              <a:t> aplikacija, gde kada jedan korisnik promeni svoju profilnu sliku (njenim upload-ovanjem na sam server), drugi korisnik bi istoj slici mogao da pristupi, gde bi u svom pretraživaču video novu sliku od prvobitnog korisnika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D9C53F-F01F-1175-B17C-1A7643C5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89" y="2230884"/>
            <a:ext cx="740195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A4A8E7-A5A4-F6D7-D69D-B3388E9A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895"/>
            <a:ext cx="8596668" cy="24090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Za</a:t>
            </a:r>
            <a:r>
              <a:rPr lang="sr-Latn-RS" dirty="0"/>
              <a:t> razumevanje web aplikacija, a često čak i za njihov razvoj, dovoljno je razmišljati na nivou postojanja „jednog pretraživača“</a:t>
            </a:r>
          </a:p>
          <a:p>
            <a:r>
              <a:rPr lang="sr-Latn-RS" dirty="0"/>
              <a:t>Korisnik sa prethodne blok šeme nam nije od značaja jer nije deo web aplikacije, već samo njen korisnik</a:t>
            </a:r>
          </a:p>
          <a:p>
            <a:r>
              <a:rPr lang="sr-Latn-RS" dirty="0"/>
              <a:t>Iako su browser tehnologije od glavnog interesa u ovom kursu, one nisu jedine koje se mogu koristiti za taj deo web aplikacije – često se za njih koristi generalniji termin - „klijent“ (ponekad čak i „klijentska aplikacija“)</a:t>
            </a:r>
          </a:p>
          <a:p>
            <a:r>
              <a:rPr lang="sr-Latn-RS" dirty="0"/>
              <a:t>Kada se sve iznad navedeno sumira: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BB752-9FD3-D4BB-6737-284E427D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82" y="3818883"/>
            <a:ext cx="484890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d</a:t>
            </a:r>
            <a:r>
              <a:rPr lang="sr-Latn-RS" dirty="0"/>
              <a:t>elovi web aplikacij</a:t>
            </a:r>
            <a:r>
              <a:rPr lang="en-US" dirty="0"/>
              <a:t>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A4A8E7-A5A4-F6D7-D69D-B3388E9A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895"/>
            <a:ext cx="8596668" cy="1943105"/>
          </a:xfrm>
        </p:spPr>
        <p:txBody>
          <a:bodyPr>
            <a:normAutofit/>
          </a:bodyPr>
          <a:lstStyle/>
          <a:p>
            <a:r>
              <a:rPr lang="sr-Latn-RS" dirty="0"/>
              <a:t>Često, uz server je neophodno postojanje nekog vida masovnog skladišta (engl. </a:t>
            </a:r>
            <a:r>
              <a:rPr lang="sr-Latn-RS" i="1" dirty="0"/>
              <a:t>Storage</a:t>
            </a:r>
            <a:r>
              <a:rPr lang="sr-Latn-RS" dirty="0"/>
              <a:t>) – recimo, iz primera promene profilne slike na aplikaciji </a:t>
            </a:r>
            <a:r>
              <a:rPr lang="sr-Latn-RS" i="1" dirty="0"/>
              <a:t>Facebook</a:t>
            </a:r>
            <a:r>
              <a:rPr lang="sr-Latn-RS" dirty="0"/>
              <a:t>, sama upload-ovana slika se mora na neki način sačuvati</a:t>
            </a:r>
          </a:p>
          <a:p>
            <a:r>
              <a:rPr lang="sr-Latn-RS" dirty="0"/>
              <a:t>Slika je samo jedan primer, mada postoje razni drugi podaci za koje takođe postoji potreba da se sačuvaju (npr. korisničko ime i lozinka od samog korisnika – a i mnogo drugih!)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3A3B6-6823-C244-4D51-F1F68B4B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60" y="3510478"/>
            <a:ext cx="642074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3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3378</TotalTime>
  <Words>2359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1. Uvod u [fullstack] web programiranje</vt:lpstr>
      <vt:lpstr>Šta je web?</vt:lpstr>
      <vt:lpstr>Šta je web programiranje?</vt:lpstr>
      <vt:lpstr>Osnovni delovi web aplikacije</vt:lpstr>
      <vt:lpstr>Osnovni delovi web aplikacije</vt:lpstr>
      <vt:lpstr>Osnovni delovi web aplikacije</vt:lpstr>
      <vt:lpstr>Osnovni delovi web aplikacije</vt:lpstr>
      <vt:lpstr>Osnovni delovi web aplikacije</vt:lpstr>
      <vt:lpstr>Osnovni delovi web aplikacije</vt:lpstr>
      <vt:lpstr>Osnovni delovi web aplikacije</vt:lpstr>
      <vt:lpstr>Klijent</vt:lpstr>
      <vt:lpstr>Klijent</vt:lpstr>
      <vt:lpstr>Server</vt:lpstr>
      <vt:lpstr>Server</vt:lpstr>
      <vt:lpstr>Internet veza</vt:lpstr>
      <vt:lpstr>Skladište</vt:lpstr>
      <vt:lpstr>Skladište</vt:lpstr>
      <vt:lpstr>Skladište</vt:lpstr>
      <vt:lpstr>Tehnologije i arhitekture</vt:lpstr>
      <vt:lpstr>Čemu fullstack?</vt:lpstr>
      <vt:lpstr>Delovi i tehnologije web development stack-a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76</cp:revision>
  <dcterms:created xsi:type="dcterms:W3CDTF">2022-06-06T19:00:58Z</dcterms:created>
  <dcterms:modified xsi:type="dcterms:W3CDTF">2022-06-14T16:58:18Z</dcterms:modified>
</cp:coreProperties>
</file>