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61" r:id="rId3"/>
    <p:sldId id="260" r:id="rId4"/>
    <p:sldId id="257" r:id="rId5"/>
    <p:sldId id="259" r:id="rId6"/>
    <p:sldId id="262" r:id="rId7"/>
    <p:sldId id="258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7" r:id="rId20"/>
    <p:sldId id="276" r:id="rId21"/>
    <p:sldId id="278" r:id="rId22"/>
    <p:sldId id="27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-Server </a:t>
            </a:r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Serverska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240"/>
            <a:ext cx="8596668" cy="4597124"/>
          </a:xfrm>
        </p:spPr>
        <p:txBody>
          <a:bodyPr>
            <a:normAutofit/>
          </a:bodyPr>
          <a:lstStyle/>
          <a:p>
            <a:r>
              <a:rPr lang="sr-Latn-RS" dirty="0"/>
              <a:t>Serverske (</a:t>
            </a:r>
            <a:r>
              <a:rPr lang="sr-Latn-RS" i="1" dirty="0"/>
              <a:t>backend</a:t>
            </a:r>
            <a:r>
              <a:rPr lang="sr-Latn-RS" dirty="0"/>
              <a:t>) aplikacije retko kad imaju neki </a:t>
            </a:r>
            <a:r>
              <a:rPr lang="sr-Latn-RS" i="1" dirty="0"/>
              <a:t>UI</a:t>
            </a:r>
            <a:r>
              <a:rPr lang="sr-Latn-RS" dirty="0"/>
              <a:t> uz sebe, i u momentima kada imaju, to je uglavnom za sistem administratore da ih na lakši način u određenim momentima konfigurišu</a:t>
            </a:r>
          </a:p>
          <a:p>
            <a:r>
              <a:rPr lang="sr-Latn-RS" dirty="0"/>
              <a:t>Ipak, iako nemaju </a:t>
            </a:r>
            <a:r>
              <a:rPr lang="sr-Latn-RS" i="1" dirty="0"/>
              <a:t>UI</a:t>
            </a:r>
            <a:r>
              <a:rPr lang="sr-Latn-RS" dirty="0"/>
              <a:t>, može se napraviti analogija sa običnim konzolnim aplikacijama (koje imaju </a:t>
            </a:r>
            <a:r>
              <a:rPr lang="sr-Latn-RS" i="1" dirty="0"/>
              <a:t>UI</a:t>
            </a:r>
            <a:r>
              <a:rPr lang="sr-Latn-RS" dirty="0"/>
              <a:t>)</a:t>
            </a:r>
          </a:p>
          <a:p>
            <a:r>
              <a:rPr lang="sr-Latn-RS" dirty="0"/>
              <a:t>Konzolne aplikacije dakle koriste standardni ulaz/izlaz (standard input/output – std i/o) kako bi dobile ulazne podatke i prikazale izlazne, a između ova dva pojma nalazi se neko procesiranje, tj. neka obrada tih podataka</a:t>
            </a:r>
          </a:p>
          <a:p>
            <a:r>
              <a:rPr lang="sr-Latn-RS" dirty="0"/>
              <a:t>Slično funkcionišu i serverske aplikacije, samo umesto std i/o, koriste princip zahteva i odgovora (</a:t>
            </a:r>
            <a:r>
              <a:rPr lang="sr-Latn-RS" i="1" dirty="0"/>
              <a:t>request</a:t>
            </a:r>
            <a:r>
              <a:rPr lang="sr-Latn-RS" dirty="0"/>
              <a:t>/</a:t>
            </a:r>
            <a:r>
              <a:rPr lang="sr-Latn-RS" i="1" dirty="0"/>
              <a:t>response</a:t>
            </a:r>
            <a:r>
              <a:rPr lang="sr-Latn-RS" dirty="0"/>
              <a:t>) za ovu svrhu, a između se takođe nalazi neko procesiranje, tj. neka obrada tih podataka</a:t>
            </a:r>
          </a:p>
          <a:p>
            <a:r>
              <a:rPr lang="sr-Latn-RS" dirty="0"/>
              <a:t>Često se nazivaju servisima, jer serveri daju usluge/opslužuju klijente, a koncept servisa i van programiranja obično upućuje na nešto što pruža neki vid davanja usluga/opsluživanja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Serverska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0235"/>
            <a:ext cx="8596668" cy="4691129"/>
          </a:xfrm>
        </p:spPr>
        <p:txBody>
          <a:bodyPr>
            <a:normAutofit/>
          </a:bodyPr>
          <a:lstStyle/>
          <a:p>
            <a:r>
              <a:rPr lang="sr-Latn-RS" dirty="0"/>
              <a:t>Kao što je već rečeno, serverska aplikacija nije ništa drugo nego program koji je pokrenut na nekom hardverskom uređaju</a:t>
            </a:r>
          </a:p>
          <a:p>
            <a:r>
              <a:rPr lang="sr-Latn-RS" dirty="0"/>
              <a:t>Međutim, ovaj program ima dodatnu odliku, a to je da mora da „sluša“ mrežni saobraćaj koji dolazi do uređaja na kom se nalazi, pa i do same aplikacije</a:t>
            </a:r>
          </a:p>
          <a:p>
            <a:r>
              <a:rPr lang="sr-Latn-RS" dirty="0"/>
              <a:t>Slušanje mrežnog saobraćaja se odvija pomoću </a:t>
            </a:r>
            <a:r>
              <a:rPr lang="sr-Latn-RS" i="1" dirty="0"/>
              <a:t>PORT</a:t>
            </a:r>
            <a:r>
              <a:rPr lang="sr-Latn-RS" dirty="0"/>
              <a:t>-ova – ideja je da se na istom fizičkom uređaju (hardverskom serveru) može pokrenuti više serverskih aplikacija, koje čak mogu po prirodi biti skroz drugačije (npr. 2x </a:t>
            </a:r>
            <a:r>
              <a:rPr lang="sr-Latn-RS" i="1" dirty="0"/>
              <a:t>http</a:t>
            </a:r>
            <a:r>
              <a:rPr lang="sr-Latn-RS" dirty="0"/>
              <a:t>/</a:t>
            </a:r>
            <a:r>
              <a:rPr lang="sr-Latn-RS" i="1" dirty="0"/>
              <a:t>web server</a:t>
            </a:r>
            <a:r>
              <a:rPr lang="sr-Latn-RS" dirty="0"/>
              <a:t>-a i 1x </a:t>
            </a:r>
            <a:r>
              <a:rPr lang="sr-Latn-RS" i="1" dirty="0"/>
              <a:t>ftp server</a:t>
            </a:r>
            <a:r>
              <a:rPr lang="sr-Latn-RS" dirty="0"/>
              <a:t>)</a:t>
            </a:r>
          </a:p>
          <a:p>
            <a:r>
              <a:rPr lang="sr-Latn-RS" dirty="0"/>
              <a:t>Svaka serverska aplikacija može da zauzme jedan ili više </a:t>
            </a:r>
            <a:r>
              <a:rPr lang="sr-Latn-RS" i="1" dirty="0"/>
              <a:t>PORT</a:t>
            </a:r>
            <a:r>
              <a:rPr lang="sr-Latn-RS" dirty="0"/>
              <a:t>-ova na kojim će slušati, tj. preko kojih će komunicirati sa klijentima koji uspostavljaju vezu (npr. za potrebe slanja zahteva i odgovora), ali ne može više aplikacija da zauzme isti </a:t>
            </a:r>
            <a:r>
              <a:rPr lang="sr-Latn-RS" i="1" dirty="0"/>
              <a:t>PORT</a:t>
            </a:r>
            <a:r>
              <a:rPr lang="sr-Latn-RS" dirty="0"/>
              <a:t> (pa čak ni ista aplikacija da jedan port zauzme više puta)</a:t>
            </a:r>
          </a:p>
          <a:p>
            <a:r>
              <a:rPr lang="sr-Latn-RS" dirty="0"/>
              <a:t>Po svojoj prirodi, </a:t>
            </a:r>
            <a:r>
              <a:rPr lang="sr-Latn-RS" i="1" dirty="0"/>
              <a:t>PORT</a:t>
            </a:r>
            <a:r>
              <a:rPr lang="sr-Latn-RS" dirty="0"/>
              <a:t> nije ništa drugo nego broj, u opsegu 0÷65535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AF6E-3F3B-0F0A-A508-1F63D12F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dirty="0"/>
              <a:t>Komunikacija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8BA6-EF2B-8FE2-000A-B4F6CA02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2635-30F2-BA03-9D45-1121F497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3E00-E626-8484-4B12-22D4B7CD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B7EC7-6398-8C91-B377-4F7036C4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83" y="1584472"/>
            <a:ext cx="3235832" cy="42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Adresiranje na Internetu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517363"/>
          </a:xfrm>
        </p:spPr>
        <p:txBody>
          <a:bodyPr>
            <a:normAutofit/>
          </a:bodyPr>
          <a:lstStyle/>
          <a:p>
            <a:r>
              <a:rPr lang="sr-Latn-RS" dirty="0"/>
              <a:t>Kako bi klijenti mogli da se obrate odgovarajućem serveru i pošalju adekvatan zahtev, neophodno je da znaju njegovu adresu kako bi znali </a:t>
            </a:r>
            <a:r>
              <a:rPr lang="sr-Latn-RS" u="sng" dirty="0"/>
              <a:t>gde</a:t>
            </a:r>
            <a:r>
              <a:rPr lang="sr-Latn-RS" dirty="0"/>
              <a:t> da pošalju sam zahtev</a:t>
            </a:r>
          </a:p>
          <a:p>
            <a:r>
              <a:rPr lang="sr-Latn-RS" dirty="0"/>
              <a:t>Ponovo, ovim se bave računarkse mreže, ali za nas, dovoljno je da razmišljamo na nivou toga da svaki računar (uređaj) na internetu ima svoju adresu, poput svake kuće/zgrade u nekom gradu, državi, pa čak i kontinentu</a:t>
            </a:r>
          </a:p>
          <a:p>
            <a:r>
              <a:rPr lang="sr-Latn-RS" dirty="0"/>
              <a:t>Treba ipak napomenuti da ovo nije u potpunosti tačna izjava, ali detalji ovoga nisu toliko bitni</a:t>
            </a:r>
          </a:p>
          <a:p>
            <a:r>
              <a:rPr lang="sr-Latn-RS" dirty="0"/>
              <a:t>Na celoj mreži povezanih uređaja u okviru interneta, koriste se </a:t>
            </a:r>
            <a:r>
              <a:rPr lang="sr-Latn-RS" i="1" dirty="0"/>
              <a:t>IP</a:t>
            </a:r>
            <a:r>
              <a:rPr lang="sr-Latn-RS" dirty="0"/>
              <a:t> adrese kako bi se uređaji identifikovali</a:t>
            </a:r>
          </a:p>
          <a:p>
            <a:r>
              <a:rPr lang="sr-Latn-RS" dirty="0"/>
              <a:t>Rečeno je da se na jednom uređaju može izvršavati više serverskih aplikacija, pa nakon identifikovanja samog uređaja preko </a:t>
            </a:r>
            <a:r>
              <a:rPr lang="sr-Latn-RS" i="1" dirty="0"/>
              <a:t>IP</a:t>
            </a:r>
            <a:r>
              <a:rPr lang="sr-Latn-RS" dirty="0"/>
              <a:t> adrese, identifikacija tražene serverske aplikacije se vrši upravo pomoću </a:t>
            </a:r>
            <a:r>
              <a:rPr lang="sr-Latn-RS" i="1" dirty="0"/>
              <a:t>PORT</a:t>
            </a:r>
            <a:r>
              <a:rPr lang="sr-Latn-RS" dirty="0"/>
              <a:t>-a</a:t>
            </a:r>
            <a:endParaRPr lang="sr-Latn-R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Adresiranje na Internetu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517363"/>
          </a:xfrm>
        </p:spPr>
        <p:txBody>
          <a:bodyPr>
            <a:normAutofit/>
          </a:bodyPr>
          <a:lstStyle/>
          <a:p>
            <a:r>
              <a:rPr lang="sr-Latn-RS" dirty="0"/>
              <a:t>Može se napraviti analogija sa zgradama – jedan uređaj u smislu (hardverskog) servera je kao </a:t>
            </a:r>
            <a:r>
              <a:rPr lang="sr-Latn-RS" u="sng" dirty="0"/>
              <a:t>poslovna</a:t>
            </a:r>
            <a:r>
              <a:rPr lang="sr-Latn-RS" dirty="0"/>
              <a:t> zgrada/stambeni objekat u nekom gradu</a:t>
            </a:r>
          </a:p>
          <a:p>
            <a:r>
              <a:rPr lang="sr-Latn-RS" dirty="0"/>
              <a:t>Svaka zgrada ima svoju adresu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npr. Bulevar Mihajla Pupina 2, Novi Beograd</a:t>
            </a:r>
          </a:p>
          <a:p>
            <a:r>
              <a:rPr lang="sr-Latn-RS" dirty="0"/>
              <a:t>Isto tako, svaki uređaj ima svoju </a:t>
            </a:r>
            <a:r>
              <a:rPr lang="sr-Latn-RS" i="1" dirty="0"/>
              <a:t>IP</a:t>
            </a:r>
            <a:r>
              <a:rPr lang="sr-Latn-RS" dirty="0"/>
              <a:t> adresu na internetu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npr. 188.2.</a:t>
            </a:r>
            <a:r>
              <a:rPr lang="en-US" dirty="0"/>
              <a:t>54</a:t>
            </a:r>
            <a:r>
              <a:rPr lang="sr-Latn-RS" dirty="0"/>
              <a:t>.</a:t>
            </a:r>
            <a:r>
              <a:rPr lang="en-US" dirty="0"/>
              <a:t>223</a:t>
            </a:r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zgrada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stanove</a:t>
            </a:r>
            <a:r>
              <a:rPr lang="sr-Latn-RS" dirty="0"/>
              <a:t> koji su označeni </a:t>
            </a:r>
            <a:r>
              <a:rPr lang="sr-Latn-RS" u="sng" dirty="0"/>
              <a:t>brojem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recimo</a:t>
            </a:r>
            <a:r>
              <a:rPr lang="en-US" dirty="0"/>
              <a:t> u </a:t>
            </a:r>
            <a:r>
              <a:rPr lang="en-US" dirty="0" err="1"/>
              <a:t>razli</a:t>
            </a:r>
            <a:r>
              <a:rPr lang="sr-Latn-RS" dirty="0"/>
              <a:t>čitim stanovima, nalaze se različite uslužne delatnosti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npr. stan 13 – Advokatske usluge; stan 19 – Zdravstvene usluge; stan 21 Advokatske usluge (drugi advokat) ...</a:t>
            </a:r>
          </a:p>
          <a:p>
            <a:r>
              <a:rPr lang="sr-Latn-RS" dirty="0"/>
              <a:t>Na sličan način, kada je server identifikovan </a:t>
            </a:r>
            <a:r>
              <a:rPr lang="sr-Latn-RS" i="1" dirty="0"/>
              <a:t>IP</a:t>
            </a:r>
            <a:r>
              <a:rPr lang="sr-Latn-RS" dirty="0"/>
              <a:t> adresom, koristi se </a:t>
            </a:r>
            <a:r>
              <a:rPr lang="sr-Latn-RS" i="1" dirty="0"/>
              <a:t>PORT</a:t>
            </a:r>
            <a:r>
              <a:rPr lang="sr-Latn-RS" dirty="0"/>
              <a:t> kao </a:t>
            </a:r>
            <a:r>
              <a:rPr lang="sr-Latn-RS" u="sng" dirty="0"/>
              <a:t>broj</a:t>
            </a:r>
            <a:r>
              <a:rPr lang="sr-Latn-RS" dirty="0"/>
              <a:t> koji dalje identifikuje koja se serverska aplikacija poziva (paralela sa brojem stana)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Adresiranje na Internetu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824"/>
            <a:ext cx="8596668" cy="446754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Na prethodnom slajdu je naznačeno da data zgrada treba da bude </a:t>
            </a:r>
            <a:r>
              <a:rPr lang="sr-Latn-RS" u="sng" dirty="0"/>
              <a:t>poslovna</a:t>
            </a:r>
            <a:r>
              <a:rPr lang="sr-Latn-RS" dirty="0"/>
              <a:t>. Ideja je da serveri kao zgrade su otvoreni da im klijenti dođu sa zahtevima koje oni obrađuju kao usluge (što obično poslovni objekti rade)</a:t>
            </a:r>
          </a:p>
          <a:p>
            <a:r>
              <a:rPr lang="sr-Latn-RS" dirty="0"/>
              <a:t>Klijentski uređaji bi u ovoj analogiji bile </a:t>
            </a:r>
            <a:r>
              <a:rPr lang="sr-Latn-RS" u="sng" dirty="0"/>
              <a:t>privatne</a:t>
            </a:r>
            <a:r>
              <a:rPr lang="sr-Latn-RS" dirty="0"/>
              <a:t> zgrade/kuće, čiji stanovnici u momentu kada im ovakva neka usluga zatreba, odlaze do datih poslovnih zgrada sa zahtevima (</a:t>
            </a:r>
            <a:r>
              <a:rPr lang="sr-Latn-RS" i="1" dirty="0"/>
              <a:t>request</a:t>
            </a:r>
            <a:r>
              <a:rPr lang="sr-Latn-RS" dirty="0"/>
              <a:t>) gde se date usluge pružaju, i sa rezultujućim odgovorima (</a:t>
            </a:r>
            <a:r>
              <a:rPr lang="sr-Latn-RS" i="1" dirty="0"/>
              <a:t>response</a:t>
            </a:r>
            <a:r>
              <a:rPr lang="sr-Latn-RS" dirty="0"/>
              <a:t>) vraćaju do svojih privatnih domova (npr. kupili su nameštaj za svoju kuću, čime samu kuću i menjaju – analogija promene na </a:t>
            </a:r>
            <a:r>
              <a:rPr lang="sr-Latn-RS" i="1" dirty="0"/>
              <a:t>UI</a:t>
            </a:r>
            <a:r>
              <a:rPr lang="sr-Latn-RS" dirty="0"/>
              <a:t>-u klijentske aplikacije)</a:t>
            </a:r>
          </a:p>
          <a:p>
            <a:r>
              <a:rPr lang="sr-Latn-RS" dirty="0"/>
              <a:t>Putovanje ovih privatnih lica od svojih privatnih domova do poslovne zgrade i nazad bi upravo mogla da bude analogija transporta podataka putem interneta između klijenta i servera</a:t>
            </a:r>
          </a:p>
          <a:p>
            <a:r>
              <a:rPr lang="sr-Latn-RS" dirty="0"/>
              <a:t>Umesto stanova za </a:t>
            </a:r>
            <a:r>
              <a:rPr lang="sr-Latn-RS" u="sng" dirty="0"/>
              <a:t>poslovne</a:t>
            </a:r>
            <a:r>
              <a:rPr lang="sr-Latn-RS" dirty="0"/>
              <a:t> zgrade, ako je npr. u pitanju neka državna ustanova, može se povući paralela sa sektorima/odeljenjima unutar datog stambenog objekta, međutim često sektori/odeljenja imaju svoje nazive kako bi se identifikovali (npr. Sektor za izdavanje ličnih karti), međutim u računarstvu je jednostavnije koristiti brojeve (</a:t>
            </a:r>
            <a:r>
              <a:rPr lang="sr-Latn-RS" i="1" dirty="0"/>
              <a:t>PORT</a:t>
            </a:r>
            <a:r>
              <a:rPr lang="sr-Latn-RS" dirty="0"/>
              <a:t>-ove)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Korišćenje portova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108"/>
            <a:ext cx="8596668" cy="4564256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Teško je u jednom stanu staviti npr. i advokatsku službu i zubarsku (zdravstvenu) službu</a:t>
            </a:r>
          </a:p>
          <a:p>
            <a:r>
              <a:rPr lang="sr-Latn-RS" dirty="0"/>
              <a:t>Isto tako, na nije moguće staviti dve odvojene serverske aplikacije da slušaju na isti </a:t>
            </a:r>
            <a:r>
              <a:rPr lang="sr-Latn-RS" i="1" dirty="0"/>
              <a:t>PORT</a:t>
            </a:r>
            <a:endParaRPr lang="sr-Latn-RS" dirty="0"/>
          </a:p>
          <a:p>
            <a:r>
              <a:rPr lang="sr-Latn-RS" dirty="0"/>
              <a:t>Praktično, serverska aplikacija kada odluči da sluša na jedan </a:t>
            </a:r>
            <a:r>
              <a:rPr lang="sr-Latn-RS" i="1" dirty="0"/>
              <a:t>PORT</a:t>
            </a:r>
            <a:r>
              <a:rPr lang="sr-Latn-RS" dirty="0"/>
              <a:t>, zauzima ga na nivou Operativnog Sistema, i nakon toga bilo koja druga aplikacija ukoliko isto pokuša, Operativni Sistem ne bi trebalo tako nešto da dozvoli</a:t>
            </a:r>
          </a:p>
          <a:p>
            <a:r>
              <a:rPr lang="sr-Latn-RS" dirty="0"/>
              <a:t>Sada, kada klijentski zahtev dodje do serverskog uređaja (u hardverskom smislu), hardver same podatke zahteva dostavlja operativnom sistemu, a u zahtevu smo videli da je neophodno adresirati sam server, pa i serversku aplikaciju, stoga se u njemu nalazi i </a:t>
            </a:r>
            <a:r>
              <a:rPr lang="sr-Latn-RS" i="1" dirty="0"/>
              <a:t>PORT</a:t>
            </a:r>
            <a:endParaRPr lang="sr-Latn-RS" dirty="0"/>
          </a:p>
          <a:p>
            <a:r>
              <a:rPr lang="sr-Latn-RS" dirty="0"/>
              <a:t>Operativni Sistem dalje u zahtevu pronalazi </a:t>
            </a:r>
            <a:r>
              <a:rPr lang="sr-Latn-RS" i="1" dirty="0"/>
              <a:t>PORT</a:t>
            </a:r>
            <a:r>
              <a:rPr lang="sr-Latn-RS" dirty="0"/>
              <a:t>, i rutira ga onoj aplikaciji koja se registrovala da na tom </a:t>
            </a:r>
            <a:r>
              <a:rPr lang="sr-Latn-RS" i="1" dirty="0"/>
              <a:t>PORT</a:t>
            </a:r>
            <a:r>
              <a:rPr lang="sr-Latn-RS" dirty="0"/>
              <a:t>-u sluša</a:t>
            </a:r>
          </a:p>
          <a:p>
            <a:r>
              <a:rPr lang="sr-Latn-RS" dirty="0"/>
              <a:t>Može se povući analogija da je ovde Operativni Sistem recepcija unutar zgrade; ukoliko ne postoji ni jedna aplikacija da sluša na ovom </a:t>
            </a:r>
            <a:r>
              <a:rPr lang="sr-Latn-RS" i="1" dirty="0"/>
              <a:t>PORT</a:t>
            </a:r>
            <a:r>
              <a:rPr lang="sr-Latn-RS" dirty="0"/>
              <a:t>-u (tj. ne postoji takva služba u zgradi), Operativni Sistem može da vrati neki generički „Error“ odgovor (</a:t>
            </a:r>
            <a:r>
              <a:rPr lang="sr-Latn-RS" i="1" dirty="0"/>
              <a:t>response</a:t>
            </a:r>
            <a:r>
              <a:rPr lang="sr-Latn-RS" dirty="0"/>
              <a:t> – npr. poznati </a:t>
            </a:r>
            <a:r>
              <a:rPr lang="sr-Latn-RS" i="1" dirty="0"/>
              <a:t>404 Page Not Found</a:t>
            </a:r>
            <a:r>
              <a:rPr lang="sr-Latn-RS" dirty="0"/>
              <a:t>, ili u ovom slučaju češće </a:t>
            </a:r>
            <a:r>
              <a:rPr lang="sr-Latn-RS" i="1" dirty="0"/>
              <a:t>500 Bad Request</a:t>
            </a:r>
            <a:r>
              <a:rPr lang="sr-Latn-RS" dirty="0"/>
              <a:t>); praktično, recepcija vraća privatno lice da nije na dobrom mestu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Domenska imena i protokol u adresiranju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Inače, kada se u </a:t>
            </a:r>
            <a:r>
              <a:rPr lang="sr-Latn-RS" i="1" dirty="0"/>
              <a:t>browser</a:t>
            </a:r>
            <a:r>
              <a:rPr lang="sr-Latn-RS" dirty="0"/>
              <a:t>-u otvara neki sajt, kucajući njegovu domensku adresu (npr. „</a:t>
            </a:r>
            <a:r>
              <a:rPr lang="sr-Latn-RS" i="1" dirty="0"/>
              <a:t>www.facebook.com</a:t>
            </a:r>
            <a:r>
              <a:rPr lang="sr-Latn-RS" dirty="0"/>
              <a:t>“) gore u address bar-u, ovo se takođe manifestuje kao jedan običan </a:t>
            </a:r>
            <a:r>
              <a:rPr lang="sr-Latn-RS" i="1" dirty="0"/>
              <a:t>request</a:t>
            </a:r>
            <a:r>
              <a:rPr lang="sr-Latn-RS" dirty="0"/>
              <a:t> ka serveru koji vraća klijentsku aplikaciju u vidu </a:t>
            </a:r>
            <a:r>
              <a:rPr lang="sr-Latn-RS" i="1" dirty="0"/>
              <a:t>HTML/CSS/JS</a:t>
            </a:r>
            <a:r>
              <a:rPr lang="sr-Latn-RS" dirty="0"/>
              <a:t> kao </a:t>
            </a:r>
            <a:r>
              <a:rPr lang="sr-Latn-RS" i="1" dirty="0"/>
              <a:t>response</a:t>
            </a:r>
          </a:p>
          <a:p>
            <a:r>
              <a:rPr lang="sr-Latn-RS" dirty="0"/>
              <a:t>Slično tako, kada se programiraju klijentske aplikacije, u momentu kada treba da adresiraju željeni server, treba izbegavati navođenje </a:t>
            </a:r>
            <a:r>
              <a:rPr lang="sr-Latn-RS" i="1" dirty="0"/>
              <a:t>IP</a:t>
            </a:r>
            <a:r>
              <a:rPr lang="sr-Latn-RS" dirty="0"/>
              <a:t> adrese, već kao u prethodnom primeru treba navesti domensko ime (niko npr. kada želi da ode na </a:t>
            </a:r>
            <a:r>
              <a:rPr lang="sr-Latn-RS" i="1" dirty="0"/>
              <a:t>facebook</a:t>
            </a:r>
            <a:r>
              <a:rPr lang="sr-Latn-RS" dirty="0"/>
              <a:t> aplikaciju, neće kucati njenu </a:t>
            </a:r>
            <a:r>
              <a:rPr lang="sr-Latn-RS" i="1" dirty="0"/>
              <a:t>IP</a:t>
            </a:r>
            <a:r>
              <a:rPr lang="sr-Latn-RS" dirty="0"/>
              <a:t> adresu: „</a:t>
            </a:r>
            <a:r>
              <a:rPr lang="sr-Latn-RS" i="1" dirty="0"/>
              <a:t>157.240.9.35</a:t>
            </a:r>
            <a:r>
              <a:rPr lang="sr-Latn-RS" dirty="0"/>
              <a:t>“, već domensko ime koje je malo pre navedeno)</a:t>
            </a:r>
          </a:p>
          <a:p>
            <a:r>
              <a:rPr lang="sr-Latn-RS" dirty="0"/>
              <a:t>Treba napomenuti da u momentu korišćenja domenskog imena, postoje tzv. </a:t>
            </a:r>
            <a:r>
              <a:rPr lang="sr-Latn-RS" i="1" dirty="0"/>
              <a:t>DNS</a:t>
            </a:r>
            <a:r>
              <a:rPr lang="sr-Latn-RS" dirty="0"/>
              <a:t> (</a:t>
            </a:r>
            <a:r>
              <a:rPr lang="sr-Latn-RS" i="1" dirty="0"/>
              <a:t>Domain Name Server</a:t>
            </a:r>
            <a:r>
              <a:rPr lang="sr-Latn-RS" dirty="0"/>
              <a:t>-i) koji funkcionišu na nižem nivou, a koji rade potrebno mapiranje domenskih imena u </a:t>
            </a:r>
            <a:r>
              <a:rPr lang="sr-Latn-RS" i="1" dirty="0"/>
              <a:t>IP</a:t>
            </a:r>
            <a:r>
              <a:rPr lang="sr-Latn-RS" dirty="0"/>
              <a:t> adrese (npr. ruteri i modemi u sebi imaju ugrađene neke vrste </a:t>
            </a:r>
            <a:r>
              <a:rPr lang="sr-Latn-RS" i="1" dirty="0"/>
              <a:t>DNS</a:t>
            </a:r>
            <a:r>
              <a:rPr lang="sr-Latn-RS" dirty="0"/>
              <a:t> servera)</a:t>
            </a:r>
          </a:p>
          <a:p>
            <a:r>
              <a:rPr lang="sr-Latn-RS" dirty="0"/>
              <a:t>Postoje dodatne prednosti u upotrebi domenskih imena – recimo kada se </a:t>
            </a:r>
            <a:r>
              <a:rPr lang="sr-Latn-RS" i="1" dirty="0"/>
              <a:t>IP</a:t>
            </a:r>
            <a:r>
              <a:rPr lang="sr-Latn-RS" dirty="0"/>
              <a:t> adresa nekog servera promeni, </a:t>
            </a:r>
            <a:r>
              <a:rPr lang="sr-Latn-RS" i="1" dirty="0"/>
              <a:t>DNS</a:t>
            </a:r>
            <a:r>
              <a:rPr lang="sr-Latn-RS" dirty="0"/>
              <a:t> serveri bi trebalo takođe da ovu promenu uhvate; takođe, mogo je čitljiviji kod i jasnije je koji server se poziva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Domenska imena i protokol u adresiranju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Pored toga, kada klijent šalje zahtev, potrebno je i da specificira protokol koji želi da koristi za komunikaciju; u našem slušaju, to će biti </a:t>
            </a:r>
            <a:r>
              <a:rPr lang="sr-Latn-RS" i="1" dirty="0"/>
              <a:t>HTTP</a:t>
            </a:r>
            <a:r>
              <a:rPr lang="sr-Latn-RS" dirty="0"/>
              <a:t> (</a:t>
            </a:r>
            <a:r>
              <a:rPr lang="sr-Latn-RS" i="1" dirty="0"/>
              <a:t>Hyper Text Transfer Protocol</a:t>
            </a:r>
            <a:r>
              <a:rPr lang="sr-Latn-RS" dirty="0"/>
              <a:t>)</a:t>
            </a:r>
          </a:p>
          <a:p>
            <a:r>
              <a:rPr lang="sr-Latn-RS" dirty="0"/>
              <a:t>Recimo da pravimo aplikaciju za rad sa filmovima (poput </a:t>
            </a:r>
            <a:r>
              <a:rPr lang="sr-Latn-RS" i="1" dirty="0"/>
              <a:t>IMDB</a:t>
            </a:r>
            <a:r>
              <a:rPr lang="sr-Latn-RS" dirty="0"/>
              <a:t>), gde recimo korisnicima dajemo mogućnost da vide koji su najpopularniji filmovi na svetu, da pretražuju filmove i slično</a:t>
            </a:r>
          </a:p>
          <a:p>
            <a:r>
              <a:rPr lang="sr-Latn-RS" dirty="0"/>
              <a:t>Neka se aplikacija zove „</a:t>
            </a:r>
            <a:r>
              <a:rPr lang="sr-Latn-RS" i="1" dirty="0"/>
              <a:t>Starwood</a:t>
            </a:r>
            <a:r>
              <a:rPr lang="sr-Latn-RS" dirty="0"/>
              <a:t>“ (po uzoru na „</a:t>
            </a:r>
            <a:r>
              <a:rPr lang="sr-Latn-RS" i="1" dirty="0"/>
              <a:t>Hollywood</a:t>
            </a:r>
            <a:r>
              <a:rPr lang="sr-Latn-RS" dirty="0"/>
              <a:t>“), i imamo zakupljen domen „</a:t>
            </a:r>
            <a:r>
              <a:rPr lang="sr-Latn-RS" i="1" dirty="0"/>
              <a:t>www.starwood.com</a:t>
            </a:r>
            <a:r>
              <a:rPr lang="sr-Latn-RS" dirty="0"/>
              <a:t>“ na kom imamo </a:t>
            </a:r>
            <a:r>
              <a:rPr lang="sr-Latn-RS" i="1" dirty="0"/>
              <a:t>backend</a:t>
            </a:r>
            <a:r>
              <a:rPr lang="sr-Latn-RS" dirty="0"/>
              <a:t> </a:t>
            </a:r>
            <a:r>
              <a:rPr lang="sr-Latn-RS" i="1" dirty="0"/>
              <a:t>HTTP</a:t>
            </a:r>
            <a:r>
              <a:rPr lang="sr-Latn-RS" dirty="0"/>
              <a:t> </a:t>
            </a:r>
            <a:r>
              <a:rPr lang="sr-Latn-RS" i="1" dirty="0"/>
              <a:t>Web</a:t>
            </a:r>
            <a:r>
              <a:rPr lang="sr-Latn-RS" dirty="0"/>
              <a:t> server (servis) koji sluša na </a:t>
            </a:r>
            <a:r>
              <a:rPr lang="sr-Latn-RS" i="1" dirty="0"/>
              <a:t>PORT</a:t>
            </a:r>
            <a:r>
              <a:rPr lang="sr-Latn-RS" dirty="0"/>
              <a:t>-u 80 sa kog možemo da dohvatimo 10 najpopularnijih filmova</a:t>
            </a:r>
          </a:p>
          <a:p>
            <a:r>
              <a:rPr lang="sr-Latn-RS" dirty="0"/>
              <a:t>Za adresiranje samo servera i serverske aplikacije, treba navesti: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http://www.starwood.com:80</a:t>
            </a:r>
          </a:p>
          <a:p>
            <a:r>
              <a:rPr lang="sr-Latn-RS" dirty="0"/>
              <a:t>Treba napomenuti da se ovim samo server zove, ali se nije specificirala ni jedna funkcija koju treba da obavi (konkretno u ovom slučaju, da odgovori koji su to najpopularniji filmovi)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Domenska imena i protokol u adresiranju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0"/>
            <a:ext cx="8596668" cy="4784063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Sada, </a:t>
            </a:r>
            <a:r>
              <a:rPr lang="sr-Latn-RS" i="1" dirty="0"/>
              <a:t>DNS</a:t>
            </a:r>
            <a:r>
              <a:rPr lang="sr-Latn-RS" dirty="0"/>
              <a:t> bi trebalo da mapira deo „www.starwood.com“ na serversku stvarnu </a:t>
            </a:r>
            <a:r>
              <a:rPr lang="sr-Latn-RS" i="1" dirty="0"/>
              <a:t>IP</a:t>
            </a:r>
            <a:r>
              <a:rPr lang="sr-Latn-RS" dirty="0"/>
              <a:t> adresu, što bi npr. bila „188.2.</a:t>
            </a:r>
            <a:r>
              <a:rPr lang="en-US" dirty="0"/>
              <a:t>54</a:t>
            </a:r>
            <a:r>
              <a:rPr lang="sr-Latn-RS" dirty="0"/>
              <a:t>.</a:t>
            </a:r>
            <a:r>
              <a:rPr lang="en-US" dirty="0"/>
              <a:t>223</a:t>
            </a:r>
            <a:r>
              <a:rPr lang="sr-Latn-RS" dirty="0"/>
              <a:t>“ (ovo nije stvarna </a:t>
            </a:r>
            <a:r>
              <a:rPr lang="sr-Latn-RS" i="1" dirty="0"/>
              <a:t>IP</a:t>
            </a:r>
            <a:r>
              <a:rPr lang="sr-Latn-RS" dirty="0"/>
              <a:t> adresa – podaci su izmišljeni), i zatim internetom zahtev pošalje koji </a:t>
            </a:r>
            <a:r>
              <a:rPr lang="sr-Latn-RS" u="sng" dirty="0"/>
              <a:t>sigurno</a:t>
            </a:r>
            <a:r>
              <a:rPr lang="sr-Latn-RS" dirty="0"/>
              <a:t> dolazi do traženog servera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http://188.2.</a:t>
            </a:r>
            <a:r>
              <a:rPr lang="en-US" dirty="0"/>
              <a:t>54</a:t>
            </a:r>
            <a:r>
              <a:rPr lang="sr-Latn-RS" dirty="0"/>
              <a:t>.</a:t>
            </a:r>
            <a:r>
              <a:rPr lang="en-US" dirty="0"/>
              <a:t>223</a:t>
            </a:r>
            <a:r>
              <a:rPr lang="sr-Latn-RS" dirty="0"/>
              <a:t>:80</a:t>
            </a:r>
          </a:p>
          <a:p>
            <a:r>
              <a:rPr lang="sr-Latn-RS" dirty="0"/>
              <a:t>U opštem slučaju, adresiranje se može generalizovati na sledeći način: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&lt;protocol&gt;://&lt;</a:t>
            </a:r>
            <a:r>
              <a:rPr lang="en-US" dirty="0" err="1"/>
              <a:t>ip_address</a:t>
            </a:r>
            <a:r>
              <a:rPr lang="en-US" dirty="0"/>
              <a:t>/</a:t>
            </a:r>
            <a:r>
              <a:rPr lang="en-US" dirty="0" err="1"/>
              <a:t>domain_name</a:t>
            </a:r>
            <a:r>
              <a:rPr lang="en-US" dirty="0"/>
              <a:t>&gt;:&lt;port&gt;</a:t>
            </a:r>
            <a:endParaRPr lang="sr-Latn-RS" dirty="0"/>
          </a:p>
          <a:p>
            <a:r>
              <a:rPr lang="en-US" dirty="0" err="1"/>
              <a:t>Navo</a:t>
            </a:r>
            <a:r>
              <a:rPr lang="sr-Latn-RS" dirty="0"/>
              <a:t>đenje </a:t>
            </a:r>
            <a:r>
              <a:rPr lang="sr-Latn-RS" i="1" dirty="0"/>
              <a:t>PORT</a:t>
            </a:r>
            <a:r>
              <a:rPr lang="sr-Latn-RS" dirty="0"/>
              <a:t>-a je inače opciono, što znači da se ne mora navesti, jer postoje tzv. dobro poznati portovi (</a:t>
            </a:r>
            <a:r>
              <a:rPr lang="sr-Latn-RS" i="1" dirty="0"/>
              <a:t>Well-Known Ports</a:t>
            </a:r>
            <a:r>
              <a:rPr lang="sr-Latn-RS" dirty="0"/>
              <a:t>)</a:t>
            </a:r>
          </a:p>
          <a:p>
            <a:r>
              <a:rPr lang="sr-Latn-RS" dirty="0"/>
              <a:t>Svaki protokol ima svoj dobro poznat port, pa ukoliko se port ne navede, npr. browser će u tom slučaju pogledati koji je protokol u pitanju i sam namapirati dobro poznat port za taj protokol (recimo za </a:t>
            </a:r>
            <a:r>
              <a:rPr lang="sr-Latn-RS" i="1" dirty="0"/>
              <a:t>HTTP</a:t>
            </a:r>
            <a:r>
              <a:rPr lang="sr-Latn-RS" dirty="0"/>
              <a:t> to je </a:t>
            </a:r>
            <a:r>
              <a:rPr lang="sr-Latn-RS" i="1" dirty="0"/>
              <a:t>80</a:t>
            </a:r>
            <a:r>
              <a:rPr lang="sr-Latn-RS" dirty="0"/>
              <a:t>), i dodati ga automatski (zato nema potrebe navoditi npr. „http://www.facebook.com:80“ – browser će sam „</a:t>
            </a:r>
            <a:r>
              <a:rPr lang="sr-Latn-RS" dirty="0">
                <a:sym typeface="Wingdings" panose="05000000000000000000" pitchFamily="2" charset="2"/>
              </a:rPr>
              <a:t>:80</a:t>
            </a:r>
            <a:r>
              <a:rPr lang="sr-Latn-RS" dirty="0"/>
              <a:t>“ dodati kada naiđe na „http://www.facebook.com“)</a:t>
            </a:r>
          </a:p>
          <a:p>
            <a:r>
              <a:rPr lang="sr-Latn-RS" dirty="0"/>
              <a:t>To naravno zahteva da server zaista na tom portu opslužuje zahteve ovog protokola, što inače ne mora da radi, pa recimo da je </a:t>
            </a:r>
            <a:r>
              <a:rPr lang="sr-Latn-RS" i="1" dirty="0"/>
              <a:t>facebook</a:t>
            </a:r>
            <a:r>
              <a:rPr lang="sr-Latn-RS" dirty="0"/>
              <a:t> podigao isti web (http) server na portu 23456, korisnici da prisupe aplikaciji morali bi ručno da kucaju „www.facebook.com:23456“ u browseru, jer „www.facebook.com“ ne bi gađao dobar port (gađao bi 80)!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-Server </a:t>
            </a:r>
            <a:r>
              <a:rPr lang="en-US" dirty="0" err="1"/>
              <a:t>arhitekture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797"/>
            <a:ext cx="8596668" cy="430656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Klijent</a:t>
            </a:r>
            <a:r>
              <a:rPr lang="en-US" dirty="0"/>
              <a:t>-Server </a:t>
            </a:r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sr-Latn-RS" dirty="0"/>
              <a:t>naj</a:t>
            </a:r>
            <a:r>
              <a:rPr lang="en-US" dirty="0" err="1"/>
              <a:t>osnovni</a:t>
            </a:r>
            <a:r>
              <a:rPr lang="sr-Latn-RS" dirty="0"/>
              <a:t>ji</a:t>
            </a:r>
            <a:r>
              <a:rPr lang="en-US" dirty="0"/>
              <a:t> model </a:t>
            </a:r>
            <a:r>
              <a:rPr lang="en-US" dirty="0" err="1"/>
              <a:t>funkcionisanja</a:t>
            </a:r>
            <a:r>
              <a:rPr lang="en-US" dirty="0"/>
              <a:t> dana</a:t>
            </a:r>
            <a:r>
              <a:rPr lang="sr-Latn-RS" dirty="0"/>
              <a:t>šnjih web aplikacija</a:t>
            </a:r>
          </a:p>
          <a:p>
            <a:r>
              <a:rPr lang="sr-Latn-RS" dirty="0"/>
              <a:t>Termini „klijent“ i „server“ predstavljaju fizičke (hardverske) uređaje na kojima se izvršavaju respektivno klijentska i serverska aplikacija, a koji međusobno putem interneta razmenjuju podatke kako bi same aplikacije mogle adekvatno da funkcionišu</a:t>
            </a:r>
          </a:p>
          <a:p>
            <a:r>
              <a:rPr lang="sr-Latn-RS" dirty="0"/>
              <a:t>Uloga klijentskih (</a:t>
            </a:r>
            <a:r>
              <a:rPr lang="sr-Latn-RS" i="1" dirty="0"/>
              <a:t>frontend</a:t>
            </a:r>
            <a:r>
              <a:rPr lang="sr-Latn-RS" dirty="0"/>
              <a:t>) aplikacija je da vizuelizuju i predstave korisniku podatke na takav način da je to ljudski razumljivo, jednostavno i intuitivno; podrazumeva postojanje odgovarajućeg interfejsa (</a:t>
            </a:r>
            <a:r>
              <a:rPr lang="sr-Latn-RS" i="1" dirty="0"/>
              <a:t>UI</a:t>
            </a:r>
            <a:r>
              <a:rPr lang="sr-Latn-RS" dirty="0"/>
              <a:t>)</a:t>
            </a:r>
          </a:p>
          <a:p>
            <a:r>
              <a:rPr lang="sr-Latn-RS" dirty="0"/>
              <a:t>U momentima kada klijentska aplikacija nije u mogućnosti da odgovarajuću funkcionalnost ili odgovarajući zahtev od korisnika obavi (npr. zato što nema odgovarajući podatak), obraća se serveru, ili preciznije serverskoj aplikaciji kako bi sada ona tu funkcionalnost izvršila u vidu usluge „da pomogne klijentskoj aplikaciji“, odnosno da je </a:t>
            </a:r>
            <a:r>
              <a:rPr lang="sr-Latn-RS" u="sng" dirty="0"/>
              <a:t>opsluži</a:t>
            </a:r>
            <a:r>
              <a:rPr lang="sr-Latn-RS" dirty="0"/>
              <a:t> – dakle ovo je uloga serverskih </a:t>
            </a:r>
            <a:r>
              <a:rPr lang="sr-Latn-RS" i="1" dirty="0"/>
              <a:t>(backend)</a:t>
            </a:r>
            <a:r>
              <a:rPr lang="sr-Latn-RS" dirty="0"/>
              <a:t> aplikacija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Domenska imena i protokol u adresiranju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354"/>
            <a:ext cx="8596668" cy="461701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Za browsere, </a:t>
            </a:r>
            <a:r>
              <a:rPr lang="sr-Latn-RS" i="1" dirty="0"/>
              <a:t>http</a:t>
            </a:r>
            <a:r>
              <a:rPr lang="sr-Latn-RS" dirty="0"/>
              <a:t> je inače podrazumevani protokol, pa ukoliko se protokol ne navede, on je podrazumevan (zato npr. je dovoljno kucati samo „www.facebook.com“ -</a:t>
            </a:r>
            <a:r>
              <a:rPr lang="en-US" dirty="0"/>
              <a:t>&gt; </a:t>
            </a:r>
            <a:r>
              <a:rPr lang="en-US" dirty="0" err="1"/>
              <a:t>ovde</a:t>
            </a:r>
            <a:r>
              <a:rPr lang="en-US" dirty="0"/>
              <a:t> se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i="1" dirty="0"/>
              <a:t>http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, a </a:t>
            </a: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njegov</a:t>
            </a:r>
            <a:r>
              <a:rPr lang="en-US" dirty="0"/>
              <a:t> dobro </a:t>
            </a:r>
            <a:r>
              <a:rPr lang="en-US" dirty="0" err="1"/>
              <a:t>poznati</a:t>
            </a:r>
            <a:r>
              <a:rPr lang="en-US" dirty="0"/>
              <a:t> port – </a:t>
            </a:r>
            <a:r>
              <a:rPr lang="en-US" i="1" dirty="0"/>
              <a:t>80</a:t>
            </a:r>
            <a:r>
              <a:rPr lang="en-US" dirty="0"/>
              <a:t>)</a:t>
            </a:r>
          </a:p>
          <a:p>
            <a:r>
              <a:rPr lang="sr-Latn-RS" dirty="0"/>
              <a:t>Treba napomenuti ipak da d</a:t>
            </a:r>
            <a:r>
              <a:rPr lang="en-US" dirty="0" err="1"/>
              <a:t>anas</a:t>
            </a:r>
            <a:r>
              <a:rPr lang="en-US" dirty="0"/>
              <a:t> </a:t>
            </a:r>
            <a:r>
              <a:rPr lang="en-US" dirty="0" err="1"/>
              <a:t>tehnologije</a:t>
            </a:r>
            <a:r>
              <a:rPr lang="en-US" dirty="0"/>
              <a:t> </a:t>
            </a:r>
            <a:r>
              <a:rPr lang="en-US" dirty="0" err="1"/>
              <a:t>funkcioni</a:t>
            </a:r>
            <a:r>
              <a:rPr lang="sr-Latn-RS" dirty="0"/>
              <a:t>šu sa naprednim tehnikama zaštite (engl. </a:t>
            </a:r>
            <a:r>
              <a:rPr lang="sr-Latn-RS" i="1" dirty="0"/>
              <a:t>security</a:t>
            </a:r>
            <a:r>
              <a:rPr lang="sr-Latn-RS" dirty="0"/>
              <a:t>), pa generalno protokoli imaju svoje </a:t>
            </a:r>
            <a:r>
              <a:rPr lang="sr-Latn-RS" i="1" dirty="0"/>
              <a:t>secure</a:t>
            </a:r>
            <a:r>
              <a:rPr lang="sr-Latn-RS" dirty="0"/>
              <a:t> varijante (npr. za </a:t>
            </a:r>
            <a:r>
              <a:rPr lang="sr-Latn-RS" i="1" dirty="0"/>
              <a:t>http</a:t>
            </a:r>
            <a:r>
              <a:rPr lang="sr-Latn-RS" dirty="0"/>
              <a:t> to je </a:t>
            </a:r>
            <a:r>
              <a:rPr lang="sr-Latn-RS" i="1" dirty="0"/>
              <a:t>https</a:t>
            </a:r>
            <a:r>
              <a:rPr lang="sr-Latn-RS" dirty="0"/>
              <a:t>, za </a:t>
            </a:r>
            <a:r>
              <a:rPr lang="sr-Latn-RS" i="1" dirty="0"/>
              <a:t>ftp</a:t>
            </a:r>
            <a:r>
              <a:rPr lang="sr-Latn-RS" dirty="0"/>
              <a:t> to je </a:t>
            </a:r>
            <a:r>
              <a:rPr lang="sr-Latn-RS" i="1" dirty="0"/>
              <a:t>ftp/s</a:t>
            </a:r>
            <a:r>
              <a:rPr lang="sr-Latn-RS" dirty="0"/>
              <a:t>)</a:t>
            </a:r>
          </a:p>
          <a:p>
            <a:r>
              <a:rPr lang="sr-Latn-RS" dirty="0"/>
              <a:t>Za </a:t>
            </a:r>
            <a:r>
              <a:rPr lang="sr-Latn-RS" i="1" dirty="0"/>
              <a:t>https</a:t>
            </a:r>
            <a:r>
              <a:rPr lang="sr-Latn-RS" dirty="0"/>
              <a:t>, dobro poznat port je </a:t>
            </a:r>
            <a:r>
              <a:rPr lang="sr-Latn-RS" i="1" dirty="0"/>
              <a:t>443</a:t>
            </a:r>
            <a:r>
              <a:rPr lang="sr-Latn-RS" dirty="0"/>
              <a:t> (ponovo, server nije u obavezi da podigne ovakvu aplikaciju na datom portu, ali je poželjno)</a:t>
            </a:r>
          </a:p>
          <a:p>
            <a:r>
              <a:rPr lang="sr-Latn-RS" dirty="0"/>
              <a:t>Neki dobro poznati portovi: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21 – FTP (control), 990 – FTP/S (20 – FTP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25 – SMTP, 287 – Secure SMTP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53 – DNS protocol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80 – HTTP, 443 – HTTPS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3306 - MySQL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>
            <a:normAutofit/>
          </a:bodyPr>
          <a:lstStyle/>
          <a:p>
            <a:r>
              <a:rPr lang="sr-Latn-RS" dirty="0"/>
              <a:t>Česta 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354"/>
            <a:ext cx="8596668" cy="4617010"/>
          </a:xfrm>
        </p:spPr>
        <p:txBody>
          <a:bodyPr>
            <a:normAutofit/>
          </a:bodyPr>
          <a:lstStyle/>
          <a:p>
            <a:r>
              <a:rPr lang="sr-Latn-RS" dirty="0"/>
              <a:t>Ranije je pominjano da se pored običnih </a:t>
            </a:r>
            <a:r>
              <a:rPr lang="sr-Latn-RS" i="1" dirty="0"/>
              <a:t>backend</a:t>
            </a:r>
            <a:r>
              <a:rPr lang="sr-Latn-RS" dirty="0"/>
              <a:t> serverskih aplikacija, podiže i još jedna serverska aplikacija (na istom ili drugom hardverskom serveru) koja dostavlja (engl. </a:t>
            </a:r>
            <a:r>
              <a:rPr lang="sr-Latn-RS" i="1" dirty="0"/>
              <a:t>serve</a:t>
            </a:r>
            <a:r>
              <a:rPr lang="sr-Latn-RS" dirty="0"/>
              <a:t>) samo </a:t>
            </a:r>
            <a:r>
              <a:rPr lang="sr-Latn-RS" i="1" dirty="0"/>
              <a:t>frontend</a:t>
            </a:r>
            <a:r>
              <a:rPr lang="sr-Latn-RS" dirty="0"/>
              <a:t> aplikaciju do klijentskog browser-a</a:t>
            </a:r>
          </a:p>
          <a:p>
            <a:r>
              <a:rPr lang="sr-Latn-RS" dirty="0"/>
              <a:t>Kako bi se izbeglo bespotrebno duplo investiranje u hardver, pa i bespotrebno korišćenje resursa da se podižu dve serverske aplikacije na istom serveru (npr. troše više </a:t>
            </a:r>
            <a:r>
              <a:rPr lang="sr-Latn-RS" i="1" dirty="0"/>
              <a:t>RAM</a:t>
            </a:r>
            <a:r>
              <a:rPr lang="sr-Latn-RS" dirty="0"/>
              <a:t>-a), često se za obe svrhe koristi samo jedan server sa jednom serverskom aplikacijom</a:t>
            </a:r>
          </a:p>
          <a:p>
            <a:r>
              <a:rPr lang="sr-Latn-RS" dirty="0"/>
              <a:t>Na primeru </a:t>
            </a:r>
            <a:r>
              <a:rPr lang="sr-Latn-RS" i="1" dirty="0"/>
              <a:t>Starwood</a:t>
            </a:r>
            <a:r>
              <a:rPr lang="sr-Latn-RS" dirty="0"/>
              <a:t> aplikacije od malo pre, kada se pozove „http://www.starwood.com/“ – server treba samo da vrati </a:t>
            </a:r>
            <a:r>
              <a:rPr lang="sr-Latn-RS" i="1" dirty="0"/>
              <a:t>HTML</a:t>
            </a:r>
            <a:r>
              <a:rPr lang="sr-Latn-RS" dirty="0"/>
              <a:t>/</a:t>
            </a:r>
            <a:r>
              <a:rPr lang="sr-Latn-RS" i="1" dirty="0"/>
              <a:t>CSS</a:t>
            </a:r>
            <a:r>
              <a:rPr lang="sr-Latn-RS" dirty="0"/>
              <a:t>/</a:t>
            </a:r>
            <a:r>
              <a:rPr lang="sr-Latn-RS" i="1" dirty="0"/>
              <a:t>JS</a:t>
            </a:r>
            <a:r>
              <a:rPr lang="sr-Latn-RS" dirty="0"/>
              <a:t> koji predstavljaju </a:t>
            </a:r>
            <a:r>
              <a:rPr lang="sr-Latn-RS" i="1" dirty="0"/>
              <a:t>frontend</a:t>
            </a:r>
            <a:r>
              <a:rPr lang="sr-Latn-RS" dirty="0"/>
              <a:t> aplikaciju, a ceo </a:t>
            </a:r>
            <a:r>
              <a:rPr lang="sr-Latn-RS" i="1" dirty="0"/>
              <a:t>backend</a:t>
            </a:r>
            <a:r>
              <a:rPr lang="sr-Latn-RS" dirty="0"/>
              <a:t> servis se nalazi na „http://www.starwood.com/api/“ – kada </a:t>
            </a:r>
            <a:r>
              <a:rPr lang="sr-Latn-RS" i="1" dirty="0"/>
              <a:t>frontend</a:t>
            </a:r>
            <a:r>
              <a:rPr lang="sr-Latn-RS" dirty="0"/>
              <a:t> aplikaciji zatreba neka funkcionalnost, može je pronaći na ovom poddomenu (tako gađa </a:t>
            </a:r>
            <a:r>
              <a:rPr lang="sr-Latn-RS" i="1" dirty="0"/>
              <a:t>backend</a:t>
            </a:r>
            <a:r>
              <a:rPr lang="sr-Latn-RS" dirty="0"/>
              <a:t>)</a:t>
            </a:r>
          </a:p>
          <a:p>
            <a:r>
              <a:rPr lang="sr-Latn-RS" dirty="0"/>
              <a:t>Inače, </a:t>
            </a:r>
            <a:r>
              <a:rPr lang="sr-Latn-RS" i="1" dirty="0"/>
              <a:t>API</a:t>
            </a:r>
            <a:r>
              <a:rPr lang="sr-Latn-RS" dirty="0"/>
              <a:t> (</a:t>
            </a:r>
            <a:r>
              <a:rPr lang="sr-Latn-RS" i="1" dirty="0"/>
              <a:t>Application Programming Interface</a:t>
            </a:r>
            <a:r>
              <a:rPr lang="sr-Latn-RS" dirty="0"/>
              <a:t>) je još jedan u nizu sinonima za </a:t>
            </a:r>
            <a:r>
              <a:rPr lang="sr-Latn-RS" i="1" dirty="0"/>
              <a:t>backend</a:t>
            </a:r>
            <a:r>
              <a:rPr lang="sr-Latn-RS" dirty="0"/>
              <a:t> servere/servise, koji se često nazivaju </a:t>
            </a:r>
            <a:r>
              <a:rPr lang="sr-Latn-RS" i="1" dirty="0"/>
              <a:t>WebAPI</a:t>
            </a:r>
            <a:r>
              <a:rPr lang="sr-Latn-RS" dirty="0"/>
              <a:t> (mada, termin </a:t>
            </a:r>
            <a:r>
              <a:rPr lang="sr-Latn-RS" i="1" dirty="0"/>
              <a:t>API</a:t>
            </a:r>
            <a:r>
              <a:rPr lang="sr-Latn-RS" dirty="0"/>
              <a:t> se koristi i u drugim svrhama van </a:t>
            </a:r>
            <a:r>
              <a:rPr lang="sr-Latn-RS" i="1" dirty="0"/>
              <a:t>Web</a:t>
            </a:r>
            <a:r>
              <a:rPr lang="sr-Latn-RS" dirty="0"/>
              <a:t> tehnologija)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>
            <a:normAutofit/>
          </a:bodyPr>
          <a:lstStyle/>
          <a:p>
            <a:r>
              <a:rPr lang="sr-Latn-RS" dirty="0"/>
              <a:t>Zaštitni zidovi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8"/>
          </a:xfrm>
        </p:spPr>
        <p:txBody>
          <a:bodyPr>
            <a:normAutofit/>
          </a:bodyPr>
          <a:lstStyle/>
          <a:p>
            <a:r>
              <a:rPr lang="sr-Latn-RS" dirty="0"/>
              <a:t>Često postoje razni zaštitni zidovi (engl. </a:t>
            </a:r>
            <a:r>
              <a:rPr lang="sr-Latn-RS" i="1" dirty="0"/>
              <a:t>firewall</a:t>
            </a:r>
            <a:r>
              <a:rPr lang="sr-Latn-RS" dirty="0"/>
              <a:t>) koji zabranjuju eksterni pristup serverima, npr: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firewall</a:t>
            </a:r>
            <a:r>
              <a:rPr lang="sr-Latn-RS" dirty="0"/>
              <a:t> u okviru anti-virusnog softverskog paketa koji je instaliran na serveru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firewall</a:t>
            </a:r>
            <a:r>
              <a:rPr lang="sr-Latn-RS" dirty="0"/>
              <a:t> u okviru samog operativnog sistema servera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firewall</a:t>
            </a:r>
            <a:r>
              <a:rPr lang="sr-Latn-RS" dirty="0"/>
              <a:t> rutera i drugih mrežnih uređaja</a:t>
            </a:r>
            <a:endParaRPr lang="sr-Latn-RS" i="1" dirty="0"/>
          </a:p>
          <a:p>
            <a:r>
              <a:rPr lang="sr-Latn-RS" dirty="0"/>
              <a:t>Treba imati na umu da ukoliko je poželjno otvoriti server za javni pristup (što je jedan od osnovnih zahteva - da i eksterni korisnici mogu da mu pristupe, iz različitih krajeva sveta), potrebno je dobro podesiti prethodno navedene </a:t>
            </a:r>
            <a:r>
              <a:rPr lang="sr-Latn-RS" i="1" dirty="0"/>
              <a:t>firewall</a:t>
            </a:r>
            <a:r>
              <a:rPr lang="sr-Latn-RS" dirty="0"/>
              <a:t>-ove da ne blokiraju željene konekcije</a:t>
            </a:r>
          </a:p>
          <a:p>
            <a:r>
              <a:rPr lang="sr-Latn-RS" dirty="0"/>
              <a:t>Npr. treba izvršiti </a:t>
            </a:r>
            <a:r>
              <a:rPr lang="sr-Latn-RS" i="1" dirty="0"/>
              <a:t>Port Forwarding</a:t>
            </a:r>
            <a:r>
              <a:rPr lang="sr-Latn-RS" dirty="0"/>
              <a:t> na ruteru kako bi se eksterne konekcije koje dolaze do rutera adekvatno prosledjivale fizičkom serveru koji zaista opslužuje takve zahteve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>
            <a:normAutofit/>
          </a:bodyPr>
          <a:lstStyle/>
          <a:p>
            <a:r>
              <a:rPr lang="sr-Latn-RS" dirty="0"/>
              <a:t>Nama od interesa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677"/>
            <a:ext cx="8596668" cy="4757687"/>
          </a:xfrm>
        </p:spPr>
        <p:txBody>
          <a:bodyPr>
            <a:normAutofit/>
          </a:bodyPr>
          <a:lstStyle/>
          <a:p>
            <a:r>
              <a:rPr lang="sr-Latn-RS" dirty="0"/>
              <a:t>S obzirom da će se svi delovi naših web aplikacija nalaziti na jednom hardverskom uređaju (dakle, uređaj – laptop ili PC - će imati ulogu i servera i klijenta) – ovim pojednostavljujemo mnoge prethodne komplikacije</a:t>
            </a:r>
          </a:p>
          <a:p>
            <a:r>
              <a:rPr lang="sr-Latn-RS" dirty="0"/>
              <a:t>Domensko ime koje je podrazumevano ugrađeno u razne uređaje jeste </a:t>
            </a:r>
            <a:r>
              <a:rPr lang="sr-Latn-RS" i="1" dirty="0"/>
              <a:t>localhost</a:t>
            </a:r>
            <a:r>
              <a:rPr lang="sr-Latn-RS" dirty="0"/>
              <a:t> koji podrazumeva gađanje istog računara</a:t>
            </a:r>
          </a:p>
          <a:p>
            <a:r>
              <a:rPr lang="sr-Latn-RS" dirty="0"/>
              <a:t>Postoji kvazi-</a:t>
            </a:r>
            <a:r>
              <a:rPr lang="sr-Latn-RS" i="1" dirty="0"/>
              <a:t>DNS</a:t>
            </a:r>
            <a:r>
              <a:rPr lang="sr-Latn-RS" dirty="0"/>
              <a:t> ugrađen u svakom računaru koji ovo domensko ime pretvara u </a:t>
            </a:r>
            <a:r>
              <a:rPr lang="sr-Latn-RS" i="1" dirty="0"/>
              <a:t>127.0.0.1</a:t>
            </a:r>
            <a:r>
              <a:rPr lang="sr-Latn-RS" dirty="0"/>
              <a:t>, što u mrežnim karticama unutar računara zahtev vraća nazad samom računaru, i uopšte ga ne odvodi na lokalnu mrežu (LAN), pa time ni dalje, na globalnu mrežu Interneta</a:t>
            </a:r>
          </a:p>
          <a:p>
            <a:r>
              <a:rPr lang="sr-Latn-RS" dirty="0"/>
              <a:t>Zbog ovoga, moguće je razvijati </a:t>
            </a:r>
            <a:r>
              <a:rPr lang="sr-Latn-RS" i="1" dirty="0"/>
              <a:t>Web</a:t>
            </a:r>
            <a:r>
              <a:rPr lang="sr-Latn-RS" dirty="0"/>
              <a:t> aplikaciju i kada nemate nikakav pristup internetu (dobra stvar)!</a:t>
            </a:r>
          </a:p>
          <a:p>
            <a:r>
              <a:rPr lang="sr-Latn-RS" dirty="0"/>
              <a:t>Dodatno, radi jednostavnosti, ipak ćemo dizati dve odvojene serverske aplikacije, jedna koja dostavlja </a:t>
            </a:r>
            <a:r>
              <a:rPr lang="sr-Latn-RS" i="1" dirty="0"/>
              <a:t>frontend</a:t>
            </a:r>
            <a:r>
              <a:rPr lang="sr-Latn-RS" dirty="0"/>
              <a:t> aplikaciju samom </a:t>
            </a:r>
            <a:r>
              <a:rPr lang="sr-Latn-RS" i="1" dirty="0"/>
              <a:t>browser</a:t>
            </a:r>
            <a:r>
              <a:rPr lang="sr-Latn-RS" dirty="0"/>
              <a:t>-u, i druga, koja služi kao </a:t>
            </a:r>
            <a:r>
              <a:rPr lang="sr-Latn-RS" i="1" dirty="0"/>
              <a:t>backend</a:t>
            </a:r>
            <a:r>
              <a:rPr lang="sr-Latn-RS" dirty="0"/>
              <a:t> servis koji opslužuje zahteve </a:t>
            </a:r>
            <a:r>
              <a:rPr lang="sr-Latn-RS" i="1" dirty="0"/>
              <a:t>frontend</a:t>
            </a:r>
            <a:r>
              <a:rPr lang="sr-Latn-RS" dirty="0"/>
              <a:t> aplikacije – ovo je čest način kako se inače </a:t>
            </a:r>
            <a:r>
              <a:rPr lang="sr-Latn-RS" i="1" dirty="0"/>
              <a:t>web</a:t>
            </a:r>
            <a:r>
              <a:rPr lang="sr-Latn-RS" dirty="0"/>
              <a:t> aplikacije razvijaju u praksi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-Server </a:t>
            </a:r>
            <a:r>
              <a:rPr lang="en-US" dirty="0" err="1"/>
              <a:t>arhitekture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3540"/>
            <a:ext cx="8596668" cy="3887822"/>
          </a:xfrm>
        </p:spPr>
        <p:txBody>
          <a:bodyPr/>
          <a:lstStyle/>
          <a:p>
            <a:r>
              <a:rPr lang="sr-Latn-RS" dirty="0"/>
              <a:t>U najopštijem smislu, klijenti i serveri mogu biti bilo kakvi uređaji iz hardverske perspektive</a:t>
            </a:r>
          </a:p>
          <a:p>
            <a:r>
              <a:rPr lang="sr-Latn-RS" dirty="0"/>
              <a:t>Npr. i klijenti i serveri mogu biti mobilni uređaji, ili laptop/PC računari</a:t>
            </a:r>
          </a:p>
          <a:p>
            <a:r>
              <a:rPr lang="sr-Latn-RS" dirty="0"/>
              <a:t>Međutim, često je za servere neophodno da imaju jaču hardversku specifikaciju jer obično opslužuju velik broj klijentskih zahteva</a:t>
            </a:r>
          </a:p>
          <a:p>
            <a:r>
              <a:rPr lang="sr-Latn-RS" dirty="0"/>
              <a:t>Stoga se često prave namenski serveri koji imaju specijalizovan hardver – ovo je uglavnom u cilju poboljšanja performansi, ali se na logičkom nivou mogu smatrati kao obični računari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  <p:pic>
        <p:nvPicPr>
          <p:cNvPr id="1032" name="Picture 8" descr="Client Server Architecture In Computer Network - refugeictsolution.com.ng">
            <a:extLst>
              <a:ext uri="{FF2B5EF4-FFF2-40B4-BE49-F238E27FC236}">
                <a16:creationId xmlns:a16="http://schemas.microsoft.com/office/drawing/2014/main" id="{8F0819C1-957D-3D75-0D1C-3F7B09F0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2" y="1880754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A41EE-8285-D51F-129D-69C78EE4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43" y="1919432"/>
            <a:ext cx="4095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697"/>
            <a:ext cx="8596668" cy="4511665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U trenucima kada klijentska aplikacija nije u mogućnosti da obavi zahtevanu funkcionalnost, istu delegira serverskoj aplikaciji</a:t>
            </a:r>
          </a:p>
          <a:p>
            <a:r>
              <a:rPr lang="sr-Latn-RS" dirty="0"/>
              <a:t>Da ovo postigne, neophodno je da se serverskoj aplikaciji javi, a takođe i da joj javi koja je to funkcionalnost koja joj je potrebna jer serveri gotovo nikad ne izvršavaju samo jednu funkcionalnost, već više</a:t>
            </a:r>
          </a:p>
          <a:p>
            <a:r>
              <a:rPr lang="sr-Latn-RS" dirty="0"/>
              <a:t>Takođe, često su i pojedine funkcionalnosti parametrizovane, pa klijenti ne samo da moraju da jave serveru koju žele, već i na koji način žele da je serverska aplikacija izvrši</a:t>
            </a:r>
          </a:p>
          <a:p>
            <a:r>
              <a:rPr lang="sr-Latn-RS" dirty="0"/>
              <a:t>Kako bi se javila serverskoj aplikaciji, klijentska aplikacija šalje informacije putem interneta u vidu zahteva (engl. </a:t>
            </a:r>
            <a:r>
              <a:rPr lang="sr-Latn-RS" i="1" dirty="0"/>
              <a:t>request</a:t>
            </a:r>
            <a:r>
              <a:rPr lang="sr-Latn-RS" dirty="0"/>
              <a:t>), kog serverska aplikacija prima i tumači</a:t>
            </a:r>
          </a:p>
          <a:p>
            <a:r>
              <a:rPr lang="sr-Latn-RS" dirty="0"/>
              <a:t>Kada protumači, serverska aplikacija treba adekvatno da izvrši traženu funkcionalnost, a potom rezultujuće informacije (koje čak mogu biti i samo info o statusu – „</a:t>
            </a:r>
            <a:r>
              <a:rPr lang="sr-Latn-RS" i="1" dirty="0"/>
              <a:t>OK</a:t>
            </a:r>
            <a:r>
              <a:rPr lang="sr-Latn-RS" dirty="0"/>
              <a:t>“/“</a:t>
            </a:r>
            <a:r>
              <a:rPr lang="sr-Latn-RS" i="1" dirty="0"/>
              <a:t>Error</a:t>
            </a:r>
            <a:r>
              <a:rPr lang="sr-Latn-RS" dirty="0"/>
              <a:t>“) vrati nazad klijentu u vidu odgovora (engl. </a:t>
            </a:r>
            <a:r>
              <a:rPr lang="sr-Latn-RS" i="1" dirty="0"/>
              <a:t>response</a:t>
            </a:r>
            <a:r>
              <a:rPr lang="sr-Latn-RS" dirty="0"/>
              <a:t>).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Client-Server Architecture | EN.601.421: Object-Oriented Software  Engineering (OOSE)">
            <a:extLst>
              <a:ext uri="{FF2B5EF4-FFF2-40B4-BE49-F238E27FC236}">
                <a16:creationId xmlns:a16="http://schemas.microsoft.com/office/drawing/2014/main" id="{3ECDD26F-C287-91FE-25E8-6456D2E2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71" y="2096511"/>
            <a:ext cx="7127393" cy="28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7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Klijentska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335"/>
            <a:ext cx="8596668" cy="4486028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Klijentske (</a:t>
            </a:r>
            <a:r>
              <a:rPr lang="sr-Latn-RS" i="1" dirty="0"/>
              <a:t>frontend</a:t>
            </a:r>
            <a:r>
              <a:rPr lang="sr-Latn-RS" dirty="0"/>
              <a:t>) aplikacije se ne razlikuju toliko od običnih, standardnih aplikacija poput </a:t>
            </a:r>
            <a:r>
              <a:rPr lang="sr-Latn-RS" i="1" dirty="0"/>
              <a:t>WinForms</a:t>
            </a:r>
            <a:r>
              <a:rPr lang="sr-Latn-RS" dirty="0"/>
              <a:t>, konzolnih i drugih sa kojima korisnik interaguje</a:t>
            </a:r>
          </a:p>
          <a:p>
            <a:r>
              <a:rPr lang="sr-Latn-RS" dirty="0"/>
              <a:t>Jedina dodatna „funkcionalnost“ je što u nekim momentima dodatno komuniciraju sa nekim drugim, udaljenim uređajem (serverom) koji ih služi i pomaže im u izvršavanju</a:t>
            </a:r>
          </a:p>
          <a:p>
            <a:r>
              <a:rPr lang="sr-Latn-RS" dirty="0"/>
              <a:t>Ne moraju nužno biti browseri koji parsiraju HTML i prikazuju korespondan UI, ali će nama ovakve aplikacije biti od interesa</a:t>
            </a:r>
          </a:p>
          <a:p>
            <a:r>
              <a:rPr lang="sr-Latn-RS" dirty="0"/>
              <a:t>Šalju zahteve serveru, čekaju na odgovor, i adekvatno treba da odreaguju u trenutku kada odgovor prime (npr. prikazivanjem rezultata ili prikazivanjem greške)</a:t>
            </a:r>
          </a:p>
          <a:p>
            <a:r>
              <a:rPr lang="sr-Latn-RS" dirty="0"/>
              <a:t>U kontekstu web </a:t>
            </a:r>
            <a:r>
              <a:rPr lang="sr-Latn-RS" i="1" dirty="0"/>
              <a:t>frontend</a:t>
            </a:r>
            <a:r>
              <a:rPr lang="sr-Latn-RS" dirty="0"/>
              <a:t> klijentskih aplikacija, ovakve se često pišu u tehnologijama koje su bazirane na HTML-u, CSS-u i JS-u</a:t>
            </a:r>
          </a:p>
          <a:p>
            <a:r>
              <a:rPr lang="sr-Latn-RS" dirty="0"/>
              <a:t>Ovakve aplikacije su generalno </a:t>
            </a:r>
            <a:r>
              <a:rPr lang="sr-Latn-RS" i="1" dirty="0"/>
              <a:t>browser</a:t>
            </a:r>
            <a:r>
              <a:rPr lang="sr-Latn-RS" dirty="0"/>
              <a:t>-i u stanju da protumače i adekvatan </a:t>
            </a:r>
            <a:r>
              <a:rPr lang="sr-Latn-RS" i="1" dirty="0"/>
              <a:t>UI</a:t>
            </a:r>
            <a:r>
              <a:rPr lang="sr-Latn-RS" dirty="0"/>
              <a:t> korisniku prikažu u zavisnosti od trenutnog stanja aplikacije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42D-8CB1-60FC-9729-31A7849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Klijentska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45-0E94-7D31-B6F5-8C82600C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609"/>
            <a:ext cx="8596668" cy="4434754"/>
          </a:xfrm>
        </p:spPr>
        <p:txBody>
          <a:bodyPr>
            <a:normAutofit/>
          </a:bodyPr>
          <a:lstStyle/>
          <a:p>
            <a:r>
              <a:rPr lang="sr-Latn-RS" dirty="0"/>
              <a:t>Takođe, ovakve aplikacije ne poseduju neki instalacioni mehanizam pomoću kog se mogu korisniku dati kako bi samu aplikaciju imao na svom uređaju</a:t>
            </a:r>
          </a:p>
          <a:p>
            <a:r>
              <a:rPr lang="sr-Latn-RS" dirty="0"/>
              <a:t>Ideja je da se dakle sami HTML/CSS/JS fajlovi dostave </a:t>
            </a:r>
            <a:r>
              <a:rPr lang="sr-Latn-RS" i="1" dirty="0"/>
              <a:t>browser</a:t>
            </a:r>
            <a:r>
              <a:rPr lang="sr-Latn-RS" dirty="0"/>
              <a:t>-u, a koji će njihovim čitanjem samu aplikaciju „pokrenuti“, odnosno prikazati</a:t>
            </a:r>
          </a:p>
          <a:p>
            <a:r>
              <a:rPr lang="sr-Latn-RS" dirty="0"/>
              <a:t>Ukoliko te fajlove imate lokalno na vašem uređaju, vrlo je jednostavno pokrenuti aplikaciju, jednostavnim pokretanjem nekog HTML fajla pomoću browsera</a:t>
            </a:r>
          </a:p>
          <a:p>
            <a:r>
              <a:rPr lang="sr-Latn-RS" dirty="0"/>
              <a:t>Ipak, drugi korisnici nemaju pristup tim fajlovima, pa se danas obično podiže zasebna serverska aplikacija čija je uloga samo da dostavi fajlove klijentske aplikacije korisničkom </a:t>
            </a:r>
            <a:r>
              <a:rPr lang="sr-Latn-RS" i="1" dirty="0"/>
              <a:t>browser</a:t>
            </a:r>
            <a:r>
              <a:rPr lang="sr-Latn-RS" dirty="0"/>
              <a:t>-u</a:t>
            </a:r>
          </a:p>
          <a:p>
            <a:r>
              <a:rPr lang="sr-Latn-RS" dirty="0"/>
              <a:t>Ovakve serverske aplikacije dakle samo </a:t>
            </a:r>
            <a:r>
              <a:rPr lang="sr-Latn-RS" i="1" dirty="0"/>
              <a:t>host</a:t>
            </a:r>
            <a:r>
              <a:rPr lang="sr-Latn-RS" dirty="0"/>
              <a:t>-uju </a:t>
            </a:r>
            <a:r>
              <a:rPr lang="sr-Latn-RS" i="1" dirty="0"/>
              <a:t>frontend</a:t>
            </a:r>
            <a:r>
              <a:rPr lang="sr-Latn-RS" dirty="0"/>
              <a:t> aplikaciju radi njenog dostavljanja drugim klijentima (i ništa više ne rade!); ponekad se mogu i spojiti sa konkretnom serverskom aplikacijom</a:t>
            </a:r>
            <a:endParaRPr lang="sr-Latn-R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F2B5-04E9-4A0C-0D50-1C16517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D4A-BF99-0603-22E6-E4CBD06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5E6-2C34-6DAE-8EDF-D6BF042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3178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Klijent-Server arhitektura</vt:lpstr>
      <vt:lpstr>Osnove Klijent-Server arhitekture</vt:lpstr>
      <vt:lpstr>Osnove Klijent-Server arhitekture</vt:lpstr>
      <vt:lpstr>Arhitektura</vt:lpstr>
      <vt:lpstr>Arhitektura</vt:lpstr>
      <vt:lpstr>Arhitektura</vt:lpstr>
      <vt:lpstr>Arhitektura</vt:lpstr>
      <vt:lpstr>Klijentska aplikacija</vt:lpstr>
      <vt:lpstr>Klijentska aplikacija</vt:lpstr>
      <vt:lpstr>Serverska aplikacija</vt:lpstr>
      <vt:lpstr>Serverska aplikacija</vt:lpstr>
      <vt:lpstr>Komunikacija</vt:lpstr>
      <vt:lpstr>Adresiranje na Internetu</vt:lpstr>
      <vt:lpstr>Adresiranje na Internetu</vt:lpstr>
      <vt:lpstr>Adresiranje na Internetu</vt:lpstr>
      <vt:lpstr>Korišćenje portova</vt:lpstr>
      <vt:lpstr>Domenska imena i protokol u adresiranju</vt:lpstr>
      <vt:lpstr>Domenska imena i protokol u adresiranju</vt:lpstr>
      <vt:lpstr>Domenska imena i protokol u adresiranju</vt:lpstr>
      <vt:lpstr>Domenska imena i protokol u adresiranju</vt:lpstr>
      <vt:lpstr>Česta arhitektura</vt:lpstr>
      <vt:lpstr>Zaštitni zidovi</vt:lpstr>
      <vt:lpstr>Nama od interesa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47</cp:revision>
  <dcterms:created xsi:type="dcterms:W3CDTF">2022-06-06T19:00:58Z</dcterms:created>
  <dcterms:modified xsi:type="dcterms:W3CDTF">2022-06-14T16:56:13Z</dcterms:modified>
</cp:coreProperties>
</file>