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7"/>
  </p:notesMasterIdLst>
  <p:sldIdLst>
    <p:sldId id="256" r:id="rId2"/>
    <p:sldId id="258" r:id="rId3"/>
    <p:sldId id="260" r:id="rId4"/>
    <p:sldId id="274" r:id="rId5"/>
    <p:sldId id="272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7" r:id="rId20"/>
    <p:sldId id="278" r:id="rId21"/>
    <p:sldId id="279" r:id="rId22"/>
    <p:sldId id="281" r:id="rId23"/>
    <p:sldId id="283" r:id="rId24"/>
    <p:sldId id="286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moviedb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4. HTTP request/response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551"/>
          </a:xfrm>
        </p:spPr>
        <p:txBody>
          <a:bodyPr/>
          <a:lstStyle/>
          <a:p>
            <a:r>
              <a:rPr lang="sr-Latn-RS" dirty="0"/>
              <a:t>HTTP Request Header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6667D-7864-B802-BED7-44799DF7EA90}"/>
              </a:ext>
            </a:extLst>
          </p:cNvPr>
          <p:cNvSpPr txBox="1"/>
          <p:nvPr/>
        </p:nvSpPr>
        <p:spPr>
          <a:xfrm>
            <a:off x="2368072" y="1715471"/>
            <a:ext cx="5215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/3/movie/popular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HTTP</a:t>
            </a:r>
            <a:r>
              <a:rPr lang="en-US" sz="2400" dirty="0"/>
              <a:t>/1.1</a:t>
            </a:r>
          </a:p>
          <a:p>
            <a:r>
              <a:rPr lang="en-US" sz="2400" dirty="0"/>
              <a:t>Authorization: Bearer </a:t>
            </a:r>
            <a:r>
              <a:rPr lang="sr-Latn-RS" sz="2400" dirty="0"/>
              <a:t>* secret *</a:t>
            </a:r>
            <a:endParaRPr lang="en-US" sz="2400" dirty="0"/>
          </a:p>
          <a:p>
            <a:r>
              <a:rPr lang="en-US" sz="2400" dirty="0"/>
              <a:t>User-Agent: </a:t>
            </a:r>
            <a:r>
              <a:rPr lang="en-US" sz="2400" dirty="0" err="1"/>
              <a:t>PostmanRuntime</a:t>
            </a:r>
            <a:r>
              <a:rPr lang="en-US" sz="2400" dirty="0"/>
              <a:t>/7.29.0</a:t>
            </a:r>
          </a:p>
          <a:p>
            <a:r>
              <a:rPr lang="en-US" sz="2400" dirty="0"/>
              <a:t>Accept: */*</a:t>
            </a:r>
          </a:p>
          <a:p>
            <a:r>
              <a:rPr lang="en-US" sz="2400" dirty="0"/>
              <a:t>Host: </a:t>
            </a:r>
            <a:r>
              <a:rPr lang="en-US" sz="2400" dirty="0">
                <a:solidFill>
                  <a:srgbClr val="0070C0"/>
                </a:solidFill>
              </a:rPr>
              <a:t>api.themoviedb.org</a:t>
            </a:r>
          </a:p>
          <a:p>
            <a:r>
              <a:rPr lang="en-US" sz="2400" dirty="0"/>
              <a:t>Accept-Encoding: </a:t>
            </a:r>
            <a:r>
              <a:rPr lang="en-US" sz="2400" dirty="0" err="1"/>
              <a:t>gzip</a:t>
            </a:r>
            <a:r>
              <a:rPr lang="en-US" sz="2400" dirty="0"/>
              <a:t>, deflate, </a:t>
            </a:r>
            <a:r>
              <a:rPr lang="en-US" sz="2400" dirty="0" err="1"/>
              <a:t>br</a:t>
            </a:r>
            <a:endParaRPr lang="en-US" sz="2400" dirty="0"/>
          </a:p>
          <a:p>
            <a:r>
              <a:rPr lang="en-US" sz="2400" dirty="0"/>
              <a:t>Connection: keep-alive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90BA5-7148-7DA0-16EA-CB0DD25FDC38}"/>
              </a:ext>
            </a:extLst>
          </p:cNvPr>
          <p:cNvSpPr txBox="1"/>
          <p:nvPr/>
        </p:nvSpPr>
        <p:spPr>
          <a:xfrm>
            <a:off x="2438408" y="4747846"/>
            <a:ext cx="486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http://</a:t>
            </a:r>
            <a:r>
              <a:rPr lang="sr-Latn-RS" dirty="0">
                <a:solidFill>
                  <a:srgbClr val="0070C0"/>
                </a:solidFill>
              </a:rPr>
              <a:t>api.themoviedb.org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0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551"/>
          </a:xfrm>
        </p:spPr>
        <p:txBody>
          <a:bodyPr/>
          <a:lstStyle/>
          <a:p>
            <a:r>
              <a:rPr lang="sr-Latn-RS" dirty="0"/>
              <a:t>HTTP Request Header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6667D-7864-B802-BED7-44799DF7EA90}"/>
              </a:ext>
            </a:extLst>
          </p:cNvPr>
          <p:cNvSpPr txBox="1"/>
          <p:nvPr/>
        </p:nvSpPr>
        <p:spPr>
          <a:xfrm>
            <a:off x="2368072" y="1715471"/>
            <a:ext cx="5215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/3/movie/popular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HTTP</a:t>
            </a:r>
            <a:r>
              <a:rPr lang="en-US" sz="2400" dirty="0"/>
              <a:t>/1.1</a:t>
            </a:r>
          </a:p>
          <a:p>
            <a:r>
              <a:rPr lang="en-US" sz="2400" dirty="0"/>
              <a:t>Authorization: Bearer </a:t>
            </a:r>
            <a:r>
              <a:rPr lang="sr-Latn-RS" sz="2400" dirty="0"/>
              <a:t>* secret *</a:t>
            </a:r>
            <a:endParaRPr lang="en-US" sz="2400" dirty="0"/>
          </a:p>
          <a:p>
            <a:r>
              <a:rPr lang="en-US" sz="2400" dirty="0"/>
              <a:t>User-Agent: </a:t>
            </a:r>
            <a:r>
              <a:rPr lang="en-US" sz="2400" dirty="0" err="1"/>
              <a:t>PostmanRuntime</a:t>
            </a:r>
            <a:r>
              <a:rPr lang="en-US" sz="2400" dirty="0"/>
              <a:t>/7.29.0</a:t>
            </a:r>
          </a:p>
          <a:p>
            <a:r>
              <a:rPr lang="en-US" sz="2400" dirty="0"/>
              <a:t>Accept: */*</a:t>
            </a:r>
          </a:p>
          <a:p>
            <a:r>
              <a:rPr lang="en-US" sz="2400" dirty="0"/>
              <a:t>Host: </a:t>
            </a:r>
            <a:r>
              <a:rPr lang="en-US" sz="2400" dirty="0">
                <a:solidFill>
                  <a:srgbClr val="0070C0"/>
                </a:solidFill>
              </a:rPr>
              <a:t>api.themoviedb.org</a:t>
            </a:r>
          </a:p>
          <a:p>
            <a:r>
              <a:rPr lang="en-US" sz="2400" dirty="0"/>
              <a:t>Accept-Encoding: </a:t>
            </a:r>
            <a:r>
              <a:rPr lang="en-US" sz="2400" dirty="0" err="1"/>
              <a:t>gzip</a:t>
            </a:r>
            <a:r>
              <a:rPr lang="en-US" sz="2400" dirty="0"/>
              <a:t>, deflate, </a:t>
            </a:r>
            <a:r>
              <a:rPr lang="en-US" sz="2400" dirty="0" err="1"/>
              <a:t>br</a:t>
            </a:r>
            <a:endParaRPr lang="en-US" sz="2400" dirty="0"/>
          </a:p>
          <a:p>
            <a:r>
              <a:rPr lang="en-US" sz="2400" dirty="0"/>
              <a:t>Connection: keep-alive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90BA5-7148-7DA0-16EA-CB0DD25FDC38}"/>
              </a:ext>
            </a:extLst>
          </p:cNvPr>
          <p:cNvSpPr txBox="1"/>
          <p:nvPr/>
        </p:nvSpPr>
        <p:spPr>
          <a:xfrm>
            <a:off x="2438408" y="4747846"/>
            <a:ext cx="486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http://</a:t>
            </a:r>
            <a:r>
              <a:rPr lang="sr-Latn-RS" dirty="0">
                <a:solidFill>
                  <a:srgbClr val="0070C0"/>
                </a:solidFill>
              </a:rPr>
              <a:t>api.themoviedb.org</a:t>
            </a:r>
            <a:r>
              <a:rPr lang="sr-Latn-R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/3/movie/popular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1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551"/>
          </a:xfrm>
        </p:spPr>
        <p:txBody>
          <a:bodyPr/>
          <a:lstStyle/>
          <a:p>
            <a:r>
              <a:rPr lang="sr-Latn-RS" dirty="0"/>
              <a:t>HTTP Request Header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6667D-7864-B802-BED7-44799DF7EA90}"/>
              </a:ext>
            </a:extLst>
          </p:cNvPr>
          <p:cNvSpPr txBox="1"/>
          <p:nvPr/>
        </p:nvSpPr>
        <p:spPr>
          <a:xfrm>
            <a:off x="2368072" y="1715471"/>
            <a:ext cx="5215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/3/movie/popular HTTP/1.1</a:t>
            </a:r>
          </a:p>
          <a:p>
            <a:r>
              <a:rPr lang="en-US" sz="2400" dirty="0"/>
              <a:t>Authorization: Bearer </a:t>
            </a:r>
            <a:r>
              <a:rPr lang="sr-Latn-RS" sz="2400" dirty="0"/>
              <a:t>* secret *</a:t>
            </a:r>
            <a:endParaRPr lang="en-US" sz="2400" dirty="0"/>
          </a:p>
          <a:p>
            <a:r>
              <a:rPr lang="en-US" sz="2400" dirty="0"/>
              <a:t>User-Agent: </a:t>
            </a:r>
            <a:r>
              <a:rPr lang="en-US" sz="2400" dirty="0" err="1"/>
              <a:t>PostmanRuntime</a:t>
            </a:r>
            <a:r>
              <a:rPr lang="en-US" sz="2400" dirty="0"/>
              <a:t>/7.29.0</a:t>
            </a:r>
          </a:p>
          <a:p>
            <a:r>
              <a:rPr lang="en-US" sz="2400" dirty="0"/>
              <a:t>Accept: */*</a:t>
            </a:r>
          </a:p>
          <a:p>
            <a:r>
              <a:rPr lang="en-US" sz="2400" dirty="0"/>
              <a:t>Host: api.themoviedb.org</a:t>
            </a:r>
          </a:p>
          <a:p>
            <a:r>
              <a:rPr lang="en-US" sz="2400" dirty="0"/>
              <a:t>Accept-Encoding: </a:t>
            </a:r>
            <a:r>
              <a:rPr lang="en-US" sz="2400" dirty="0" err="1"/>
              <a:t>gzip</a:t>
            </a:r>
            <a:r>
              <a:rPr lang="en-US" sz="2400" dirty="0"/>
              <a:t>, deflate, </a:t>
            </a:r>
            <a:r>
              <a:rPr lang="en-US" sz="2400" dirty="0" err="1"/>
              <a:t>br</a:t>
            </a:r>
            <a:endParaRPr lang="en-US" sz="2400" dirty="0"/>
          </a:p>
          <a:p>
            <a:r>
              <a:rPr lang="en-US" sz="2400" dirty="0"/>
              <a:t>Connection: keep-alive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90BA5-7148-7DA0-16EA-CB0DD25FDC38}"/>
              </a:ext>
            </a:extLst>
          </p:cNvPr>
          <p:cNvSpPr txBox="1"/>
          <p:nvPr/>
        </p:nvSpPr>
        <p:spPr>
          <a:xfrm>
            <a:off x="2438408" y="4747846"/>
            <a:ext cx="486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http://api.themoviedb.org/3/movie/popular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7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608A2A-0231-7F58-3459-0F49BCE2F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300"/>
            <a:ext cx="8596668" cy="4784063"/>
          </a:xfrm>
        </p:spPr>
        <p:txBody>
          <a:bodyPr>
            <a:normAutofit/>
          </a:bodyPr>
          <a:lstStyle/>
          <a:p>
            <a:r>
              <a:rPr lang="sr-Latn-RS" dirty="0"/>
              <a:t>Uopšteno, zaglavlje zahteva se može opisati na sledeći način: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Prvenstveno se navodi metoda koja se koristi (</a:t>
            </a:r>
            <a:r>
              <a:rPr lang="en-US" dirty="0"/>
              <a:t>&lt;method&gt;</a:t>
            </a:r>
            <a:r>
              <a:rPr lang="sr-Latn-RS" dirty="0"/>
              <a:t>); metode se često nazivaju i glagolima </a:t>
            </a:r>
            <a:r>
              <a:rPr lang="sr-Latn-RS" i="1" dirty="0"/>
              <a:t>HTTP</a:t>
            </a:r>
            <a:r>
              <a:rPr lang="sr-Latn-RS" dirty="0"/>
              <a:t>-a (engl. </a:t>
            </a:r>
            <a:r>
              <a:rPr lang="sr-Latn-RS" i="1" dirty="0"/>
              <a:t>HTTP</a:t>
            </a:r>
            <a:r>
              <a:rPr lang="sr-Latn-RS" dirty="0"/>
              <a:t> </a:t>
            </a:r>
            <a:r>
              <a:rPr lang="sr-Latn-RS" i="1" dirty="0"/>
              <a:t>verbs</a:t>
            </a:r>
            <a:r>
              <a:rPr lang="sr-Latn-RS" dirty="0"/>
              <a:t>) – mi ćemo većinski koristiti GET, i eventualno POST</a:t>
            </a:r>
          </a:p>
          <a:p>
            <a:r>
              <a:rPr lang="sr-Latn-RS" dirty="0"/>
              <a:t>Zatim se navodi akcija</a:t>
            </a:r>
            <a:r>
              <a:rPr lang="en-US" dirty="0"/>
              <a:t> (&lt;action&gt;)</a:t>
            </a:r>
            <a:r>
              <a:rPr lang="sr-Latn-RS" dirty="0"/>
              <a:t> koju server treba da izvrši; ranije, ovo smo </a:t>
            </a:r>
            <a:r>
              <a:rPr lang="en-US" dirty="0" err="1"/>
              <a:t>na</a:t>
            </a:r>
            <a:r>
              <a:rPr lang="sr-Latn-RS" dirty="0"/>
              <a:t>zvali funkcijom (tj. funkcionalnost koju server treba da obavi)</a:t>
            </a:r>
          </a:p>
          <a:p>
            <a:r>
              <a:rPr lang="sr-Latn-RS" dirty="0"/>
              <a:t>Potom se navodi verzija</a:t>
            </a:r>
            <a:r>
              <a:rPr lang="en-US" dirty="0"/>
              <a:t> (&lt;version&gt;)</a:t>
            </a:r>
            <a:r>
              <a:rPr lang="sr-Latn-RS" dirty="0"/>
              <a:t> </a:t>
            </a:r>
            <a:r>
              <a:rPr lang="sr-Latn-RS" i="1" dirty="0"/>
              <a:t>HTTP</a:t>
            </a:r>
            <a:r>
              <a:rPr lang="sr-Latn-RS" dirty="0"/>
              <a:t> protokola koja se koristi, što je uglavnom uvek HTTP/1.1</a:t>
            </a:r>
          </a:p>
          <a:p>
            <a:r>
              <a:rPr lang="sr-Latn-RS" dirty="0"/>
              <a:t>Nakon toga, u svakom novom redu, navod</a:t>
            </a:r>
            <a:r>
              <a:rPr lang="en-US" dirty="0"/>
              <a:t>e</a:t>
            </a:r>
            <a:r>
              <a:rPr lang="sr-Latn-RS" dirty="0"/>
              <a:t> se par</a:t>
            </a:r>
            <a:r>
              <a:rPr lang="en-US" dirty="0" err="1"/>
              <a:t>ovi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sr-Latn-RS" dirty="0"/>
              <a:t>+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 u </a:t>
            </a:r>
            <a:r>
              <a:rPr lang="en-US" dirty="0" err="1"/>
              <a:t>zaglavlju</a:t>
            </a:r>
            <a:r>
              <a:rPr lang="sr-Latn-RS" dirty="0"/>
              <a:t> </a:t>
            </a:r>
            <a:r>
              <a:rPr lang="en-US" dirty="0"/>
              <a:t>(&lt;header-name&gt;: &lt;value&gt;</a:t>
            </a:r>
            <a:r>
              <a:rPr lang="sr-Latn-RS" dirty="0"/>
              <a:t> - npr. primalac, pošiljalac) – postoje unapred definisana polja zaglavlja koja se mogu koristiti (i ima ih mnogo), mada, web aplikacija može da definiše i svoje proizvoljne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551"/>
          </a:xfrm>
        </p:spPr>
        <p:txBody>
          <a:bodyPr/>
          <a:lstStyle/>
          <a:p>
            <a:r>
              <a:rPr lang="sr-Latn-RS" dirty="0"/>
              <a:t>HTTP Request Header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6667D-7864-B802-BED7-44799DF7EA90}"/>
              </a:ext>
            </a:extLst>
          </p:cNvPr>
          <p:cNvSpPr txBox="1"/>
          <p:nvPr/>
        </p:nvSpPr>
        <p:spPr>
          <a:xfrm>
            <a:off x="2368072" y="1597425"/>
            <a:ext cx="57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&lt;method&gt; &lt;action&gt; HTTP/&lt;version&gt;</a:t>
            </a:r>
          </a:p>
          <a:p>
            <a:r>
              <a:rPr lang="en-US" sz="2400" dirty="0"/>
              <a:t>&lt;header-name&gt;: &lt;value&gt;*</a:t>
            </a:r>
          </a:p>
        </p:txBody>
      </p:sp>
    </p:spTree>
    <p:extLst>
      <p:ext uri="{BB962C8B-B14F-4D97-AF65-F5344CB8AC3E}">
        <p14:creationId xmlns:p14="http://schemas.microsoft.com/office/powerpoint/2010/main" val="420104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88E7-78EB-10D0-0803-8F5A9155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sr-Latn-RS" dirty="0"/>
              <a:t>HTTP Request 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5966-2F16-DE02-42F9-73E0CF28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4543"/>
            <a:ext cx="8596668" cy="4924741"/>
          </a:xfrm>
        </p:spPr>
        <p:txBody>
          <a:bodyPr>
            <a:normAutofit/>
          </a:bodyPr>
          <a:lstStyle/>
          <a:p>
            <a:r>
              <a:rPr lang="sr-Latn-RS" dirty="0"/>
              <a:t>Metoda (</a:t>
            </a:r>
            <a:r>
              <a:rPr lang="en-US" dirty="0"/>
              <a:t>&lt;method&gt;</a:t>
            </a:r>
            <a:r>
              <a:rPr lang="sr-Latn-RS" dirty="0"/>
              <a:t>) je meta podatak zahteva koji je usko povezan uz akciju, i sugeriše koja varijanta akcije treba da se izvrši</a:t>
            </a:r>
          </a:p>
          <a:p>
            <a:r>
              <a:rPr lang="sr-Latn-RS" dirty="0"/>
              <a:t>Tehnički gledano, metode ne daju nikakvu dodatnu pogodnost/funkcionalnost zbog koje treba u određenom momentu jednu ili drugu koristiti, već u projektovanju </a:t>
            </a:r>
            <a:r>
              <a:rPr lang="sr-Latn-RS" i="1" dirty="0"/>
              <a:t>backend</a:t>
            </a:r>
            <a:r>
              <a:rPr lang="sr-Latn-RS" dirty="0"/>
              <a:t> servisa služi da se napravi intuitivniji API</a:t>
            </a:r>
          </a:p>
          <a:p>
            <a:r>
              <a:rPr lang="sr-Latn-RS" dirty="0"/>
              <a:t>Analogno je sa imenovanjem promenljivih, ime promenljive iz funkcionalne perspektive nije bitno jer će obavljati istu funkciju, ali ako se dobro imenuje, biće jasna čitaocu koda – isto tako i </a:t>
            </a:r>
            <a:r>
              <a:rPr lang="sr-Latn-RS" i="1" dirty="0"/>
              <a:t>frontend</a:t>
            </a:r>
            <a:r>
              <a:rPr lang="sr-Latn-RS" dirty="0"/>
              <a:t> developeru kada gleda vaš API</a:t>
            </a:r>
          </a:p>
          <a:p>
            <a:r>
              <a:rPr lang="sr-Latn-RS" dirty="0"/>
              <a:t>GET metoda je podrazumevana, i inače je ona koja se koristi kada se u browser-u unese link ka sajtu ka kom se ide</a:t>
            </a:r>
          </a:p>
          <a:p>
            <a:r>
              <a:rPr lang="sr-Latn-RS" dirty="0"/>
              <a:t>Osnovne metode praktično čine CRUD operacije i one se najčešće u webu koriste: </a:t>
            </a:r>
            <a:r>
              <a:rPr lang="sr-Latn-RS" b="1" dirty="0"/>
              <a:t>PUT</a:t>
            </a:r>
            <a:r>
              <a:rPr lang="sr-Latn-RS" dirty="0"/>
              <a:t> – C, </a:t>
            </a:r>
            <a:r>
              <a:rPr lang="sr-Latn-RS" b="1" dirty="0"/>
              <a:t>GET</a:t>
            </a:r>
            <a:r>
              <a:rPr lang="sr-Latn-RS" dirty="0"/>
              <a:t> – R, </a:t>
            </a:r>
            <a:r>
              <a:rPr lang="sr-Latn-RS" b="1" dirty="0"/>
              <a:t>POST</a:t>
            </a:r>
            <a:r>
              <a:rPr lang="sr-Latn-RS" dirty="0"/>
              <a:t>/</a:t>
            </a:r>
            <a:r>
              <a:rPr lang="sr-Latn-RS" b="1" dirty="0"/>
              <a:t>PATCH</a:t>
            </a:r>
            <a:r>
              <a:rPr lang="sr-Latn-RS" dirty="0"/>
              <a:t> – U, </a:t>
            </a:r>
            <a:r>
              <a:rPr lang="sr-Latn-RS" b="1" dirty="0"/>
              <a:t>DELETE</a:t>
            </a:r>
            <a:r>
              <a:rPr lang="sr-Latn-RS" dirty="0"/>
              <a:t> – D)</a:t>
            </a:r>
          </a:p>
          <a:p>
            <a:r>
              <a:rPr lang="sr-Latn-RS" dirty="0"/>
              <a:t>Naravno, postoje i druge koje se mogu koristiti, ali se retko van ovih koriste – pri tome, takođe, web aplikacija može da ima i svoje proizvoljne, ali se gotovo nikad ne koriste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07B5-977D-7D4A-E6F8-E298A97C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9A78-5FEB-5EB9-D8DE-660F4EF8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E6F4-F0AC-5437-E043-9A47724B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8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88E7-78EB-10D0-0803-8F5A9155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792"/>
          </a:xfrm>
        </p:spPr>
        <p:txBody>
          <a:bodyPr/>
          <a:lstStyle/>
          <a:p>
            <a:r>
              <a:rPr lang="sr-Latn-RS" dirty="0"/>
              <a:t>HTTP Request Akcije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5966-2F16-DE02-42F9-73E0CF28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392"/>
            <a:ext cx="8596668" cy="4660971"/>
          </a:xfrm>
        </p:spPr>
        <p:txBody>
          <a:bodyPr>
            <a:normAutofit/>
          </a:bodyPr>
          <a:lstStyle/>
          <a:p>
            <a:r>
              <a:rPr lang="sr-Latn-RS" dirty="0"/>
              <a:t>Akcije </a:t>
            </a:r>
            <a:r>
              <a:rPr lang="en-US" dirty="0"/>
              <a:t>(&lt;action&gt;)</a:t>
            </a:r>
            <a:r>
              <a:rPr lang="sr-Latn-RS" dirty="0"/>
              <a:t> predstavljaju funkcionalnosti koja se zahteva od servera da izvrši</a:t>
            </a:r>
          </a:p>
          <a:p>
            <a:r>
              <a:rPr lang="sr-Latn-RS" dirty="0"/>
              <a:t>Obično predstavlja neki vid putanje koja se razdvaja </a:t>
            </a:r>
            <a:r>
              <a:rPr lang="en-US" dirty="0"/>
              <a:t>‘/’</a:t>
            </a:r>
            <a:endParaRPr lang="sr-Latn-R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Npr. „/api/v2/profile/picture/upload“ – sugestija imena ove akcije je da se preko nje upload-uje profilna slika trenutno ulogovanog korisnika, i da je u pitanju verzija 2 </a:t>
            </a:r>
            <a:r>
              <a:rPr lang="sr-Latn-RS" i="1" dirty="0"/>
              <a:t>API</a:t>
            </a:r>
            <a:r>
              <a:rPr lang="sr-Latn-RS" dirty="0"/>
              <a:t>-ja našeg </a:t>
            </a:r>
            <a:r>
              <a:rPr lang="sr-Latn-RS" i="1" dirty="0"/>
              <a:t>backend</a:t>
            </a:r>
            <a:r>
              <a:rPr lang="sr-Latn-RS" dirty="0"/>
              <a:t> servisa (koje je verovatno kvalitetnije, gde možda v1 ima neke bug-ove)</a:t>
            </a:r>
          </a:p>
          <a:p>
            <a:r>
              <a:rPr lang="sr-Latn-RS" dirty="0"/>
              <a:t>Deo je </a:t>
            </a:r>
            <a:r>
              <a:rPr lang="sr-Latn-RS" i="1" dirty="0"/>
              <a:t>URL</a:t>
            </a:r>
            <a:r>
              <a:rPr lang="sr-Latn-RS" dirty="0"/>
              <a:t>-a koji dolazi nakon domena i porta (poslednji deo </a:t>
            </a:r>
            <a:r>
              <a:rPr lang="sr-Latn-RS" i="1" dirty="0"/>
              <a:t>URL</a:t>
            </a:r>
            <a:r>
              <a:rPr lang="sr-Latn-RS" dirty="0"/>
              <a:t>-a)</a:t>
            </a:r>
          </a:p>
          <a:p>
            <a:r>
              <a:rPr lang="sr-Latn-RS" dirty="0"/>
              <a:t>Ukoliko server ne prepozna akciju, obično odgovara sa nekom greškom</a:t>
            </a:r>
          </a:p>
          <a:p>
            <a:r>
              <a:rPr lang="sr-Latn-RS" dirty="0"/>
              <a:t>Ponekad, akcija može biti i direktan fajl sa nekom ekstenzijom (</a:t>
            </a:r>
            <a:r>
              <a:rPr lang="sr-Latn-RS" i="1" dirty="0"/>
              <a:t>.html</a:t>
            </a:r>
            <a:r>
              <a:rPr lang="sr-Latn-RS" dirty="0"/>
              <a:t>, </a:t>
            </a:r>
            <a:r>
              <a:rPr lang="sr-Latn-RS" i="1" dirty="0"/>
              <a:t>.aspx</a:t>
            </a:r>
            <a:r>
              <a:rPr lang="sr-Latn-RS" dirty="0"/>
              <a:t>, ...) – u tom slučaju, obično server vraća sadržaj baš tog fajla; ovako se npr. može projektovati deo servera koji vraća </a:t>
            </a:r>
            <a:r>
              <a:rPr lang="sr-Latn-RS" i="1" dirty="0"/>
              <a:t>frontend</a:t>
            </a:r>
            <a:r>
              <a:rPr lang="sr-Latn-RS" dirty="0"/>
              <a:t> aplikaciju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„/app/index.html“ – sugestija imena ove akcije je da vraća početnu stranicu </a:t>
            </a:r>
            <a:r>
              <a:rPr lang="sr-Latn-RS" i="1" dirty="0"/>
              <a:t>frontend</a:t>
            </a:r>
            <a:r>
              <a:rPr lang="sr-Latn-RS" dirty="0"/>
              <a:t> aplikacije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07B5-977D-7D4A-E6F8-E298A97C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9A78-5FEB-5EB9-D8DE-660F4EF8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E6F4-F0AC-5437-E043-9A47724B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88E7-78EB-10D0-0803-8F5A9155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792"/>
          </a:xfrm>
        </p:spPr>
        <p:txBody>
          <a:bodyPr/>
          <a:lstStyle/>
          <a:p>
            <a:r>
              <a:rPr lang="sr-Latn-RS" dirty="0"/>
              <a:t>HTTP Request Polja Zaglavlja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5966-2F16-DE02-42F9-73E0CF28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4692"/>
            <a:ext cx="8596668" cy="4546671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Uloga polja zaglavlja zahteva (</a:t>
            </a:r>
            <a:r>
              <a:rPr lang="en-US" dirty="0"/>
              <a:t>&lt;header-name&gt;: &lt;value&gt;</a:t>
            </a:r>
            <a:r>
              <a:rPr lang="sr-Latn-RS" dirty="0"/>
              <a:t>) je da serveru pošalju dodatne informacije o samom zahtevu</a:t>
            </a:r>
          </a:p>
          <a:p>
            <a:r>
              <a:rPr lang="sr-Latn-RS" dirty="0"/>
              <a:t>Npr. neka polja sugerišu na koji način klijent funkcioniše, pa naspram toga kako očekuje da server vrati odgovor</a:t>
            </a:r>
          </a:p>
          <a:p>
            <a:r>
              <a:rPr lang="sr-Latn-RS" dirty="0"/>
              <a:t>Naravno, server može da odluči da ne ispoštuje ono što klijent traži (ukoliko recimo nije isprogramiran da na takav način vraća odgovor)</a:t>
            </a:r>
          </a:p>
          <a:p>
            <a:r>
              <a:rPr lang="sr-Latn-RS" dirty="0"/>
              <a:t>Generalno, niko ne sprečava da se server isprogramira da totalno kontra radi od onog što je klijent u zahtevu smisleno stavio – uključujući i metodu i akciju; mada, to je kao da pravimo program koji radi besmislene stvari!</a:t>
            </a:r>
          </a:p>
          <a:p>
            <a:r>
              <a:rPr lang="sr-Latn-RS" dirty="0"/>
              <a:t>Jedan od bitnih polja koje treba slati uz zahteve jeste „Host“, a vrednost polja treba da bude adresa i port samog servera – praktično „primalac“ polje na adresiranom pismu</a:t>
            </a:r>
          </a:p>
          <a:p>
            <a:r>
              <a:rPr lang="sr-Latn-RS" dirty="0"/>
              <a:t>Gotovo nikad nije neophodno da se ručno dodaje ovo polje jer ga svi browser-i i druge tehnologije automatski dodaju uz svaki zahtev (kad se </a:t>
            </a:r>
            <a:r>
              <a:rPr lang="sr-Latn-RS" i="1" dirty="0"/>
              <a:t>URL</a:t>
            </a:r>
            <a:r>
              <a:rPr lang="sr-Latn-RS" dirty="0"/>
              <a:t> navede, odatle informaciju i pokupe!)</a:t>
            </a:r>
          </a:p>
          <a:p>
            <a:r>
              <a:rPr lang="sr-Latn-RS" dirty="0"/>
              <a:t>Postoje i druga polja koja browser-i i tehnologije automatski dodaju, pa zato programeri ne moraju uvek da o njima vode računa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07B5-977D-7D4A-E6F8-E298A97C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9A78-5FEB-5EB9-D8DE-660F4EF8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E6F4-F0AC-5437-E043-9A47724B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3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551"/>
          </a:xfrm>
        </p:spPr>
        <p:txBody>
          <a:bodyPr/>
          <a:lstStyle/>
          <a:p>
            <a:r>
              <a:rPr lang="sr-Latn-RS" dirty="0"/>
              <a:t>HTTP Request Header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6667D-7864-B802-BED7-44799DF7EA90}"/>
              </a:ext>
            </a:extLst>
          </p:cNvPr>
          <p:cNvSpPr txBox="1"/>
          <p:nvPr/>
        </p:nvSpPr>
        <p:spPr>
          <a:xfrm>
            <a:off x="3300057" y="1406549"/>
            <a:ext cx="40503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/3/movie/popular HTTP/1.1</a:t>
            </a:r>
          </a:p>
          <a:p>
            <a:r>
              <a:rPr lang="en-US" dirty="0"/>
              <a:t>Authorization: Bearer </a:t>
            </a:r>
            <a:r>
              <a:rPr lang="sr-Latn-RS" dirty="0"/>
              <a:t>* secret *</a:t>
            </a:r>
            <a:endParaRPr lang="en-US" dirty="0"/>
          </a:p>
          <a:p>
            <a:r>
              <a:rPr lang="en-US" dirty="0"/>
              <a:t>User-Agent: </a:t>
            </a:r>
            <a:r>
              <a:rPr lang="en-US" dirty="0" err="1"/>
              <a:t>PostmanRuntime</a:t>
            </a:r>
            <a:r>
              <a:rPr lang="en-US" dirty="0"/>
              <a:t>/7.29.0</a:t>
            </a:r>
          </a:p>
          <a:p>
            <a:r>
              <a:rPr lang="en-US" dirty="0"/>
              <a:t>Accept: */*</a:t>
            </a:r>
          </a:p>
          <a:p>
            <a:r>
              <a:rPr lang="en-US" dirty="0"/>
              <a:t>Host: api.themoviedb.org</a:t>
            </a:r>
          </a:p>
          <a:p>
            <a:r>
              <a:rPr lang="en-US" dirty="0"/>
              <a:t>Accept-Encoding: </a:t>
            </a:r>
            <a:r>
              <a:rPr lang="en-US" dirty="0" err="1"/>
              <a:t>gzip</a:t>
            </a:r>
            <a:r>
              <a:rPr lang="en-US" dirty="0"/>
              <a:t>, deflate, </a:t>
            </a:r>
            <a:r>
              <a:rPr lang="en-US" dirty="0" err="1"/>
              <a:t>br</a:t>
            </a:r>
            <a:endParaRPr lang="en-US" dirty="0"/>
          </a:p>
          <a:p>
            <a:r>
              <a:rPr lang="en-US" dirty="0"/>
              <a:t>Connection: keep-alive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009A14-C026-9CC0-ED8A-EA69AB16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75185"/>
            <a:ext cx="8596668" cy="2366177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U zahtevu od malo pre, možemo protumačiti da se verovatno poziva </a:t>
            </a:r>
            <a:r>
              <a:rPr lang="sr-Latn-RS" i="1" dirty="0"/>
              <a:t>API</a:t>
            </a:r>
            <a:r>
              <a:rPr lang="sr-Latn-RS" dirty="0"/>
              <a:t> verzija 3, a dohvataju se popularni filmovi („</a:t>
            </a:r>
            <a:r>
              <a:rPr lang="en-US" dirty="0"/>
              <a:t>GET /3/movie/popular</a:t>
            </a:r>
            <a:r>
              <a:rPr lang="sr-Latn-RS" dirty="0"/>
              <a:t>“)</a:t>
            </a:r>
          </a:p>
          <a:p>
            <a:r>
              <a:rPr lang="sr-Latn-RS" dirty="0"/>
              <a:t>Konkretno, poziva se </a:t>
            </a:r>
            <a:r>
              <a:rPr lang="sr-Latn-RS" i="1" dirty="0"/>
              <a:t>backend</a:t>
            </a:r>
            <a:r>
              <a:rPr lang="sr-Latn-RS" dirty="0"/>
              <a:t> servis na domenu „</a:t>
            </a:r>
            <a:r>
              <a:rPr lang="en-US" dirty="0"/>
              <a:t>api.themoviedb.org</a:t>
            </a:r>
            <a:r>
              <a:rPr lang="sr-Latn-RS" dirty="0"/>
              <a:t>“, i to </a:t>
            </a:r>
            <a:r>
              <a:rPr lang="sr-Latn-RS" i="1" dirty="0"/>
              <a:t>backend</a:t>
            </a:r>
            <a:r>
              <a:rPr lang="sr-Latn-RS" dirty="0"/>
              <a:t> aplikacija koja sluša na podrazumevanom portu po </a:t>
            </a:r>
            <a:r>
              <a:rPr lang="sr-Latn-RS" i="1" dirty="0"/>
              <a:t>HTTP/S</a:t>
            </a:r>
            <a:r>
              <a:rPr lang="sr-Latn-RS" dirty="0"/>
              <a:t> protokolu (80/443 – zapravo se koriste </a:t>
            </a:r>
            <a:r>
              <a:rPr lang="sr-Latn-RS" i="1" dirty="0"/>
              <a:t>Secure</a:t>
            </a:r>
            <a:r>
              <a:rPr lang="sr-Latn-RS" dirty="0"/>
              <a:t> varijante, pa je port zapravo 443)</a:t>
            </a:r>
          </a:p>
          <a:p>
            <a:r>
              <a:rPr lang="sr-Latn-RS" dirty="0"/>
              <a:t>Pored toga, npr. šalje se opciono i </a:t>
            </a:r>
            <a:r>
              <a:rPr lang="sr-Latn-RS" i="1" dirty="0"/>
              <a:t>User-Agent</a:t>
            </a:r>
            <a:r>
              <a:rPr lang="sr-Latn-RS" dirty="0"/>
              <a:t> header, koji praktično predstavlja ime klijentske aplikacije – u slučaju browser-a, oni automatski šalju ime samog browser-a (npr. Mozilla, Chrome, Safari), kao i verziju, pa tako web serveri znaju preko kog browser-a ste posetili njihov sajt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551"/>
          </a:xfrm>
        </p:spPr>
        <p:txBody>
          <a:bodyPr/>
          <a:lstStyle/>
          <a:p>
            <a:r>
              <a:rPr lang="sr-Latn-RS" dirty="0"/>
              <a:t>HTTP Request Body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009A14-C026-9CC0-ED8A-EA69AB16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0153"/>
            <a:ext cx="8596668" cy="3931209"/>
          </a:xfrm>
        </p:spPr>
        <p:txBody>
          <a:bodyPr>
            <a:normAutofit/>
          </a:bodyPr>
          <a:lstStyle/>
          <a:p>
            <a:r>
              <a:rPr lang="sr-Latn-RS" dirty="0"/>
              <a:t>Prethodni zahtev se samo sastojao od zaglavlja zahteva, a telo nije postojalo</a:t>
            </a:r>
          </a:p>
          <a:p>
            <a:r>
              <a:rPr lang="sr-Latn-RS" dirty="0"/>
              <a:t>Telo se opciono može dodati nakon zaglavlja, ukoliko je neophodno poslati dodatne informacije</a:t>
            </a:r>
          </a:p>
          <a:p>
            <a:r>
              <a:rPr lang="sr-Latn-RS" dirty="0"/>
              <a:t>Istog je oblika kako bi inače server mogao da vrati neko telo u odgovoru, pa će tamo biti detaljnije objašnjeno</a:t>
            </a:r>
          </a:p>
          <a:p>
            <a:r>
              <a:rPr lang="sr-Latn-RS" dirty="0"/>
              <a:t>Uglavnom se ređe koristi uz zahteve – obično se koristi za submit-ovanje formi, ili upload-ovanje fajlova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8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551"/>
          </a:xfrm>
        </p:spPr>
        <p:txBody>
          <a:bodyPr/>
          <a:lstStyle/>
          <a:p>
            <a:r>
              <a:rPr lang="sr-Latn-RS" dirty="0"/>
              <a:t>HTTP Response Header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6667D-7864-B802-BED7-44799DF7EA90}"/>
              </a:ext>
            </a:extLst>
          </p:cNvPr>
          <p:cNvSpPr txBox="1"/>
          <p:nvPr/>
        </p:nvSpPr>
        <p:spPr>
          <a:xfrm>
            <a:off x="1093184" y="1306005"/>
            <a:ext cx="81387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IBMPlexMono"/>
              </a:rPr>
              <a:t>HTTP/1.1 200 OK</a:t>
            </a:r>
          </a:p>
          <a:p>
            <a:pPr algn="l"/>
            <a:r>
              <a:rPr lang="en-US" sz="2000" b="0" i="0" dirty="0">
                <a:effectLst/>
                <a:latin typeface="IBMPlexMono"/>
              </a:rPr>
              <a:t>Date: Tue, 14 Jun 2022 20:31:57 GMT</a:t>
            </a:r>
          </a:p>
          <a:p>
            <a:pPr algn="l"/>
            <a:r>
              <a:rPr lang="en-US" sz="2000" b="0" i="0" dirty="0">
                <a:effectLst/>
                <a:latin typeface="IBMPlexMono"/>
              </a:rPr>
              <a:t>Content-Type: application/</a:t>
            </a:r>
            <a:r>
              <a:rPr lang="en-US" sz="2000" b="0" i="0" dirty="0" err="1">
                <a:effectLst/>
                <a:latin typeface="IBMPlexMono"/>
              </a:rPr>
              <a:t>json</a:t>
            </a:r>
            <a:r>
              <a:rPr lang="en-US" sz="2000" b="0" i="0" dirty="0">
                <a:effectLst/>
                <a:latin typeface="IBMPlexMono"/>
              </a:rPr>
              <a:t>; charset=utf-8</a:t>
            </a:r>
          </a:p>
          <a:p>
            <a:pPr algn="l"/>
            <a:r>
              <a:rPr lang="en-US" sz="2000" b="0" i="0" dirty="0">
                <a:effectLst/>
                <a:latin typeface="IBMPlexMono"/>
              </a:rPr>
              <a:t>Transfer-Encoding: chunked</a:t>
            </a:r>
          </a:p>
          <a:p>
            <a:pPr algn="l"/>
            <a:r>
              <a:rPr lang="en-US" sz="2000" b="0" i="0" dirty="0">
                <a:effectLst/>
                <a:latin typeface="IBMPlexMono"/>
              </a:rPr>
              <a:t>Connection: keep-alive</a:t>
            </a:r>
          </a:p>
          <a:p>
            <a:pPr algn="l"/>
            <a:r>
              <a:rPr lang="en-US" sz="2000" b="0" i="0" dirty="0">
                <a:effectLst/>
                <a:latin typeface="IBMPlexMono"/>
              </a:rPr>
              <a:t>Vary: Accept-Encoding</a:t>
            </a:r>
          </a:p>
          <a:p>
            <a:pPr algn="l"/>
            <a:r>
              <a:rPr lang="en-US" sz="2000" b="0" i="0" dirty="0">
                <a:effectLst/>
                <a:latin typeface="IBMPlexMono"/>
              </a:rPr>
              <a:t>Server: BunnyCDN-AT1-731</a:t>
            </a:r>
          </a:p>
          <a:p>
            <a:pPr algn="l"/>
            <a:r>
              <a:rPr lang="sr-Latn-RS" sz="2000" b="0" i="0" dirty="0">
                <a:effectLst/>
                <a:latin typeface="IBMPlexMono"/>
              </a:rPr>
              <a:t>...</a:t>
            </a:r>
          </a:p>
          <a:p>
            <a:pPr algn="l"/>
            <a:r>
              <a:rPr lang="en-US" sz="2000" b="0" i="0" dirty="0">
                <a:effectLst/>
                <a:latin typeface="IBMPlexMono"/>
              </a:rPr>
              <a:t>Access-Control-Allow-Methods: GET, HEAD, POST, PUT, DELETE, OPTIONS</a:t>
            </a:r>
          </a:p>
          <a:p>
            <a:pPr algn="l"/>
            <a:r>
              <a:rPr lang="en-US" sz="2000" b="0" i="0" dirty="0">
                <a:effectLst/>
                <a:latin typeface="IBMPlexMono"/>
              </a:rPr>
              <a:t>Access-Control-Allow-Origin: *</a:t>
            </a:r>
          </a:p>
          <a:p>
            <a:pPr algn="l"/>
            <a:r>
              <a:rPr lang="en-US" sz="2000" b="0" i="0" dirty="0">
                <a:effectLst/>
                <a:latin typeface="IBMPlexMono"/>
              </a:rPr>
              <a:t>Access-Control-Expose-Headers: ETag, X-</a:t>
            </a:r>
            <a:r>
              <a:rPr lang="en-US" sz="2000" b="0" i="0" dirty="0" err="1">
                <a:effectLst/>
                <a:latin typeface="IBMPlexMono"/>
              </a:rPr>
              <a:t>RateLimit</a:t>
            </a:r>
            <a:r>
              <a:rPr lang="en-US" sz="2000" b="0" i="0" dirty="0">
                <a:effectLst/>
                <a:latin typeface="IBMPlexMono"/>
              </a:rPr>
              <a:t>-Limit, X-</a:t>
            </a:r>
            <a:r>
              <a:rPr lang="en-US" sz="2000" b="0" i="0" dirty="0" err="1">
                <a:effectLst/>
                <a:latin typeface="IBMPlexMono"/>
              </a:rPr>
              <a:t>RateLimit</a:t>
            </a:r>
            <a:r>
              <a:rPr lang="en-US" sz="2000" b="0" i="0" dirty="0">
                <a:effectLst/>
                <a:latin typeface="IBMPlexMono"/>
              </a:rPr>
              <a:t>-Remaining, X-</a:t>
            </a:r>
            <a:r>
              <a:rPr lang="en-US" sz="2000" b="0" i="0" dirty="0" err="1">
                <a:effectLst/>
                <a:latin typeface="IBMPlexMono"/>
              </a:rPr>
              <a:t>RateLimit</a:t>
            </a:r>
            <a:r>
              <a:rPr lang="en-US" sz="2000" b="0" i="0" dirty="0">
                <a:effectLst/>
                <a:latin typeface="IBMPlexMono"/>
              </a:rPr>
              <a:t>-Reset, Retry-After, Content-Length, Content-Range</a:t>
            </a:r>
          </a:p>
          <a:p>
            <a:pPr algn="l"/>
            <a:r>
              <a:rPr lang="en-US" sz="2000" b="0" i="0" dirty="0">
                <a:effectLst/>
                <a:latin typeface="IBMPlexMono"/>
              </a:rPr>
              <a:t>Cache-Control: public, max-age=21600</a:t>
            </a:r>
          </a:p>
          <a:p>
            <a:pPr algn="l"/>
            <a:r>
              <a:rPr lang="sr-Latn-RS" sz="2000" b="0" i="0" dirty="0">
                <a:effectLst/>
                <a:latin typeface="IBMPlexMono"/>
              </a:rPr>
              <a:t>...</a:t>
            </a:r>
          </a:p>
          <a:p>
            <a:pPr algn="l"/>
            <a:r>
              <a:rPr lang="en-US" sz="2000" b="0" i="0" dirty="0">
                <a:effectLst/>
                <a:latin typeface="IBMPlexMono"/>
              </a:rPr>
              <a:t>Content-Encoding: </a:t>
            </a:r>
            <a:r>
              <a:rPr lang="en-US" sz="2000" b="0" i="0" dirty="0" err="1">
                <a:effectLst/>
                <a:latin typeface="IBMPlexMono"/>
              </a:rPr>
              <a:t>br</a:t>
            </a:r>
            <a:endParaRPr lang="en-US" sz="2000" b="0" i="0" dirty="0">
              <a:effectLst/>
              <a:latin typeface="IBMPlexMono"/>
            </a:endParaRPr>
          </a:p>
        </p:txBody>
      </p:sp>
    </p:spTree>
    <p:extLst>
      <p:ext uri="{BB962C8B-B14F-4D97-AF65-F5344CB8AC3E}">
        <p14:creationId xmlns:p14="http://schemas.microsoft.com/office/powerpoint/2010/main" val="270994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DA3F-4EFF-D873-A23E-9BF86518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452"/>
          </a:xfrm>
        </p:spPr>
        <p:txBody>
          <a:bodyPr/>
          <a:lstStyle/>
          <a:p>
            <a:r>
              <a:rPr lang="sr-Latn-RS" dirty="0"/>
              <a:t>Analiza HTTP request/response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BBF2-60F3-379B-509A-12DDBCEC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562"/>
            <a:ext cx="8596668" cy="4625801"/>
          </a:xfrm>
        </p:spPr>
        <p:txBody>
          <a:bodyPr/>
          <a:lstStyle/>
          <a:p>
            <a:r>
              <a:rPr lang="sr-Latn-RS" dirty="0"/>
              <a:t>Potrebno je analizirati sledeće stvari: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Header (zaglavlje) HTTP Request-a (zahteva)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Body (telo) HTTP Request-a (zahteva)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Header (zaglavlje) HTTP Response-a (odgovora)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Body (telo) HTTP Response-a (odgovora)</a:t>
            </a:r>
            <a:endParaRPr lang="en-US" dirty="0"/>
          </a:p>
          <a:p>
            <a:r>
              <a:rPr lang="sr-Latn-RS" dirty="0"/>
              <a:t>Tela i zahteva i odgovora principijalno isto izgledaju, npr. ako je u pitanju transfer slike, u telu se nalaze bajti same slike: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Ako klijent šalje bajte, znači da je smer od klijenta ka serveru, što znači da je u pitanju zahtev, odnosno </a:t>
            </a:r>
            <a:r>
              <a:rPr lang="sr-Latn-RS" u="sng" dirty="0"/>
              <a:t>upload</a:t>
            </a:r>
            <a:r>
              <a:rPr lang="sr-Latn-RS" dirty="0"/>
              <a:t> slike (poenta: u telu su bajti slike)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Ako server šalje bajte, znači da je smer od servera ka klijentu, što znači da je u pitanju odgovor, odnosno </a:t>
            </a:r>
            <a:r>
              <a:rPr lang="sr-Latn-RS" u="sng" dirty="0"/>
              <a:t>download</a:t>
            </a:r>
            <a:r>
              <a:rPr lang="sr-Latn-RS" dirty="0"/>
              <a:t> slike (poenta: u telu su bajti slike)</a:t>
            </a:r>
          </a:p>
          <a:p>
            <a:r>
              <a:rPr lang="sr-Latn-RS" dirty="0"/>
              <a:t>Zaglavlja zahteva i odgovora su takođe slična, uz minimalne razlike, ali </a:t>
            </a:r>
            <a:r>
              <a:rPr lang="sr-Latn-RS" b="1" u="sng" dirty="0"/>
              <a:t>moraju</a:t>
            </a:r>
            <a:r>
              <a:rPr lang="sr-Latn-RS" dirty="0"/>
              <a:t> da poštuju odgovarajući oblik, tj. sintaksu koja je veoma jednostavna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C448-4B1C-5A01-E809-CE1AF077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8128-8948-FE27-A1ED-7FEA9E8F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9D99-A94D-1164-26FE-AB8A1AA1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8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608A2A-0231-7F58-3459-0F49BCE2F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391"/>
            <a:ext cx="8596668" cy="4687348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Uopšteno, zaglavlje </a:t>
            </a:r>
            <a:r>
              <a:rPr lang="en-US" dirty="0" err="1"/>
              <a:t>odgovora</a:t>
            </a:r>
            <a:r>
              <a:rPr lang="sr-Latn-RS" dirty="0"/>
              <a:t> se može opisati na sledeći način: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en-US" dirty="0"/>
              <a:t>Kao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, </a:t>
            </a:r>
            <a:r>
              <a:rPr lang="en-US" dirty="0" err="1"/>
              <a:t>verzija</a:t>
            </a:r>
            <a:r>
              <a:rPr lang="en-US" dirty="0"/>
              <a:t> (&lt;version&gt;) je </a:t>
            </a:r>
            <a:r>
              <a:rPr lang="sr-Latn-RS" dirty="0"/>
              <a:t>gotovo uvek HTTP/1.1</a:t>
            </a:r>
          </a:p>
          <a:p>
            <a:r>
              <a:rPr lang="sr-Latn-RS" dirty="0"/>
              <a:t>Zatim se navodi kod statusa odgovora (</a:t>
            </a:r>
            <a:r>
              <a:rPr lang="en-US" dirty="0"/>
              <a:t>&lt;</a:t>
            </a:r>
            <a:r>
              <a:rPr lang="en-US" dirty="0" err="1"/>
              <a:t>status_code</a:t>
            </a:r>
            <a:r>
              <a:rPr lang="en-US" dirty="0"/>
              <a:t>&gt;</a:t>
            </a:r>
            <a:r>
              <a:rPr lang="sr-Latn-RS" dirty="0"/>
              <a:t>), koji je zapravo običan broj, a postoji standardizacija koji kod zapravo kakav status (uspeha ili greške) označava</a:t>
            </a:r>
          </a:p>
          <a:p>
            <a:r>
              <a:rPr lang="sr-Latn-RS" dirty="0"/>
              <a:t>Nakon toga se navodi veoma kratka poruka greške (</a:t>
            </a:r>
            <a:r>
              <a:rPr lang="en-US" dirty="0"/>
              <a:t>&lt;</a:t>
            </a:r>
            <a:r>
              <a:rPr lang="en-US" dirty="0" err="1"/>
              <a:t>status_message</a:t>
            </a:r>
            <a:r>
              <a:rPr lang="en-US" dirty="0"/>
              <a:t>&gt;</a:t>
            </a:r>
            <a:r>
              <a:rPr lang="sr-Latn-RS" dirty="0"/>
              <a:t>), koja je u principu veoma kratke dužine, poput „OK“, ili „Bad Request“ ili „Not Found“</a:t>
            </a:r>
          </a:p>
          <a:p>
            <a:r>
              <a:rPr lang="sr-Latn-RS" dirty="0"/>
              <a:t>Neke poznate kombinacije statusnog koda i poruke: „200 OK“,</a:t>
            </a:r>
            <a:br>
              <a:rPr lang="sr-Latn-RS" dirty="0"/>
            </a:br>
            <a:r>
              <a:rPr lang="sr-Latn-RS" dirty="0"/>
              <a:t>„404 Not Found“ (poznata 404 Page Not Found greška), „400 Bad Request“, „500 Internal Server Error“</a:t>
            </a:r>
          </a:p>
          <a:p>
            <a:r>
              <a:rPr lang="sr-Latn-RS" dirty="0"/>
              <a:t>Ovo su česti kodovi koji se koriste, ali naravno, web aplikacija može njihovo značenje skroz drugačije da koristi, pa čak i svoje proizvoljne da pravi (redak slučaj u praksi)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551"/>
          </a:xfrm>
        </p:spPr>
        <p:txBody>
          <a:bodyPr/>
          <a:lstStyle/>
          <a:p>
            <a:r>
              <a:rPr lang="sr-Latn-RS" dirty="0"/>
              <a:t>HTTP Response Header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6667D-7864-B802-BED7-44799DF7EA90}"/>
              </a:ext>
            </a:extLst>
          </p:cNvPr>
          <p:cNvSpPr txBox="1"/>
          <p:nvPr/>
        </p:nvSpPr>
        <p:spPr>
          <a:xfrm>
            <a:off x="1987755" y="1755686"/>
            <a:ext cx="536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HTTP/&lt;version&gt;</a:t>
            </a:r>
            <a:r>
              <a:rPr lang="sr-Latn-RS" dirty="0"/>
              <a:t> </a:t>
            </a:r>
            <a:r>
              <a:rPr lang="en-US" dirty="0"/>
              <a:t>&lt;</a:t>
            </a:r>
            <a:r>
              <a:rPr lang="en-US" dirty="0" err="1"/>
              <a:t>status_code</a:t>
            </a:r>
            <a:r>
              <a:rPr lang="en-US" dirty="0"/>
              <a:t>&gt; &lt;</a:t>
            </a:r>
            <a:r>
              <a:rPr lang="en-US" dirty="0" err="1"/>
              <a:t>status_message</a:t>
            </a:r>
            <a:r>
              <a:rPr lang="en-US" dirty="0"/>
              <a:t>&gt;</a:t>
            </a:r>
          </a:p>
          <a:p>
            <a:r>
              <a:rPr lang="en-US" dirty="0"/>
              <a:t>&lt;header-name&gt;: &lt;value&gt;*</a:t>
            </a:r>
          </a:p>
        </p:txBody>
      </p:sp>
    </p:spTree>
    <p:extLst>
      <p:ext uri="{BB962C8B-B14F-4D97-AF65-F5344CB8AC3E}">
        <p14:creationId xmlns:p14="http://schemas.microsoft.com/office/powerpoint/2010/main" val="138884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88E7-78EB-10D0-0803-8F5A9155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792"/>
          </a:xfrm>
        </p:spPr>
        <p:txBody>
          <a:bodyPr/>
          <a:lstStyle/>
          <a:p>
            <a:r>
              <a:rPr lang="sr-Latn-RS" dirty="0"/>
              <a:t>HTTP Response Polja Zaglavlja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5966-2F16-DE02-42F9-73E0CF28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522"/>
            <a:ext cx="8596668" cy="4581841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Isto kao kod zahteva, polja zaglavlja odgovora (</a:t>
            </a:r>
            <a:r>
              <a:rPr lang="en-US" dirty="0"/>
              <a:t>&lt;header-name&gt;: &lt;value&gt;</a:t>
            </a:r>
            <a:r>
              <a:rPr lang="sr-Latn-RS" dirty="0"/>
              <a:t>) služe da klijentu vrate dodatne informacije (meta podatke) o samom odgovoru</a:t>
            </a:r>
          </a:p>
          <a:p>
            <a:r>
              <a:rPr lang="sr-Latn-RS" dirty="0"/>
              <a:t>Većinski su od interesa dva polja: „Content-Type“ i „Content-Length“</a:t>
            </a:r>
          </a:p>
          <a:p>
            <a:r>
              <a:rPr lang="sr-Latn-RS" dirty="0"/>
              <a:t>Usko su vezani za telo odgovora – npr. ukoliko server vraća klijentsku aplikaciju, odnosno </a:t>
            </a:r>
            <a:r>
              <a:rPr lang="sr-Latn-RS" i="1" dirty="0"/>
              <a:t>HTML</a:t>
            </a:r>
            <a:r>
              <a:rPr lang="sr-Latn-RS" dirty="0"/>
              <a:t>, polje „Content-Type“ treba da ima vrednost „text/html“, a „Content-Length“ veličinu aplikacije u bajtima</a:t>
            </a:r>
          </a:p>
          <a:p>
            <a:r>
              <a:rPr lang="sr-Latn-RS" dirty="0"/>
              <a:t>Telo poruke nakon toga treba da bude korespondno, npr. sam </a:t>
            </a:r>
            <a:r>
              <a:rPr lang="sr-Latn-RS" i="1" dirty="0"/>
              <a:t>HTML</a:t>
            </a:r>
            <a:r>
              <a:rPr lang="sr-Latn-RS" dirty="0"/>
              <a:t> (i opciono </a:t>
            </a:r>
            <a:r>
              <a:rPr lang="sr-Latn-RS" i="1" dirty="0"/>
              <a:t>CSS+JS</a:t>
            </a:r>
            <a:r>
              <a:rPr lang="sr-Latn-RS" dirty="0"/>
              <a:t>) kod; ako je recimo dati zahtev browser napravio (preko address bara), odmah će taj </a:t>
            </a:r>
            <a:r>
              <a:rPr lang="sr-Latn-RS" i="1" dirty="0"/>
              <a:t>HTML</a:t>
            </a:r>
            <a:r>
              <a:rPr lang="sr-Latn-RS" dirty="0"/>
              <a:t> kod da interpretira u </a:t>
            </a:r>
            <a:r>
              <a:rPr lang="sr-Latn-RS" i="1" dirty="0"/>
              <a:t>UI</a:t>
            </a:r>
            <a:r>
              <a:rPr lang="sr-Latn-RS" dirty="0"/>
              <a:t> i vizuelizuje (engl. </a:t>
            </a:r>
            <a:r>
              <a:rPr lang="sr-Latn-RS" i="1" dirty="0"/>
              <a:t>render</a:t>
            </a:r>
            <a:r>
              <a:rPr lang="sr-Latn-RS" dirty="0"/>
              <a:t>) </a:t>
            </a:r>
            <a:r>
              <a:rPr lang="sr-Latn-RS" i="1" dirty="0"/>
              <a:t>frontend</a:t>
            </a:r>
            <a:r>
              <a:rPr lang="sr-Latn-RS" dirty="0"/>
              <a:t> aplikaciju</a:t>
            </a:r>
          </a:p>
          <a:p>
            <a:r>
              <a:rPr lang="sr-Latn-RS" dirty="0"/>
              <a:t>Uglavnom su polja zaglavlja specifična samo za request ili response, tj. nemaju primenu u suparniku, mada postoje neka polja koja se mogu koristiti i na jednom i na drugom mestu</a:t>
            </a:r>
          </a:p>
          <a:p>
            <a:r>
              <a:rPr lang="sr-Latn-RS" dirty="0"/>
              <a:t>Uglavnom, </a:t>
            </a:r>
            <a:r>
              <a:rPr lang="sr-Latn-RS" i="1" dirty="0"/>
              <a:t>backend</a:t>
            </a:r>
            <a:r>
              <a:rPr lang="sr-Latn-RS" dirty="0"/>
              <a:t> tehnologije su u stanju da same uz odgovor ubace sva neophodna polja u zaglavlju (uključujući „Content-Type“ i „Content-Length“), pa što olakšava posao programera (mada, nekad i on treba da povede računa)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07B5-977D-7D4A-E6F8-E298A97C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9A78-5FEB-5EB9-D8DE-660F4EF8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E6F4-F0AC-5437-E043-9A47724B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88E7-78EB-10D0-0803-8F5A9155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792"/>
          </a:xfrm>
        </p:spPr>
        <p:txBody>
          <a:bodyPr/>
          <a:lstStyle/>
          <a:p>
            <a:r>
              <a:rPr lang="sr-Latn-RS" dirty="0"/>
              <a:t>HTTP Response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5966-2F16-DE02-42F9-73E0CF28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6768"/>
            <a:ext cx="8596668" cy="463459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Gotovo</a:t>
            </a:r>
            <a:r>
              <a:rPr lang="en-US" dirty="0"/>
              <a:t> </a:t>
            </a:r>
            <a:r>
              <a:rPr lang="en-US" dirty="0" err="1"/>
              <a:t>uvek</a:t>
            </a:r>
            <a:r>
              <a:rPr lang="en-US" dirty="0"/>
              <a:t>,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i="1" dirty="0"/>
              <a:t>backend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pozove</a:t>
            </a:r>
            <a:r>
              <a:rPr lang="sr-Latn-RS" dirty="0"/>
              <a:t>, u odgovoru vraća neke korisne informacije koje </a:t>
            </a:r>
            <a:r>
              <a:rPr lang="sr-Latn-RS" i="1" dirty="0"/>
              <a:t>frontend</a:t>
            </a:r>
            <a:r>
              <a:rPr lang="sr-Latn-RS" dirty="0"/>
              <a:t> aplikacija zahteva (može se povući paralela povretne vrednosti poziva najobičnije funkcije)</a:t>
            </a:r>
          </a:p>
          <a:p>
            <a:r>
              <a:rPr lang="sr-Latn-RS" dirty="0"/>
              <a:t>Kao što je ranije rečeno, celokupni zahtevi i odgovori moraju biti </a:t>
            </a:r>
            <a:r>
              <a:rPr lang="sr-Latn-RS" u="sng" dirty="0"/>
              <a:t>serijalizibilni</a:t>
            </a:r>
            <a:r>
              <a:rPr lang="sr-Latn-RS" dirty="0"/>
              <a:t>, a kako tela mogu biti veoma kompleksnog oblika, često se koriste određeni formati koji podržavaju proizvoljnu kompleksnost, a da su takođe i serijalizibilni</a:t>
            </a:r>
          </a:p>
          <a:p>
            <a:r>
              <a:rPr lang="sr-Latn-RS" dirty="0"/>
              <a:t>Ovo su obično podaci u formatu </a:t>
            </a:r>
            <a:r>
              <a:rPr lang="sr-Latn-RS" i="1" dirty="0"/>
              <a:t>XML</a:t>
            </a:r>
            <a:r>
              <a:rPr lang="sr-Latn-RS" dirty="0"/>
              <a:t>-a, ili baš specifično za ovu primenu, još popularniji je </a:t>
            </a:r>
            <a:r>
              <a:rPr lang="sr-Latn-RS" i="1" dirty="0"/>
              <a:t>JSON</a:t>
            </a:r>
            <a:r>
              <a:rPr lang="sr-Latn-RS" dirty="0"/>
              <a:t> format</a:t>
            </a:r>
            <a:endParaRPr lang="en-US" dirty="0"/>
          </a:p>
          <a:p>
            <a:r>
              <a:rPr lang="sr-Latn-RS" dirty="0"/>
              <a:t>Ukoliko recimo server zaista šalje odgovor u </a:t>
            </a:r>
            <a:r>
              <a:rPr lang="sr-Latn-RS" i="1" dirty="0"/>
              <a:t>JSON</a:t>
            </a:r>
            <a:r>
              <a:rPr lang="sr-Latn-RS" dirty="0"/>
              <a:t> formatu, potrebno je za „Content-Type“ da upiše „application/json“, kako bi </a:t>
            </a:r>
            <a:r>
              <a:rPr lang="sr-Latn-RS" i="1" dirty="0"/>
              <a:t>frontend</a:t>
            </a:r>
            <a:r>
              <a:rPr lang="sr-Latn-RS" dirty="0"/>
              <a:t> aplikaciji to i naznačio (i naravno da takođe pošalje i „Content-Length“)</a:t>
            </a:r>
          </a:p>
          <a:p>
            <a:r>
              <a:rPr lang="sr-Latn-RS" dirty="0"/>
              <a:t>Generalno, postoje standardizovani tipovi tela i zahteva i odgovora, a zovu se </a:t>
            </a:r>
            <a:r>
              <a:rPr lang="sr-Latn-RS" i="1" dirty="0"/>
              <a:t>Mime-Types</a:t>
            </a:r>
            <a:r>
              <a:rPr lang="sr-Latn-RS" dirty="0"/>
              <a:t> (i baš te vrednosti se koriste za „Content-Type“ polje)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Npr. za png slike, to je </a:t>
            </a:r>
            <a:r>
              <a:rPr lang="sr-Latn-RS" i="1" dirty="0"/>
              <a:t>image/png</a:t>
            </a:r>
            <a:r>
              <a:rPr lang="sr-Latn-RS" dirty="0"/>
              <a:t>, ili za jpg slike, to je </a:t>
            </a:r>
            <a:r>
              <a:rPr lang="sr-Latn-RS" i="1" dirty="0"/>
              <a:t>image/jpeg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07B5-977D-7D4A-E6F8-E298A97C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9A78-5FEB-5EB9-D8DE-660F4EF8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E6F4-F0AC-5437-E043-9A47724B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3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88E7-78EB-10D0-0803-8F5A9155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792"/>
          </a:xfrm>
        </p:spPr>
        <p:txBody>
          <a:bodyPr/>
          <a:lstStyle/>
          <a:p>
            <a:r>
              <a:rPr lang="sr-Latn-RS" dirty="0"/>
              <a:t>HTTP Response Body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07B5-977D-7D4A-E6F8-E298A97C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9A78-5FEB-5EB9-D8DE-660F4EF8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E6F4-F0AC-5437-E043-9A47724B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764C6-5662-42AB-AE04-E6E2072A1F8D}"/>
              </a:ext>
            </a:extLst>
          </p:cNvPr>
          <p:cNvSpPr txBox="1"/>
          <p:nvPr/>
        </p:nvSpPr>
        <p:spPr>
          <a:xfrm>
            <a:off x="791308" y="1380393"/>
            <a:ext cx="82999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"page"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IBMPlexMono,  Courier New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"results"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:[{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"adult"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backdrop_path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"/zGLHX92Gk96O1DJvLil7ObJTbaL.jpg"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"genre_ids"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IBMPlexMono,  Courier New"/>
              </a:rPr>
              <a:t>14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IBMPlexMono,  Courier New"/>
              </a:rPr>
              <a:t>12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IBMPlexMono,  Courier New"/>
              </a:rPr>
              <a:t>28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],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"id"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IBMPlexMono,  Courier New"/>
              </a:rPr>
              <a:t>338953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"original_language"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"en"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"original_title"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"Fantastic Beasts: The Secrets of 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Dumbledore"</a:t>
            </a:r>
            <a:r>
              <a:rPr lang="en-US" b="0" dirty="0" err="1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"overview"</a:t>
            </a:r>
            <a:r>
              <a:rPr lang="en-US" b="0" dirty="0" err="1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"Professor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 Albus Dumbledore knows the powerful, dark wizard Gellert Grindelwald is moving to seize control of the wizarding world. Unable to stop him alone, he entrusts 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magizoologist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 Newt Scamander to lead an intrepid team of wizards and witches. They soon encounter an array of old and new beasts as they clash with Grindelwald's growing legion of followers."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"popularity"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IBMPlexMono,  Courier New"/>
              </a:rPr>
              <a:t>4570.95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"poster_path"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"/jrgifaYeUtTnaH7NF5Drkgjg2MB.jpg"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"release_date"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"2022-04-06"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"title"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"Fantastic Beasts: The Secrets of Dumbledore"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"video"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"vote_average"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IBMPlexMono,  Courier New"/>
              </a:rPr>
              <a:t>6.9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"vote_count"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IBMPlexMono,  Courier New"/>
              </a:rPr>
              <a:t>1740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},{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"adult"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backdrop_path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"/gG9fTyDL03fiKnOpf2tr01sncnt.jpg"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"genre_ids"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IBMPlexMono,  Courier New"/>
              </a:rPr>
              <a:t>28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IBMPlexMono,  Courier New"/>
              </a:rPr>
              <a:t>878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IBMPlexMono,  Courier New"/>
              </a:rPr>
              <a:t>14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],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"id"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IBMPlexMono,  Courier New"/>
              </a:rPr>
              <a:t>526896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"original_language"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"en"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"original_title"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"Morbius"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"overview"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"Dangerously ill with a rare blood disorder, and determined to save others suffering his same fate, Dr. Michael 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Morbius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 attempts a desperate gamble. What at first appears to be a radical success soon reveals itself to be a remedy potentially worse than the disease."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"popularity"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IBMPlexMono,  Courier New"/>
              </a:rPr>
              <a:t>3911.493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"poster_path"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"/6JjfSchsU6daXk2AKX8EEBjO3Fm.jpg"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"release_date"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"2022-03-30"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IBMPlexMono,  Courier New"/>
              </a:rPr>
              <a:t>"title"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IBMPlexMono,  Courier New"/>
              </a:rPr>
              <a:t>"Morbius"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,</a:t>
            </a:r>
            <a:r>
              <a:rPr lang="sr-Latn-R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...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000000"/>
                </a:highlight>
                <a:latin typeface="IBMPlexMono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IBMPlexMon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6771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88E7-78EB-10D0-0803-8F5A9155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792"/>
          </a:xfrm>
        </p:spPr>
        <p:txBody>
          <a:bodyPr/>
          <a:lstStyle/>
          <a:p>
            <a:r>
              <a:rPr lang="sr-Latn-RS" dirty="0"/>
              <a:t>HTTP Response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5966-2F16-DE02-42F9-73E0CF28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938"/>
            <a:ext cx="8596668" cy="4599425"/>
          </a:xfrm>
        </p:spPr>
        <p:txBody>
          <a:bodyPr>
            <a:normAutofit/>
          </a:bodyPr>
          <a:lstStyle/>
          <a:p>
            <a:r>
              <a:rPr lang="sr-Latn-RS" dirty="0"/>
              <a:t>Npr. sa prošlog slajda možemo videti da nam je server vratio neki odgovor (koji je inače skraćen), i to u </a:t>
            </a:r>
            <a:r>
              <a:rPr lang="sr-Latn-RS" i="1" dirty="0"/>
              <a:t>JSON</a:t>
            </a:r>
            <a:r>
              <a:rPr lang="sr-Latn-RS" dirty="0"/>
              <a:t> formatu (što se može zaključiti i sa slajda gde su prikazana polja zaglavlja odgovora – „Content-Type: application/json“)</a:t>
            </a:r>
          </a:p>
          <a:p>
            <a:r>
              <a:rPr lang="sr-Latn-RS" dirty="0"/>
              <a:t>Konkretno, slali smo zahtev da nam </a:t>
            </a:r>
            <a:r>
              <a:rPr lang="sr-Latn-RS" i="1" dirty="0"/>
              <a:t>backend</a:t>
            </a:r>
            <a:r>
              <a:rPr lang="sr-Latn-RS" dirty="0"/>
              <a:t> servis vrati popularne filmove</a:t>
            </a:r>
          </a:p>
          <a:p>
            <a:r>
              <a:rPr lang="sr-Latn-RS" dirty="0"/>
              <a:t>Na prošlom slajdu, možemo da vidimo i koji su to filmovi: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„Fantastic Beasts: The Secrets of Dumbledore“ i „Morbius“ (server je vratio i druge, no na slajdu nema dovoljno mesta da se sve prikaže)</a:t>
            </a:r>
          </a:p>
          <a:p>
            <a:r>
              <a:rPr lang="sr-Latn-RS" dirty="0"/>
              <a:t>Sada, kada imamo ove informacije, možemo npr. na </a:t>
            </a:r>
            <a:r>
              <a:rPr lang="sr-Latn-RS" i="1" dirty="0"/>
              <a:t>frontend</a:t>
            </a:r>
            <a:r>
              <a:rPr lang="sr-Latn-RS" dirty="0"/>
              <a:t> aplikaciji koja je poslala ovaj zahtev, dobijene filmove da vizuelizujemo korisniku</a:t>
            </a:r>
          </a:p>
          <a:p>
            <a:r>
              <a:rPr lang="sr-Latn-RS" dirty="0"/>
              <a:t>Naravno, neophodno je da na adekvatan način parsiramo telo dobijenog odgovora, međutim, </a:t>
            </a:r>
            <a:r>
              <a:rPr lang="sr-Latn-RS" i="1" dirty="0"/>
              <a:t>XML</a:t>
            </a:r>
            <a:r>
              <a:rPr lang="sr-Latn-RS" dirty="0"/>
              <a:t> i </a:t>
            </a:r>
            <a:r>
              <a:rPr lang="sr-Latn-RS" i="1" dirty="0"/>
              <a:t>JSON</a:t>
            </a:r>
            <a:r>
              <a:rPr lang="sr-Latn-RS" dirty="0"/>
              <a:t> su opšte poznati serijalizibilni formati predstavljanja podataka da u mnogim tehnologijama postoje već ugrađeni parseri sa kojima je vrlo jednostavno raditi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07B5-977D-7D4A-E6F8-E298A97C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9A78-5FEB-5EB9-D8DE-660F4EF8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E6F4-F0AC-5437-E043-9A47724B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88E7-78EB-10D0-0803-8F5A9155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792"/>
          </a:xfrm>
        </p:spPr>
        <p:txBody>
          <a:bodyPr/>
          <a:lstStyle/>
          <a:p>
            <a:r>
              <a:rPr lang="sr-Latn-RS" dirty="0"/>
              <a:t>HTTP Request/Response Header+Body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5966-2F16-DE02-42F9-73E0CF28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5177"/>
            <a:ext cx="8596668" cy="4186186"/>
          </a:xfrm>
        </p:spPr>
        <p:txBody>
          <a:bodyPr>
            <a:normAutofit/>
          </a:bodyPr>
          <a:lstStyle/>
          <a:p>
            <a:r>
              <a:rPr lang="sr-Latn-RS" dirty="0"/>
              <a:t>Već je pomenuto da se između zaglavlja i tela (bilo zahteva ili odgovora) mora nalaziti prazan red (bonus </a:t>
            </a:r>
            <a:r>
              <a:rPr lang="en-US" dirty="0"/>
              <a:t>‘\n’</a:t>
            </a:r>
            <a:r>
              <a:rPr lang="sr-Latn-RS" dirty="0"/>
              <a:t>)</a:t>
            </a:r>
          </a:p>
          <a:p>
            <a:r>
              <a:rPr lang="sr-Latn-RS" dirty="0"/>
              <a:t>Na taj način se telo i zaglavlje odvajaju</a:t>
            </a:r>
          </a:p>
          <a:p>
            <a:r>
              <a:rPr lang="sr-Latn-RS" dirty="0"/>
              <a:t>Kraj zahteva/odgovora se takođe označava jednim praznim redom</a:t>
            </a:r>
          </a:p>
          <a:p>
            <a:r>
              <a:rPr lang="sr-Latn-RS" dirty="0"/>
              <a:t>Klijent takođe može da šalje serveru uz zahtev telo</a:t>
            </a:r>
          </a:p>
          <a:p>
            <a:r>
              <a:rPr lang="sr-Latn-RS" dirty="0"/>
              <a:t>Ukoliko to nije slika ili neki drugi media fajl (audio, video, ...), gde su to obično bajti samog fajla koji se upload-uje, već su u pitanju neki drugi podaci opštijeg oblika (npr. email, username, password pri registraciji novog korisnika), često se takođe i ovde koristi </a:t>
            </a:r>
            <a:r>
              <a:rPr lang="sr-Latn-RS" i="1" dirty="0"/>
              <a:t>JSON</a:t>
            </a:r>
            <a:r>
              <a:rPr lang="sr-Latn-RS" dirty="0"/>
              <a:t>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07B5-977D-7D4A-E6F8-E298A97C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9A78-5FEB-5EB9-D8DE-660F4EF8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E6F4-F0AC-5437-E043-9A47724B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DA3F-4EFF-D873-A23E-9BF86518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452"/>
          </a:xfrm>
        </p:spPr>
        <p:txBody>
          <a:bodyPr/>
          <a:lstStyle/>
          <a:p>
            <a:r>
              <a:rPr lang="sr-Latn-RS" dirty="0"/>
              <a:t>Analiza HTTP request/response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BBF2-60F3-379B-509A-12DDBCEC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5900"/>
            <a:ext cx="8596668" cy="4555463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Generalno, i zahtevi i odgovori su ništa drugo nego višelinijski stringovi (dakle, string koji sadrži „</a:t>
            </a:r>
            <a:r>
              <a:rPr lang="en-US" dirty="0"/>
              <a:t>\n</a:t>
            </a:r>
            <a:r>
              <a:rPr lang="sr-Latn-RS" dirty="0"/>
              <a:t>“ u sebi)</a:t>
            </a:r>
          </a:p>
          <a:p>
            <a:r>
              <a:rPr lang="sr-Latn-RS" dirty="0"/>
              <a:t>Poenta je da to mora biti nešto što je serijalizibilno, tj. drugim rečima nešto što može da se predstavi nekom sekvencom, a string upravo predstavlja sekvencu karaktera</a:t>
            </a:r>
          </a:p>
          <a:p>
            <a:r>
              <a:rPr lang="sr-Latn-RS" dirty="0"/>
              <a:t>Razlog zašto je ovo usvojeno je zbog prirode transporta informacija putem interneta, a to su uglavnom serijski prenosi (dakle, karakter po krakter)</a:t>
            </a:r>
          </a:p>
          <a:p>
            <a:r>
              <a:rPr lang="sr-Latn-RS" dirty="0"/>
              <a:t>Prvenstveno se dakle navodi zaglavlje (bilo request-a ili response-a), a potom se ostavlja jedan prazan red, nakon čega ide opciono telo (koje ne mora biti prisutno)</a:t>
            </a:r>
          </a:p>
          <a:p>
            <a:r>
              <a:rPr lang="sr-Latn-RS" dirty="0"/>
              <a:t>U praksi, često browser-i i korišćene tehnologije (kako na </a:t>
            </a:r>
            <a:r>
              <a:rPr lang="sr-Latn-RS" i="1" dirty="0"/>
              <a:t>front</a:t>
            </a:r>
            <a:r>
              <a:rPr lang="sr-Latn-RS" dirty="0"/>
              <a:t>-u, tako i na </a:t>
            </a:r>
            <a:r>
              <a:rPr lang="sr-Latn-RS" i="1" dirty="0"/>
              <a:t>back</a:t>
            </a:r>
            <a:r>
              <a:rPr lang="sr-Latn-RS" dirty="0"/>
              <a:t>-u) same vode računa o zaglavljima i request-ova i response-va, pa programer obično treba samo da vodi računa o telu</a:t>
            </a:r>
          </a:p>
          <a:p>
            <a:r>
              <a:rPr lang="sr-Latn-RS" dirty="0"/>
              <a:t>Ponekad se ipak susreće i sa pojedinim poljima iz zaglavlja, pa ipak treba da ima razumevanje o njihovom postojanju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C448-4B1C-5A01-E809-CE1AF077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8128-8948-FE27-A1ED-7FEA9E8F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9D99-A94D-1164-26FE-AB8A1AA1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8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DA3F-4EFF-D873-A23E-9BF86518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452"/>
          </a:xfrm>
        </p:spPr>
        <p:txBody>
          <a:bodyPr/>
          <a:lstStyle/>
          <a:p>
            <a:r>
              <a:rPr lang="sr-Latn-RS" dirty="0"/>
              <a:t>Analiza HTTP request/response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BBF2-60F3-379B-509A-12DDBCEC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407"/>
            <a:ext cx="8596668" cy="4449955"/>
          </a:xfrm>
        </p:spPr>
        <p:txBody>
          <a:bodyPr>
            <a:normAutofit/>
          </a:bodyPr>
          <a:lstStyle/>
          <a:p>
            <a:r>
              <a:rPr lang="sr-Latn-RS" dirty="0"/>
              <a:t>Analiziraćemo primer zahteva i odgovora koristeći </a:t>
            </a:r>
            <a:r>
              <a:rPr lang="sr-Latn-RS" i="1" dirty="0"/>
              <a:t>backend</a:t>
            </a:r>
            <a:r>
              <a:rPr lang="sr-Latn-RS" dirty="0"/>
              <a:t> </a:t>
            </a:r>
            <a:r>
              <a:rPr lang="sr-Latn-RS" i="1" dirty="0"/>
              <a:t>API</a:t>
            </a:r>
            <a:r>
              <a:rPr lang="sr-Latn-RS" dirty="0"/>
              <a:t> razvijen za potrebe rada sa filmovima</a:t>
            </a:r>
          </a:p>
          <a:p>
            <a:r>
              <a:rPr lang="en-US" dirty="0">
                <a:hlinkClick r:id="rId2"/>
              </a:rPr>
              <a:t>The Movie Database (TMDB) (themoviedb.org)</a:t>
            </a:r>
            <a:endParaRPr lang="sr-Latn-RS" dirty="0"/>
          </a:p>
          <a:p>
            <a:r>
              <a:rPr lang="sr-Latn-RS" dirty="0"/>
              <a:t>Ideja je da pomoću ovog </a:t>
            </a:r>
            <a:r>
              <a:rPr lang="sr-Latn-RS" i="1" dirty="0"/>
              <a:t>API</a:t>
            </a:r>
            <a:r>
              <a:rPr lang="sr-Latn-RS" dirty="0"/>
              <a:t>-ja možemo da dohvatamo koji su to popularni filmovi u svetu, da pretražujemo filmove, generalno da sa njima baratamo</a:t>
            </a:r>
          </a:p>
          <a:p>
            <a:r>
              <a:rPr lang="sr-Latn-RS" dirty="0"/>
              <a:t>Ovo je dakle izgrađen </a:t>
            </a:r>
            <a:r>
              <a:rPr lang="sr-Latn-RS" i="1" dirty="0"/>
              <a:t>backend</a:t>
            </a:r>
            <a:r>
              <a:rPr lang="sr-Latn-RS" dirty="0"/>
              <a:t> servis kog možemo da pozivamo, a on nema </a:t>
            </a:r>
            <a:r>
              <a:rPr lang="sr-Latn-RS" i="1" dirty="0"/>
              <a:t>UI</a:t>
            </a:r>
            <a:endParaRPr lang="sr-Latn-RS" dirty="0"/>
          </a:p>
          <a:p>
            <a:r>
              <a:rPr lang="sr-Latn-RS" dirty="0"/>
              <a:t>Recimo, </a:t>
            </a:r>
            <a:r>
              <a:rPr lang="sr-Latn-RS" i="1" dirty="0"/>
              <a:t>frontend</a:t>
            </a:r>
            <a:r>
              <a:rPr lang="sr-Latn-RS" dirty="0"/>
              <a:t> developeri sada mogu da izgrade neku aplikaciju koja poseduje </a:t>
            </a:r>
            <a:r>
              <a:rPr lang="sr-Latn-RS" i="1" dirty="0"/>
              <a:t>UI</a:t>
            </a:r>
            <a:endParaRPr lang="sr-Latn-RS" dirty="0"/>
          </a:p>
          <a:p>
            <a:r>
              <a:rPr lang="sr-Latn-RS" dirty="0"/>
              <a:t>U trenucima kada recimo ova aplikacija treba da prikaže 10 najpopularnijih filmova na svetu, ovakav sistem je veoma teško napraviti, međutim, jednostavnim pozivom ka ovakvom servisu, problem rešavamo u svega nekoliko linija koda!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C448-4B1C-5A01-E809-CE1AF077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8128-8948-FE27-A1ED-7FEA9E8F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9D99-A94D-1164-26FE-AB8A1AA1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551"/>
          </a:xfrm>
        </p:spPr>
        <p:txBody>
          <a:bodyPr/>
          <a:lstStyle/>
          <a:p>
            <a:r>
              <a:rPr lang="sr-Latn-RS" dirty="0"/>
              <a:t>HTTP Request Header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6667D-7864-B802-BED7-44799DF7EA90}"/>
              </a:ext>
            </a:extLst>
          </p:cNvPr>
          <p:cNvSpPr txBox="1"/>
          <p:nvPr/>
        </p:nvSpPr>
        <p:spPr>
          <a:xfrm>
            <a:off x="2368072" y="1715471"/>
            <a:ext cx="5215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/3/movie/popular HTTP/1.1</a:t>
            </a:r>
          </a:p>
          <a:p>
            <a:r>
              <a:rPr lang="en-US" sz="2400" dirty="0"/>
              <a:t>Authorization: Bearer </a:t>
            </a:r>
            <a:r>
              <a:rPr lang="sr-Latn-RS" sz="2400" dirty="0"/>
              <a:t>* secret *</a:t>
            </a:r>
            <a:endParaRPr lang="en-US" sz="2400" dirty="0"/>
          </a:p>
          <a:p>
            <a:r>
              <a:rPr lang="en-US" sz="2400" dirty="0"/>
              <a:t>User-Agent: </a:t>
            </a:r>
            <a:r>
              <a:rPr lang="en-US" sz="2400" dirty="0" err="1"/>
              <a:t>PostmanRuntime</a:t>
            </a:r>
            <a:r>
              <a:rPr lang="en-US" sz="2400" dirty="0"/>
              <a:t>/7.29.0</a:t>
            </a:r>
          </a:p>
          <a:p>
            <a:r>
              <a:rPr lang="en-US" sz="2400" dirty="0"/>
              <a:t>Accept: */*</a:t>
            </a:r>
          </a:p>
          <a:p>
            <a:r>
              <a:rPr lang="en-US" sz="2400" dirty="0"/>
              <a:t>Host: api.themoviedb.org</a:t>
            </a:r>
          </a:p>
          <a:p>
            <a:r>
              <a:rPr lang="en-US" sz="2400" dirty="0"/>
              <a:t>Accept-Encoding: </a:t>
            </a:r>
            <a:r>
              <a:rPr lang="en-US" sz="2400" dirty="0" err="1"/>
              <a:t>gzip</a:t>
            </a:r>
            <a:r>
              <a:rPr lang="en-US" sz="2400" dirty="0"/>
              <a:t>, deflate, </a:t>
            </a:r>
            <a:r>
              <a:rPr lang="en-US" sz="2400" dirty="0" err="1"/>
              <a:t>br</a:t>
            </a:r>
            <a:endParaRPr lang="en-US" sz="2400" dirty="0"/>
          </a:p>
          <a:p>
            <a:r>
              <a:rPr lang="en-US" sz="2400" dirty="0"/>
              <a:t>Connection: keep-alive</a:t>
            </a:r>
          </a:p>
        </p:txBody>
      </p:sp>
    </p:spTree>
    <p:extLst>
      <p:ext uri="{BB962C8B-B14F-4D97-AF65-F5344CB8AC3E}">
        <p14:creationId xmlns:p14="http://schemas.microsoft.com/office/powerpoint/2010/main" val="387574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551"/>
          </a:xfrm>
        </p:spPr>
        <p:txBody>
          <a:bodyPr/>
          <a:lstStyle/>
          <a:p>
            <a:r>
              <a:rPr lang="sr-Latn-RS" dirty="0"/>
              <a:t>HTTP Request Header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6667D-7864-B802-BED7-44799DF7EA90}"/>
              </a:ext>
            </a:extLst>
          </p:cNvPr>
          <p:cNvSpPr txBox="1"/>
          <p:nvPr/>
        </p:nvSpPr>
        <p:spPr>
          <a:xfrm>
            <a:off x="2368072" y="1715471"/>
            <a:ext cx="5215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/3/movie/popular </a:t>
            </a:r>
            <a:r>
              <a:rPr lang="en-US" sz="2400" dirty="0">
                <a:solidFill>
                  <a:srgbClr val="FF0000"/>
                </a:solidFill>
              </a:rPr>
              <a:t>HTTP</a:t>
            </a:r>
            <a:r>
              <a:rPr lang="en-US" sz="2400" dirty="0"/>
              <a:t>/1.1</a:t>
            </a:r>
          </a:p>
          <a:p>
            <a:r>
              <a:rPr lang="en-US" sz="2400" dirty="0"/>
              <a:t>Authorization: Bearer </a:t>
            </a:r>
            <a:r>
              <a:rPr lang="sr-Latn-RS" sz="2400" dirty="0"/>
              <a:t>* secret *</a:t>
            </a:r>
            <a:endParaRPr lang="en-US" sz="2400" dirty="0"/>
          </a:p>
          <a:p>
            <a:r>
              <a:rPr lang="en-US" sz="2400" dirty="0"/>
              <a:t>User-Agent: </a:t>
            </a:r>
            <a:r>
              <a:rPr lang="en-US" sz="2400" dirty="0" err="1"/>
              <a:t>PostmanRuntime</a:t>
            </a:r>
            <a:r>
              <a:rPr lang="en-US" sz="2400" dirty="0"/>
              <a:t>/7.29.0</a:t>
            </a:r>
          </a:p>
          <a:p>
            <a:r>
              <a:rPr lang="en-US" sz="2400" dirty="0"/>
              <a:t>Accept: */*</a:t>
            </a:r>
          </a:p>
          <a:p>
            <a:r>
              <a:rPr lang="en-US" sz="2400" dirty="0"/>
              <a:t>Host: api.themoviedb.org</a:t>
            </a:r>
          </a:p>
          <a:p>
            <a:r>
              <a:rPr lang="en-US" sz="2400" dirty="0"/>
              <a:t>Accept-Encoding: </a:t>
            </a:r>
            <a:r>
              <a:rPr lang="en-US" sz="2400" dirty="0" err="1"/>
              <a:t>gzip</a:t>
            </a:r>
            <a:r>
              <a:rPr lang="en-US" sz="2400" dirty="0"/>
              <a:t>, deflate, </a:t>
            </a:r>
            <a:r>
              <a:rPr lang="en-US" sz="2400" dirty="0" err="1"/>
              <a:t>br</a:t>
            </a:r>
            <a:endParaRPr lang="en-US" sz="2400" dirty="0"/>
          </a:p>
          <a:p>
            <a:r>
              <a:rPr lang="en-US" sz="2400" dirty="0"/>
              <a:t>Connection: keep-alive</a:t>
            </a:r>
          </a:p>
        </p:txBody>
      </p:sp>
    </p:spTree>
    <p:extLst>
      <p:ext uri="{BB962C8B-B14F-4D97-AF65-F5344CB8AC3E}">
        <p14:creationId xmlns:p14="http://schemas.microsoft.com/office/powerpoint/2010/main" val="244391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551"/>
          </a:xfrm>
        </p:spPr>
        <p:txBody>
          <a:bodyPr/>
          <a:lstStyle/>
          <a:p>
            <a:r>
              <a:rPr lang="sr-Latn-RS" dirty="0"/>
              <a:t>HTTP Request Header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6667D-7864-B802-BED7-44799DF7EA90}"/>
              </a:ext>
            </a:extLst>
          </p:cNvPr>
          <p:cNvSpPr txBox="1"/>
          <p:nvPr/>
        </p:nvSpPr>
        <p:spPr>
          <a:xfrm>
            <a:off x="2368072" y="1715471"/>
            <a:ext cx="5215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/3/movie/popular </a:t>
            </a:r>
            <a:r>
              <a:rPr lang="en-US" sz="2400" dirty="0">
                <a:solidFill>
                  <a:srgbClr val="FF0000"/>
                </a:solidFill>
              </a:rPr>
              <a:t>HTTP</a:t>
            </a:r>
            <a:r>
              <a:rPr lang="en-US" sz="2400" dirty="0"/>
              <a:t>/1.1</a:t>
            </a:r>
          </a:p>
          <a:p>
            <a:r>
              <a:rPr lang="en-US" sz="2400" dirty="0"/>
              <a:t>Authorization: Bearer </a:t>
            </a:r>
            <a:r>
              <a:rPr lang="sr-Latn-RS" sz="2400" dirty="0"/>
              <a:t>* secret *</a:t>
            </a:r>
            <a:endParaRPr lang="en-US" sz="2400" dirty="0"/>
          </a:p>
          <a:p>
            <a:r>
              <a:rPr lang="en-US" sz="2400" dirty="0"/>
              <a:t>User-Agent: </a:t>
            </a:r>
            <a:r>
              <a:rPr lang="en-US" sz="2400" dirty="0" err="1"/>
              <a:t>PostmanRuntime</a:t>
            </a:r>
            <a:r>
              <a:rPr lang="en-US" sz="2400" dirty="0"/>
              <a:t>/7.29.0</a:t>
            </a:r>
          </a:p>
          <a:p>
            <a:r>
              <a:rPr lang="en-US" sz="2400" dirty="0"/>
              <a:t>Accept: */*</a:t>
            </a:r>
          </a:p>
          <a:p>
            <a:r>
              <a:rPr lang="en-US" sz="2400" dirty="0"/>
              <a:t>Host: api.themoviedb.org</a:t>
            </a:r>
          </a:p>
          <a:p>
            <a:r>
              <a:rPr lang="en-US" sz="2400" dirty="0"/>
              <a:t>Accept-Encoding: </a:t>
            </a:r>
            <a:r>
              <a:rPr lang="en-US" sz="2400" dirty="0" err="1"/>
              <a:t>gzip</a:t>
            </a:r>
            <a:r>
              <a:rPr lang="en-US" sz="2400" dirty="0"/>
              <a:t>, deflate, </a:t>
            </a:r>
            <a:r>
              <a:rPr lang="en-US" sz="2400" dirty="0" err="1"/>
              <a:t>br</a:t>
            </a:r>
            <a:endParaRPr lang="en-US" sz="2400" dirty="0"/>
          </a:p>
          <a:p>
            <a:r>
              <a:rPr lang="en-US" sz="2400" dirty="0"/>
              <a:t>Connection: keep-alive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90BA5-7148-7DA0-16EA-CB0DD25FDC38}"/>
              </a:ext>
            </a:extLst>
          </p:cNvPr>
          <p:cNvSpPr txBox="1"/>
          <p:nvPr/>
        </p:nvSpPr>
        <p:spPr>
          <a:xfrm>
            <a:off x="2438408" y="4747846"/>
            <a:ext cx="486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http://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551"/>
          </a:xfrm>
        </p:spPr>
        <p:txBody>
          <a:bodyPr/>
          <a:lstStyle/>
          <a:p>
            <a:r>
              <a:rPr lang="sr-Latn-RS" dirty="0"/>
              <a:t>HTTP Request Header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6667D-7864-B802-BED7-44799DF7EA90}"/>
              </a:ext>
            </a:extLst>
          </p:cNvPr>
          <p:cNvSpPr txBox="1"/>
          <p:nvPr/>
        </p:nvSpPr>
        <p:spPr>
          <a:xfrm>
            <a:off x="2368072" y="1715471"/>
            <a:ext cx="5215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/3/movie/popular </a:t>
            </a:r>
            <a:r>
              <a:rPr lang="en-US" sz="2400" dirty="0">
                <a:solidFill>
                  <a:srgbClr val="FF0000"/>
                </a:solidFill>
              </a:rPr>
              <a:t>HTTP</a:t>
            </a:r>
            <a:r>
              <a:rPr lang="en-US" sz="2400" dirty="0"/>
              <a:t>/1.1</a:t>
            </a:r>
          </a:p>
          <a:p>
            <a:r>
              <a:rPr lang="en-US" sz="2400" dirty="0"/>
              <a:t>Authorization: Bearer </a:t>
            </a:r>
            <a:r>
              <a:rPr lang="sr-Latn-RS" sz="2400" dirty="0"/>
              <a:t>* secret *</a:t>
            </a:r>
            <a:endParaRPr lang="en-US" sz="2400" dirty="0"/>
          </a:p>
          <a:p>
            <a:r>
              <a:rPr lang="en-US" sz="2400" dirty="0"/>
              <a:t>User-Agent: </a:t>
            </a:r>
            <a:r>
              <a:rPr lang="en-US" sz="2400" dirty="0" err="1"/>
              <a:t>PostmanRuntime</a:t>
            </a:r>
            <a:r>
              <a:rPr lang="en-US" sz="2400" dirty="0"/>
              <a:t>/7.29.0</a:t>
            </a:r>
          </a:p>
          <a:p>
            <a:r>
              <a:rPr lang="en-US" sz="2400" dirty="0"/>
              <a:t>Accept: */*</a:t>
            </a:r>
          </a:p>
          <a:p>
            <a:r>
              <a:rPr lang="en-US" sz="2400" dirty="0"/>
              <a:t>Host: </a:t>
            </a:r>
            <a:r>
              <a:rPr lang="en-US" sz="2400" dirty="0">
                <a:solidFill>
                  <a:srgbClr val="0070C0"/>
                </a:solidFill>
              </a:rPr>
              <a:t>api.themoviedb.org</a:t>
            </a:r>
          </a:p>
          <a:p>
            <a:r>
              <a:rPr lang="en-US" sz="2400" dirty="0"/>
              <a:t>Accept-Encoding: </a:t>
            </a:r>
            <a:r>
              <a:rPr lang="en-US" sz="2400" dirty="0" err="1"/>
              <a:t>gzip</a:t>
            </a:r>
            <a:r>
              <a:rPr lang="en-US" sz="2400" dirty="0"/>
              <a:t>, deflate, </a:t>
            </a:r>
            <a:r>
              <a:rPr lang="en-US" sz="2400" dirty="0" err="1"/>
              <a:t>br</a:t>
            </a:r>
            <a:endParaRPr lang="en-US" sz="2400" dirty="0"/>
          </a:p>
          <a:p>
            <a:r>
              <a:rPr lang="en-US" sz="2400" dirty="0"/>
              <a:t>Connection: keep-alive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90BA5-7148-7DA0-16EA-CB0DD25FDC38}"/>
              </a:ext>
            </a:extLst>
          </p:cNvPr>
          <p:cNvSpPr txBox="1"/>
          <p:nvPr/>
        </p:nvSpPr>
        <p:spPr>
          <a:xfrm>
            <a:off x="2438408" y="4747846"/>
            <a:ext cx="486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http://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4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551"/>
          </a:xfrm>
        </p:spPr>
        <p:txBody>
          <a:bodyPr/>
          <a:lstStyle/>
          <a:p>
            <a:r>
              <a:rPr lang="sr-Latn-RS" dirty="0"/>
              <a:t>HTTP Request Header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6667D-7864-B802-BED7-44799DF7EA90}"/>
              </a:ext>
            </a:extLst>
          </p:cNvPr>
          <p:cNvSpPr txBox="1"/>
          <p:nvPr/>
        </p:nvSpPr>
        <p:spPr>
          <a:xfrm>
            <a:off x="2368072" y="1715471"/>
            <a:ext cx="5215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/3/movie/popular </a:t>
            </a:r>
            <a:r>
              <a:rPr lang="en-US" sz="2400" dirty="0">
                <a:solidFill>
                  <a:srgbClr val="FF0000"/>
                </a:solidFill>
              </a:rPr>
              <a:t>HTTP</a:t>
            </a:r>
            <a:r>
              <a:rPr lang="en-US" sz="2400" dirty="0"/>
              <a:t>/1.1</a:t>
            </a:r>
          </a:p>
          <a:p>
            <a:r>
              <a:rPr lang="en-US" sz="2400" dirty="0"/>
              <a:t>Authorization: Bearer </a:t>
            </a:r>
            <a:r>
              <a:rPr lang="sr-Latn-RS" sz="2400" dirty="0"/>
              <a:t>* secret *</a:t>
            </a:r>
            <a:endParaRPr lang="en-US" sz="2400" dirty="0"/>
          </a:p>
          <a:p>
            <a:r>
              <a:rPr lang="en-US" sz="2400" dirty="0"/>
              <a:t>User-Agent: </a:t>
            </a:r>
            <a:r>
              <a:rPr lang="en-US" sz="2400" dirty="0" err="1"/>
              <a:t>PostmanRuntime</a:t>
            </a:r>
            <a:r>
              <a:rPr lang="en-US" sz="2400" dirty="0"/>
              <a:t>/7.29.0</a:t>
            </a:r>
          </a:p>
          <a:p>
            <a:r>
              <a:rPr lang="en-US" sz="2400" dirty="0"/>
              <a:t>Accept: */*</a:t>
            </a:r>
          </a:p>
          <a:p>
            <a:r>
              <a:rPr lang="en-US" sz="2400" dirty="0"/>
              <a:t>Host: </a:t>
            </a:r>
            <a:r>
              <a:rPr lang="en-US" sz="2400" dirty="0">
                <a:solidFill>
                  <a:srgbClr val="0070C0"/>
                </a:solidFill>
              </a:rPr>
              <a:t>api.themoviedb.org</a:t>
            </a:r>
          </a:p>
          <a:p>
            <a:r>
              <a:rPr lang="en-US" sz="2400" dirty="0"/>
              <a:t>Accept-Encoding: </a:t>
            </a:r>
            <a:r>
              <a:rPr lang="en-US" sz="2400" dirty="0" err="1"/>
              <a:t>gzip</a:t>
            </a:r>
            <a:r>
              <a:rPr lang="en-US" sz="2400" dirty="0"/>
              <a:t>, deflate, </a:t>
            </a:r>
            <a:r>
              <a:rPr lang="en-US" sz="2400" dirty="0" err="1"/>
              <a:t>br</a:t>
            </a:r>
            <a:endParaRPr lang="en-US" sz="2400" dirty="0"/>
          </a:p>
          <a:p>
            <a:r>
              <a:rPr lang="en-US" sz="2400" dirty="0"/>
              <a:t>Connection: keep-alive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90BA5-7148-7DA0-16EA-CB0DD25FDC38}"/>
              </a:ext>
            </a:extLst>
          </p:cNvPr>
          <p:cNvSpPr txBox="1"/>
          <p:nvPr/>
        </p:nvSpPr>
        <p:spPr>
          <a:xfrm>
            <a:off x="2438408" y="4747846"/>
            <a:ext cx="486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http://</a:t>
            </a:r>
            <a:r>
              <a:rPr lang="sr-Latn-RS" dirty="0">
                <a:solidFill>
                  <a:srgbClr val="0070C0"/>
                </a:solidFill>
              </a:rPr>
              <a:t>api.themoviedb.org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86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3214</Words>
  <Application>Microsoft Office PowerPoint</Application>
  <PresentationFormat>Widescreen</PresentationFormat>
  <Paragraphs>274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IBMPlexMono</vt:lpstr>
      <vt:lpstr>IBMPlexMono,  Courier New</vt:lpstr>
      <vt:lpstr>Trebuchet MS</vt:lpstr>
      <vt:lpstr>Wingdings 3</vt:lpstr>
      <vt:lpstr>Facet</vt:lpstr>
      <vt:lpstr>4. HTTP request/response</vt:lpstr>
      <vt:lpstr>Analiza HTTP request/response</vt:lpstr>
      <vt:lpstr>Analiza HTTP request/response</vt:lpstr>
      <vt:lpstr>Analiza HTTP request/response</vt:lpstr>
      <vt:lpstr>HTTP Request Header</vt:lpstr>
      <vt:lpstr>HTTP Request Header</vt:lpstr>
      <vt:lpstr>HTTP Request Header</vt:lpstr>
      <vt:lpstr>HTTP Request Header</vt:lpstr>
      <vt:lpstr>HTTP Request Header</vt:lpstr>
      <vt:lpstr>HTTP Request Header</vt:lpstr>
      <vt:lpstr>HTTP Request Header</vt:lpstr>
      <vt:lpstr>HTTP Request Header</vt:lpstr>
      <vt:lpstr>HTTP Request Header</vt:lpstr>
      <vt:lpstr>HTTP Request Metode</vt:lpstr>
      <vt:lpstr>HTTP Request Akcije</vt:lpstr>
      <vt:lpstr>HTTP Request Polja Zaglavlja</vt:lpstr>
      <vt:lpstr>HTTP Request Header</vt:lpstr>
      <vt:lpstr>HTTP Request Body</vt:lpstr>
      <vt:lpstr>HTTP Response Header</vt:lpstr>
      <vt:lpstr>HTTP Response Header</vt:lpstr>
      <vt:lpstr>HTTP Response Polja Zaglavlja</vt:lpstr>
      <vt:lpstr>HTTP Response Body</vt:lpstr>
      <vt:lpstr>HTTP Response Body</vt:lpstr>
      <vt:lpstr>HTTP Response Body</vt:lpstr>
      <vt:lpstr>HTTP Request/Response Header+Body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39</cp:revision>
  <dcterms:created xsi:type="dcterms:W3CDTF">2022-06-06T19:00:58Z</dcterms:created>
  <dcterms:modified xsi:type="dcterms:W3CDTF">2022-06-14T23:09:28Z</dcterms:modified>
</cp:coreProperties>
</file>