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8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5. Postman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C1EAF-9654-36B5-B96D-273892F4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5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64FFB-7CCA-0571-754E-DB8C625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5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4D88F9-4CBA-5AD5-2C4D-CE13A479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 err="1"/>
              <a:t>Slaje</a:t>
            </a:r>
            <a:r>
              <a:rPr lang="en-US" dirty="0"/>
              <a:t> </a:t>
            </a:r>
            <a:r>
              <a:rPr lang="en-US" dirty="0" err="1"/>
              <a:t>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E9BDAB-53A2-9FDE-FA9A-9F033A78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odgovora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7419FE-4D07-8CB8-884F-13D42A99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7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odgovora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postupka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704"/>
            <a:ext cx="8596668" cy="4323659"/>
          </a:xfrm>
        </p:spPr>
        <p:txBody>
          <a:bodyPr/>
          <a:lstStyle/>
          <a:p>
            <a:r>
              <a:rPr lang="sr-Latn-RS" dirty="0"/>
              <a:t>Prethodno je imitirano upravo ono šta se dešava kada korisnik otvori browser, zatim u address bar-u gore ukuca „www.youtube.com“ i pritisne enter</a:t>
            </a:r>
          </a:p>
          <a:p>
            <a:r>
              <a:rPr lang="sr-Latn-RS" dirty="0"/>
              <a:t>Browser šalje GET zahtev youtube serveru na podrazumevanom portu, bez neke specifične akcije (tj. akcija je ovde samo „/“)</a:t>
            </a:r>
          </a:p>
          <a:p>
            <a:r>
              <a:rPr lang="sr-Latn-RS" dirty="0"/>
              <a:t>Obično kada nema akcije, server vraća neku početnu stranicu </a:t>
            </a:r>
            <a:r>
              <a:rPr lang="sr-Latn-RS" i="1" dirty="0"/>
              <a:t>frontend</a:t>
            </a:r>
            <a:r>
              <a:rPr lang="sr-Latn-RS" dirty="0"/>
              <a:t> aplikacije (upravo je to ovde slučaj)</a:t>
            </a:r>
          </a:p>
          <a:p>
            <a:r>
              <a:rPr lang="sr-Latn-RS" dirty="0"/>
              <a:t>To je upravo </a:t>
            </a:r>
            <a:r>
              <a:rPr lang="sr-Latn-RS" i="1" dirty="0"/>
              <a:t>HTML </a:t>
            </a:r>
            <a:r>
              <a:rPr lang="sr-Latn-RS" dirty="0"/>
              <a:t>(i opciono </a:t>
            </a:r>
            <a:r>
              <a:rPr lang="sr-Latn-RS" i="1" dirty="0"/>
              <a:t>CSS+JS</a:t>
            </a:r>
            <a:r>
              <a:rPr lang="sr-Latn-RS" dirty="0"/>
              <a:t>) kod koji browser prima i treba da iscrta (engl. </a:t>
            </a:r>
            <a:r>
              <a:rPr lang="sr-Latn-RS" i="1" dirty="0"/>
              <a:t>render</a:t>
            </a:r>
            <a:r>
              <a:rPr lang="sr-Latn-RS" dirty="0"/>
              <a:t>)</a:t>
            </a:r>
          </a:p>
          <a:p>
            <a:r>
              <a:rPr lang="sr-Latn-RS" dirty="0"/>
              <a:t>Može se videti da je i „Content-Type“ polje zaglavlja odgovora adekvatno postavljeno na „text/html“, pa stoga browser-u govori da telo odgovora i može da tumači kao </a:t>
            </a:r>
            <a:r>
              <a:rPr lang="sr-Latn-RS" i="1" dirty="0"/>
              <a:t>frontend</a:t>
            </a:r>
            <a:r>
              <a:rPr lang="sr-Latn-RS" dirty="0"/>
              <a:t> aplikaciju koju treba da iscrta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6B10E3-D8EE-F13B-5D01-DC211703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7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Konzola i lista prethodno poslatih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C66288-214A-96A0-0222-9D6FD13A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7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Konzola i lista prethodno poslatih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318DDD-8DE9-420E-9325-7E38F507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7" y="1367327"/>
            <a:ext cx="7290946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Analiza zahteva u sirovom (</a:t>
            </a:r>
            <a:r>
              <a:rPr lang="sr-Latn-RS" i="1" dirty="0"/>
              <a:t>raw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C35AB6-7EB9-0C1C-4B18-5A748C2E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3" y="1367327"/>
            <a:ext cx="7313449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Analiza zahteva u sirovom (</a:t>
            </a:r>
            <a:r>
              <a:rPr lang="sr-Latn-RS" i="1" dirty="0"/>
              <a:t>raw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Postman klijentska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156"/>
            <a:ext cx="8596668" cy="4426208"/>
          </a:xfrm>
        </p:spPr>
        <p:txBody>
          <a:bodyPr/>
          <a:lstStyle/>
          <a:p>
            <a:r>
              <a:rPr lang="sr-Latn-RS" dirty="0"/>
              <a:t>Postman je klijentska aplikacija pomoću koje je moguće skovati (engl. </a:t>
            </a:r>
            <a:r>
              <a:rPr lang="sr-Latn-RS" i="1" dirty="0"/>
              <a:t>forge</a:t>
            </a:r>
            <a:r>
              <a:rPr lang="sr-Latn-RS" dirty="0"/>
              <a:t>) bilo kakav </a:t>
            </a:r>
            <a:r>
              <a:rPr lang="sr-Latn-RS" i="1" dirty="0"/>
              <a:t>HTTP</a:t>
            </a:r>
            <a:r>
              <a:rPr lang="sr-Latn-RS" dirty="0"/>
              <a:t> zahtev, na veoma jednostavan način, koristeći </a:t>
            </a:r>
            <a:r>
              <a:rPr lang="sr-Latn-RS" i="1" dirty="0"/>
              <a:t>UI</a:t>
            </a:r>
            <a:r>
              <a:rPr lang="sr-Latn-RS" dirty="0"/>
              <a:t>, a potom pregledati (engl. </a:t>
            </a:r>
            <a:r>
              <a:rPr lang="sr-Latn-RS" i="1" dirty="0"/>
              <a:t>inspect</a:t>
            </a:r>
            <a:r>
              <a:rPr lang="sr-Latn-RS" dirty="0"/>
              <a:t>) kako sam skovani zahtev, tako i odgovor koji je gađani </a:t>
            </a:r>
            <a:r>
              <a:rPr lang="sr-Latn-RS" i="1" dirty="0"/>
              <a:t>backend</a:t>
            </a:r>
            <a:r>
              <a:rPr lang="sr-Latn-RS" dirty="0"/>
              <a:t> servis vratio</a:t>
            </a:r>
          </a:p>
          <a:p>
            <a:r>
              <a:rPr lang="sr-Latn-RS" dirty="0"/>
              <a:t>Često se koristi za ručno testiranje </a:t>
            </a:r>
            <a:r>
              <a:rPr lang="sr-Latn-RS" i="1" dirty="0"/>
              <a:t>backend API</a:t>
            </a:r>
            <a:r>
              <a:rPr lang="sr-Latn-RS" dirty="0"/>
              <a:t>-ja koji su u toku razvoja</a:t>
            </a:r>
          </a:p>
          <a:p>
            <a:r>
              <a:rPr lang="sr-Latn-RS" dirty="0"/>
              <a:t>Izuzetno je jednostavan za korišćenje</a:t>
            </a:r>
          </a:p>
          <a:p>
            <a:r>
              <a:rPr lang="sr-Latn-RS" dirty="0"/>
              <a:t>Svodi se na to da korisnik može da pravi kolekcije proizvoljnih zahteva i nakon toga klikom iste šalje</a:t>
            </a:r>
          </a:p>
          <a:p>
            <a:r>
              <a:rPr lang="sr-Latn-RS" dirty="0"/>
              <a:t>Ponekad se u praksi koristi i za dokumentaciju </a:t>
            </a:r>
            <a:r>
              <a:rPr lang="sr-Latn-RS" i="1" dirty="0"/>
              <a:t>API</a:t>
            </a:r>
            <a:r>
              <a:rPr lang="sr-Latn-RS" dirty="0"/>
              <a:t>-ja; jedan inženjer napravi kolekciju postojećih zahteva razvijenog </a:t>
            </a:r>
            <a:r>
              <a:rPr lang="sr-Latn-RS" i="1" dirty="0"/>
              <a:t>API</a:t>
            </a:r>
            <a:r>
              <a:rPr lang="sr-Latn-RS" dirty="0"/>
              <a:t>-ja kao primeri korišćenja, što kasnije drugi, koji nije upoznat sa istim, može da koristi i razume kako je sam </a:t>
            </a:r>
            <a:r>
              <a:rPr lang="sr-Latn-RS" i="1" dirty="0"/>
              <a:t>API</a:t>
            </a:r>
            <a:r>
              <a:rPr lang="sr-Latn-RS" dirty="0"/>
              <a:t> projektovan i na koji način funkcioniše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B059E4-7551-E8A9-18D8-AB0B972E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3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Analiza adresiranja u finom (</a:t>
            </a:r>
            <a:r>
              <a:rPr lang="sr-Latn-RS" i="1" dirty="0"/>
              <a:t>pretty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096E7F-13A1-48DE-7BC3-8668C25C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3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Analiza adresiranja u finom (</a:t>
            </a:r>
            <a:r>
              <a:rPr lang="sr-Latn-RS" i="1" dirty="0"/>
              <a:t>pretty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1A3CD9-A306-F739-1F28-3E2723C6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4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Analiza adresiranja u finom (</a:t>
            </a:r>
            <a:r>
              <a:rPr lang="sr-Latn-RS" i="1" dirty="0"/>
              <a:t>pretty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Analiza adresiranja u finom (</a:t>
            </a:r>
            <a:r>
              <a:rPr lang="sr-Latn-RS" i="1" dirty="0"/>
              <a:t>pretty</a:t>
            </a:r>
            <a:r>
              <a:rPr lang="sr-Latn-RS" dirty="0"/>
              <a:t>) obliku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0811"/>
            <a:ext cx="8596668" cy="3930552"/>
          </a:xfrm>
        </p:spPr>
        <p:txBody>
          <a:bodyPr/>
          <a:lstStyle/>
          <a:p>
            <a:r>
              <a:rPr lang="sr-Latn-RS" dirty="0"/>
              <a:t>U </a:t>
            </a:r>
            <a:r>
              <a:rPr lang="sr-Latn-RS" i="1" dirty="0"/>
              <a:t>remote</a:t>
            </a:r>
            <a:r>
              <a:rPr lang="sr-Latn-RS" dirty="0"/>
              <a:t> sekciji može se videti mapirana globalna </a:t>
            </a:r>
            <a:r>
              <a:rPr lang="sr-Latn-RS" i="1" dirty="0"/>
              <a:t>IP</a:t>
            </a:r>
            <a:r>
              <a:rPr lang="sr-Latn-RS" dirty="0"/>
              <a:t> adresa </a:t>
            </a:r>
            <a:r>
              <a:rPr lang="sr-Latn-RS" i="1" dirty="0"/>
              <a:t>youtube</a:t>
            </a:r>
            <a:r>
              <a:rPr lang="sr-Latn-RS" dirty="0"/>
              <a:t> servera koji je bio pozvan</a:t>
            </a:r>
          </a:p>
          <a:p>
            <a:r>
              <a:rPr lang="sr-Latn-RS" dirty="0"/>
              <a:t>Iako </a:t>
            </a:r>
            <a:r>
              <a:rPr lang="sr-Latn-RS" i="1" dirty="0"/>
              <a:t>PORT</a:t>
            </a:r>
            <a:r>
              <a:rPr lang="sr-Latn-RS" dirty="0"/>
              <a:t> nije bio specificiran, korišćen je </a:t>
            </a:r>
            <a:r>
              <a:rPr lang="sr-Latn-RS" i="1" dirty="0"/>
              <a:t>443</a:t>
            </a:r>
            <a:r>
              <a:rPr lang="sr-Latn-RS" dirty="0"/>
              <a:t>, jer je naveden </a:t>
            </a:r>
            <a:r>
              <a:rPr lang="sr-Latn-RS" i="1" dirty="0"/>
              <a:t>HTTPS</a:t>
            </a:r>
            <a:r>
              <a:rPr lang="sr-Latn-RS" dirty="0"/>
              <a:t> protokol</a:t>
            </a:r>
          </a:p>
          <a:p>
            <a:r>
              <a:rPr lang="sr-Latn-RS" dirty="0"/>
              <a:t>Inače, </a:t>
            </a:r>
            <a:r>
              <a:rPr lang="sr-Latn-RS" i="1" dirty="0"/>
              <a:t>Secure</a:t>
            </a:r>
            <a:r>
              <a:rPr lang="sr-Latn-RS" dirty="0"/>
              <a:t> varijante protokola se često implementiraju tako što u sloju ispod koriste </a:t>
            </a:r>
            <a:r>
              <a:rPr lang="sr-Latn-RS" i="1" dirty="0"/>
              <a:t>SSL/TLS</a:t>
            </a:r>
            <a:r>
              <a:rPr lang="sr-Latn-RS" dirty="0"/>
              <a:t> (u ovom slučaju </a:t>
            </a:r>
            <a:r>
              <a:rPr lang="sr-Latn-RS" i="1" dirty="0"/>
              <a:t>TLS</a:t>
            </a:r>
            <a:r>
              <a:rPr lang="sr-Latn-RS" dirty="0"/>
              <a:t>)</a:t>
            </a:r>
          </a:p>
          <a:p>
            <a:r>
              <a:rPr lang="sr-Latn-RS" dirty="0"/>
              <a:t>Često se kaže za </a:t>
            </a:r>
            <a:r>
              <a:rPr lang="sr-Latn-RS" i="1" dirty="0"/>
              <a:t>HTTPS</a:t>
            </a:r>
            <a:r>
              <a:rPr lang="sr-Latn-RS" dirty="0"/>
              <a:t> da je običan </a:t>
            </a:r>
            <a:r>
              <a:rPr lang="sr-Latn-RS" i="1" dirty="0"/>
              <a:t>HTTP</a:t>
            </a:r>
            <a:r>
              <a:rPr lang="sr-Latn-RS" dirty="0"/>
              <a:t> preko </a:t>
            </a:r>
            <a:r>
              <a:rPr lang="sr-Latn-RS" i="1" dirty="0"/>
              <a:t>SSL/TLS</a:t>
            </a:r>
            <a:r>
              <a:rPr lang="sr-Latn-RS" dirty="0"/>
              <a:t> (</a:t>
            </a:r>
            <a:r>
              <a:rPr lang="sr-Latn-RS" i="1" dirty="0"/>
              <a:t>HTTP over SSL/TLS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Ostale korisne opcije Postmana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254"/>
            <a:ext cx="8596668" cy="4221109"/>
          </a:xfrm>
        </p:spPr>
        <p:txBody>
          <a:bodyPr/>
          <a:lstStyle/>
          <a:p>
            <a:r>
              <a:rPr lang="sr-Latn-RS" dirty="0"/>
              <a:t>Jedna od korisnih opcija Postmana jeste veoma jednostavan način zadavanja metode</a:t>
            </a:r>
          </a:p>
          <a:p>
            <a:r>
              <a:rPr lang="sr-Latn-RS" dirty="0"/>
              <a:t>Takođe, dodavanje drugih polja zaglavlja u zahtevu je veoma jednostavno i intuitivno</a:t>
            </a:r>
          </a:p>
          <a:p>
            <a:r>
              <a:rPr lang="sr-Latn-RS" dirty="0"/>
              <a:t>Moguće je i zadavati </a:t>
            </a:r>
            <a:r>
              <a:rPr lang="sr-Latn-RS" i="1" dirty="0"/>
              <a:t>Query Params</a:t>
            </a:r>
            <a:r>
              <a:rPr lang="sr-Latn-RS" dirty="0"/>
              <a:t>, parovi imena/vrednosti koji se embeduju u </a:t>
            </a:r>
            <a:r>
              <a:rPr lang="sr-Latn-RS" i="1" dirty="0"/>
              <a:t>URL</a:t>
            </a:r>
            <a:r>
              <a:rPr lang="sr-Latn-RS" dirty="0"/>
              <a:t> (na kraju akcije, npr. „?ime1=vrednost1&amp;ime2=vrednost2&amp;...“) i šalju kao parametrizacija funkcionalnosti, odnosno akcije, tj. argumenti same akcije</a:t>
            </a:r>
          </a:p>
          <a:p>
            <a:r>
              <a:rPr lang="sr-Latn-RS" dirty="0"/>
              <a:t>Argumenti akcija se doduše mogu zadavati i na druge načine</a:t>
            </a:r>
          </a:p>
          <a:p>
            <a:r>
              <a:rPr lang="sr-Latn-RS" dirty="0"/>
              <a:t>Takođe, moguće je koristiti koncept varijabli (</a:t>
            </a:r>
            <a:r>
              <a:rPr lang="sr-Latn-RS" i="1" dirty="0"/>
              <a:t>variables</a:t>
            </a:r>
            <a:r>
              <a:rPr lang="sr-Latn-RS" dirty="0"/>
              <a:t>) – u momentima kada kroz više zahteva na više mesta se ista stvar ponavlja (npr. domen)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F71874-3883-19C7-CEAD-0D7398AE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4" y="1367327"/>
            <a:ext cx="7313449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Zadavanje metode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388231-4E21-888A-FF4A-2EC62EA2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5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Dodavanje polja u zaglavlju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C0A30D-6B98-4845-32A2-0CC85DE2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5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Automatski slata polja u zaglavlju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39E83F-9F2D-CA58-426A-EBDDECDC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5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8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353BF-53B8-AA31-26DE-1A7B6AA3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5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Početna strana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57DD2-F510-3A4B-7D1A-D5752720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3" cy="45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1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4BE284-36E3-E9CC-7A9D-68DBEE94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Dakle, poziva se „/results“ akcija!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A5DA-7106-32F2-D929-B1A83D0E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5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15762B-80DC-3538-3D03-E24CA66C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515A12-9978-5540-5DA6-C14930EA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236CF8-742E-0636-EA0E-36EFBED0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Dodavanje zahteva za pretragu youtube-a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7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postupka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696"/>
            <a:ext cx="8596668" cy="45116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Sli</a:t>
            </a:r>
            <a:r>
              <a:rPr lang="sr-Latn-RS" dirty="0"/>
              <a:t>čna analiza se može izvesti ovde kao i u prethodnom slučaju</a:t>
            </a:r>
          </a:p>
          <a:p>
            <a:r>
              <a:rPr lang="sr-Latn-RS" dirty="0"/>
              <a:t>Razlika ovde je što se poziva „/results“ akcija čija je uloga da vrati rezultate pretrage youtube aplikacije</a:t>
            </a:r>
          </a:p>
          <a:p>
            <a:r>
              <a:rPr lang="sr-Latn-RS" dirty="0"/>
              <a:t>Ova akcija dakle pretražuje youtube, ali sama od sebe ne zna kako</a:t>
            </a:r>
          </a:p>
          <a:p>
            <a:r>
              <a:rPr lang="sr-Latn-RS" dirty="0"/>
              <a:t>Neophodno je da parametrizujemo pretragu, zadavanjem argumenta šta želimo da pretražimo</a:t>
            </a:r>
          </a:p>
          <a:p>
            <a:r>
              <a:rPr lang="sr-Latn-RS" dirty="0"/>
              <a:t>To se postiže pomoću „search_query“ parametra (obratiti pažnju da se </a:t>
            </a:r>
            <a:r>
              <a:rPr lang="sr-Latn-RS" i="1" dirty="0"/>
              <a:t>URL</a:t>
            </a:r>
            <a:r>
              <a:rPr lang="sr-Latn-RS" dirty="0"/>
              <a:t> promenio u momentu kada je query parametar dodat</a:t>
            </a:r>
          </a:p>
          <a:p>
            <a:r>
              <a:rPr lang="sr-Latn-RS" dirty="0"/>
              <a:t>Često se ovi parametri zovu </a:t>
            </a:r>
            <a:r>
              <a:rPr lang="sr-Latn-RS" i="1" dirty="0"/>
              <a:t>QSP</a:t>
            </a:r>
            <a:r>
              <a:rPr lang="sr-Latn-RS" dirty="0"/>
              <a:t> (</a:t>
            </a:r>
            <a:r>
              <a:rPr lang="sr-Latn-RS" i="1" dirty="0"/>
              <a:t>Query String Parameter</a:t>
            </a:r>
            <a:r>
              <a:rPr lang="sr-Latn-RS" dirty="0"/>
              <a:t>)</a:t>
            </a:r>
          </a:p>
          <a:p>
            <a:r>
              <a:rPr lang="sr-Latn-RS" dirty="0"/>
              <a:t>U ovom slučaju, ponovo je odgovor servera neka </a:t>
            </a:r>
            <a:r>
              <a:rPr lang="sr-Latn-RS" i="1" dirty="0"/>
              <a:t>HTML frontend</a:t>
            </a:r>
            <a:r>
              <a:rPr lang="sr-Latn-RS" dirty="0"/>
              <a:t> aplikacija, ili bolje rečeno u ovom slučaju stranica (koja sadrži rezultate pretrage)</a:t>
            </a:r>
          </a:p>
          <a:p>
            <a:r>
              <a:rPr lang="sr-Latn-RS" dirty="0"/>
              <a:t>„cheap+thrills“ je dakle vrednost koju smo pretražili, a translacija je</a:t>
            </a:r>
            <a:br>
              <a:rPr lang="sr-Latn-RS" dirty="0"/>
            </a:br>
            <a:r>
              <a:rPr lang="sr-Latn-RS" dirty="0"/>
              <a:t>„cheap thrills“ (space-evi u </a:t>
            </a:r>
            <a:r>
              <a:rPr lang="sr-Latn-RS" i="1" dirty="0"/>
              <a:t>URL</a:t>
            </a:r>
            <a:r>
              <a:rPr lang="sr-Latn-RS" dirty="0"/>
              <a:t>-u se mogu predstaviti znakom </a:t>
            </a:r>
            <a:r>
              <a:rPr lang="en-US" dirty="0"/>
              <a:t>‘</a:t>
            </a:r>
            <a:r>
              <a:rPr lang="sr-Latn-RS" dirty="0"/>
              <a:t>+</a:t>
            </a:r>
            <a:r>
              <a:rPr lang="en-US" dirty="0"/>
              <a:t>’</a:t>
            </a:r>
            <a:r>
              <a:rPr lang="sr-Latn-RS" dirty="0"/>
              <a:t>)</a:t>
            </a:r>
          </a:p>
          <a:p>
            <a:r>
              <a:rPr lang="sr-Latn-RS" dirty="0"/>
              <a:t>Ovo ponašanje se dobija i kada korisnik ručno na početnoj stranici youtube aplikacije unese „cheap thrills“ i pritisne enter za pretragu</a:t>
            </a:r>
          </a:p>
          <a:p>
            <a:r>
              <a:rPr lang="sr-Latn-RS" dirty="0"/>
              <a:t>Naravno, kako bi se ispravno u Postmanu napravio ovaj zahtev, potrebno je da inženjer koji ga pravi unapred zna kako sam </a:t>
            </a:r>
            <a:r>
              <a:rPr lang="sr-Latn-RS" i="1" dirty="0"/>
              <a:t>API</a:t>
            </a:r>
            <a:r>
              <a:rPr lang="sr-Latn-RS" dirty="0"/>
              <a:t> od youtube-a funkcioniše (npr. čitanjem dokumentacije)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3002"/>
            <a:ext cx="8596668" cy="3708361"/>
          </a:xfrm>
        </p:spPr>
        <p:txBody>
          <a:bodyPr>
            <a:normAutofit/>
          </a:bodyPr>
          <a:lstStyle/>
          <a:p>
            <a:r>
              <a:rPr lang="sr-Latn-RS" dirty="0"/>
              <a:t>Prethodno je bila vršena analiza </a:t>
            </a:r>
            <a:r>
              <a:rPr lang="sr-Latn-RS" i="1" dirty="0"/>
              <a:t>HTTP</a:t>
            </a:r>
            <a:r>
              <a:rPr lang="sr-Latn-RS" dirty="0"/>
              <a:t> zahteva i odgovora pregledanjem konkretnih u situaciji traženja popularnih filmova u svetu koristeći </a:t>
            </a:r>
            <a:r>
              <a:rPr lang="sr-Latn-RS" i="1" dirty="0"/>
              <a:t>TMDB API</a:t>
            </a:r>
            <a:endParaRPr lang="sr-Latn-RS" dirty="0"/>
          </a:p>
          <a:p>
            <a:r>
              <a:rPr lang="sr-Latn-RS" dirty="0"/>
              <a:t>Možemo probati da reprodukujemo isti zahtev</a:t>
            </a:r>
          </a:p>
          <a:p>
            <a:r>
              <a:rPr lang="sr-Latn-RS" dirty="0"/>
              <a:t>Upozorenje: ukoliko sami to probate, nećete dobiti adekvatan odgovor ukoliko od njih ne zatražite </a:t>
            </a:r>
            <a:r>
              <a:rPr lang="sr-Latn-RS" i="1" dirty="0"/>
              <a:t>Auth Token</a:t>
            </a:r>
            <a:r>
              <a:rPr lang="sr-Latn-RS" dirty="0"/>
              <a:t> kako biste dobili pristup </a:t>
            </a:r>
            <a:r>
              <a:rPr lang="sr-Latn-RS" i="1" dirty="0"/>
              <a:t>API</a:t>
            </a:r>
            <a:r>
              <a:rPr lang="sr-Latn-RS" dirty="0"/>
              <a:t>-ju (ovo možete besplatno da zatražite na njihovom sajtu)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57C4E3-62FB-19CF-BF2C-9DFE5A69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5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1DB5BE-91C3-8357-565D-06BB391E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4" y="1367326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6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1210DC-98A2-C40D-6BB4-A0C9B2EA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8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3B65E-4A30-ED09-1AE4-25F3BE94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4" cy="4556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nove kolekcije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3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5BED3B-153F-EA71-84A9-EB990736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8" y="1367327"/>
            <a:ext cx="7313448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1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>
            <a:normAutofit/>
          </a:bodyPr>
          <a:lstStyle/>
          <a:p>
            <a:r>
              <a:rPr lang="sr-Latn-RS" dirty="0"/>
              <a:t>Pozivanje </a:t>
            </a:r>
            <a:r>
              <a:rPr lang="sr-Latn-RS" i="1" dirty="0"/>
              <a:t>TMDB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518"/>
            <a:ext cx="8596668" cy="4451847"/>
          </a:xfrm>
        </p:spPr>
        <p:txBody>
          <a:bodyPr>
            <a:normAutofit/>
          </a:bodyPr>
          <a:lstStyle/>
          <a:p>
            <a:r>
              <a:rPr lang="sr-Latn-RS" dirty="0"/>
              <a:t>U ovom momentu, Postman zapravo predstavlja realnu, potpuno razvijenu </a:t>
            </a:r>
            <a:r>
              <a:rPr lang="sr-Latn-RS" i="1" dirty="0"/>
              <a:t>frontend </a:t>
            </a:r>
            <a:r>
              <a:rPr lang="sr-Latn-RS" dirty="0"/>
              <a:t>aplikaciju koja šalje zahteve realnom, potpuno razvijenom </a:t>
            </a:r>
            <a:r>
              <a:rPr lang="sr-Latn-RS" i="1" dirty="0"/>
              <a:t>backend</a:t>
            </a:r>
            <a:r>
              <a:rPr lang="sr-Latn-RS" dirty="0"/>
              <a:t> servisu, i odgovor prikazuje na svom </a:t>
            </a:r>
            <a:r>
              <a:rPr lang="sr-Latn-RS" i="1" dirty="0"/>
              <a:t>UI</a:t>
            </a:r>
            <a:r>
              <a:rPr lang="sr-Latn-RS" dirty="0"/>
              <a:t>-u; praktično imamo jednu potpunu </a:t>
            </a:r>
            <a:r>
              <a:rPr lang="sr-Latn-RS" i="1" dirty="0"/>
              <a:t>Web </a:t>
            </a:r>
            <a:r>
              <a:rPr lang="sr-Latn-RS" dirty="0"/>
              <a:t>aplikaciju, ukoliko Postman recimo otvorimo iz browser-a, što je moguće</a:t>
            </a:r>
          </a:p>
          <a:p>
            <a:r>
              <a:rPr lang="sr-Latn-RS" dirty="0"/>
              <a:t>Doduše, u ovom primeru, Postman prikazuje sirove odgovore koji su zgodni programerima, ali ne i običnim korisnicima</a:t>
            </a:r>
          </a:p>
          <a:p>
            <a:r>
              <a:rPr lang="sr-Latn-RS" dirty="0"/>
              <a:t>U standardnoj korisničkoj aplikaciji, informacije koje bi data </a:t>
            </a:r>
            <a:r>
              <a:rPr lang="sr-Latn-RS" i="1" dirty="0"/>
              <a:t>frontend</a:t>
            </a:r>
            <a:r>
              <a:rPr lang="sr-Latn-RS" dirty="0"/>
              <a:t> aplikacija primila od strane </a:t>
            </a:r>
            <a:r>
              <a:rPr lang="sr-Latn-RS" i="1" dirty="0"/>
              <a:t>backend</a:t>
            </a:r>
            <a:r>
              <a:rPr lang="sr-Latn-RS" dirty="0"/>
              <a:t> servisa treba na lepši način da te podatke vizuelizuje, kako bi i korisnici koji ne poznaju tehnologiju toliko razumeli šta im aplikacija pokazuje</a:t>
            </a:r>
          </a:p>
          <a:p>
            <a:r>
              <a:rPr lang="sr-Latn-RS" dirty="0"/>
              <a:t>Čak i za programere može biti naporno da ručno tumače sirove odgovore </a:t>
            </a:r>
            <a:r>
              <a:rPr lang="sr-Latn-RS" i="1" dirty="0"/>
              <a:t>backend</a:t>
            </a:r>
            <a:r>
              <a:rPr lang="sr-Latn-RS" dirty="0"/>
              <a:t> aplikacija, međutim, npr. ovaj alat je savršen u momentima kada treba testirati da li servis koji se razvija dobro funkcioniše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69CD45-6402-FD8C-7638-7A8480B1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4" cy="4556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nove kolekcije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5B7023-90C1-E851-6FE4-AEDC5F71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6" y="1367327"/>
            <a:ext cx="7290945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BA9A2D-2DB9-89F6-9C97-A8AA1BCF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5" y="1367328"/>
            <a:ext cx="7290945" cy="4556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13D8B-04A6-E5CC-BED9-B4F5E482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5" y="1367327"/>
            <a:ext cx="7290945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B824E2-3CFE-4DC9-CF67-C45216CB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5" y="1367327"/>
            <a:ext cx="7290945" cy="45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Dodavanje novog zahteva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5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1290</Words>
  <Application>Microsoft Office PowerPoint</Application>
  <PresentationFormat>Widescreen</PresentationFormat>
  <Paragraphs>200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Trebuchet MS</vt:lpstr>
      <vt:lpstr>Wingdings 3</vt:lpstr>
      <vt:lpstr>Facet</vt:lpstr>
      <vt:lpstr>5. Postman</vt:lpstr>
      <vt:lpstr>Postman klijentska aplikacija</vt:lpstr>
      <vt:lpstr>Početna strana</vt:lpstr>
      <vt:lpstr>Dodavanje nove kolekcije</vt:lpstr>
      <vt:lpstr>Dodavanje nove kolekcije</vt:lpstr>
      <vt:lpstr>Dodavanje novog zahteva</vt:lpstr>
      <vt:lpstr>Dodavanje novog zahteva</vt:lpstr>
      <vt:lpstr>Dodavanje novog zahteva</vt:lpstr>
      <vt:lpstr>Dodavanje novog zahteva</vt:lpstr>
      <vt:lpstr>Dodavanje novog zahteva</vt:lpstr>
      <vt:lpstr>Dodavanje novog zahteva</vt:lpstr>
      <vt:lpstr>Slaje zahteva</vt:lpstr>
      <vt:lpstr>Analiza odgovora</vt:lpstr>
      <vt:lpstr>Analiza odgovora</vt:lpstr>
      <vt:lpstr>Analiza prethodnog postupka</vt:lpstr>
      <vt:lpstr>Konzola i lista prethodno poslatih zahteva</vt:lpstr>
      <vt:lpstr>Konzola i lista prethodno poslatih zahteva</vt:lpstr>
      <vt:lpstr>Analiza zahteva u sirovom (raw) obliku</vt:lpstr>
      <vt:lpstr>Analiza zahteva u sirovom (raw) obliku</vt:lpstr>
      <vt:lpstr>Analiza adresiranja u finom (pretty) obliku</vt:lpstr>
      <vt:lpstr>Analiza adresiranja u finom (pretty) obliku</vt:lpstr>
      <vt:lpstr>Analiza adresiranja u finom (pretty) obliku</vt:lpstr>
      <vt:lpstr>Analiza adresiranja u finom (pretty) obliku</vt:lpstr>
      <vt:lpstr>Ostale korisne opcije Postmana</vt:lpstr>
      <vt:lpstr>Zadavanje metode zahteva</vt:lpstr>
      <vt:lpstr>Dodavanje polja u zaglavlju zahteva</vt:lpstr>
      <vt:lpstr>Automatski slata polja u zaglavlju</vt:lpstr>
      <vt:lpstr>Dodavanje zahteva za pretragu youtube-a</vt:lpstr>
      <vt:lpstr>Dodavanje zahteva za pretragu youtube-a</vt:lpstr>
      <vt:lpstr>Dakle, poziva se „/results“ akcija!</vt:lpstr>
      <vt:lpstr>Dodavanje zahteva za pretragu youtube-a</vt:lpstr>
      <vt:lpstr>Dodavanje zahteva za pretragu youtube-a</vt:lpstr>
      <vt:lpstr>Dodavanje zahteva za pretragu youtube-a</vt:lpstr>
      <vt:lpstr>Dodavanje zahteva za pretragu youtube-a</vt:lpstr>
      <vt:lpstr>Analiza prethodnog postupka</vt:lpstr>
      <vt:lpstr>Pozivanje TMDB backend servisa</vt:lpstr>
      <vt:lpstr>Pozivanje TMDB backend servisa</vt:lpstr>
      <vt:lpstr>Pozivanje TMDB backend servisa</vt:lpstr>
      <vt:lpstr>Pozivanje TMDB backend servisa</vt:lpstr>
      <vt:lpstr>Pozivanje TMDB backend servisa</vt:lpstr>
      <vt:lpstr>Pozivanje TMDB backend servisa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21</cp:revision>
  <dcterms:created xsi:type="dcterms:W3CDTF">2022-06-06T19:00:58Z</dcterms:created>
  <dcterms:modified xsi:type="dcterms:W3CDTF">2022-06-15T01:14:10Z</dcterms:modified>
</cp:coreProperties>
</file>