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573C-E968-4969-A9CC-AF4DC37B41C7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A681-06C3-4F62-9B0A-91A921F4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4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9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7CF6-0958-2691-CEAF-818E50E7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6. JavaScript </a:t>
            </a:r>
            <a:r>
              <a:rPr lang="en-US" dirty="0"/>
              <a:t>- Promise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8BA4-CA38-3A30-E7A8-80F2FC26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Vladimir Siv</a:t>
            </a:r>
            <a:r>
              <a:rPr lang="sr-Latn-RS" dirty="0"/>
              <a:t>čev</a:t>
            </a:r>
          </a:p>
          <a:p>
            <a:r>
              <a:rPr lang="en-US" dirty="0"/>
              <a:t>MSc. Electrical &amp; Computer Engineering</a:t>
            </a:r>
          </a:p>
          <a:p>
            <a:r>
              <a:rPr lang="en-US" dirty="0"/>
              <a:t>Jun 2022.</a:t>
            </a:r>
          </a:p>
        </p:txBody>
      </p:sp>
    </p:spTree>
    <p:extLst>
      <p:ext uri="{BB962C8B-B14F-4D97-AF65-F5344CB8AC3E}">
        <p14:creationId xmlns:p14="http://schemas.microsoft.com/office/powerpoint/2010/main" val="388063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75238"/>
          </a:xfrm>
        </p:spPr>
        <p:txBody>
          <a:bodyPr>
            <a:normAutofit fontScale="90000"/>
          </a:bodyPr>
          <a:lstStyle/>
          <a:p>
            <a:r>
              <a:rPr lang="sr-Latn-RS" dirty="0"/>
              <a:t>Asinhronost, duge operacije i princip zadataka (engl. </a:t>
            </a:r>
            <a:r>
              <a:rPr lang="sr-Latn-RS" i="1" dirty="0"/>
              <a:t>Task</a:t>
            </a:r>
            <a:r>
              <a:rPr lang="sr-Latn-RS" dirty="0"/>
              <a:t>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4308"/>
            <a:ext cx="8596668" cy="4107054"/>
          </a:xfrm>
        </p:spPr>
        <p:txBody>
          <a:bodyPr>
            <a:normAutofit/>
          </a:bodyPr>
          <a:lstStyle/>
          <a:p>
            <a:r>
              <a:rPr lang="sr-Latn-RS" dirty="0"/>
              <a:t>Dakle, problem se praktično svodi na to da postoji neka </a:t>
            </a:r>
            <a:r>
              <a:rPr lang="sr-Latn-RS" u="sng" dirty="0"/>
              <a:t>duga operacija</a:t>
            </a:r>
            <a:endParaRPr lang="sr-Latn-RS" dirty="0"/>
          </a:p>
          <a:p>
            <a:r>
              <a:rPr lang="sr-Latn-RS" dirty="0"/>
              <a:t>Ipak, ova operacija nam daje neki rezultat koji nam je od koristi i želimo da ga prikažemo korisniku</a:t>
            </a:r>
          </a:p>
          <a:p>
            <a:r>
              <a:rPr lang="sr-Latn-RS" dirty="0"/>
              <a:t>Možemo reći da je to neki </a:t>
            </a:r>
            <a:r>
              <a:rPr lang="sr-Latn-RS" u="sng" dirty="0"/>
              <a:t>zadatak</a:t>
            </a:r>
            <a:r>
              <a:rPr lang="sr-Latn-RS" dirty="0"/>
              <a:t> (engl. </a:t>
            </a:r>
            <a:r>
              <a:rPr lang="sr-Latn-RS" i="1" dirty="0"/>
              <a:t>Task</a:t>
            </a:r>
            <a:r>
              <a:rPr lang="sr-Latn-RS" dirty="0"/>
              <a:t>) koji računar treba da obavi i da nam na kraju rezultat dostavi, kako bismo mi sa njim nešto odradili</a:t>
            </a:r>
          </a:p>
          <a:p>
            <a:r>
              <a:rPr lang="sr-Latn-RS" dirty="0"/>
              <a:t>Idealno bi bilo kada bi na primer, računar tako nešto uradio u pozadini (engl. </a:t>
            </a:r>
            <a:r>
              <a:rPr lang="sr-Latn-RS" i="1" dirty="0"/>
              <a:t>in background</a:t>
            </a:r>
            <a:r>
              <a:rPr lang="sr-Latn-RS" dirty="0"/>
              <a:t>), npr. u nekom drugom </a:t>
            </a:r>
            <a:r>
              <a:rPr lang="sr-Latn-RS" i="1" dirty="0"/>
              <a:t>thread</a:t>
            </a:r>
            <a:r>
              <a:rPr lang="sr-Latn-RS" dirty="0"/>
              <a:t>-u, kako bi onda </a:t>
            </a:r>
            <a:r>
              <a:rPr lang="sr-Latn-RS" i="1" dirty="0"/>
              <a:t>UI thread</a:t>
            </a:r>
            <a:r>
              <a:rPr lang="sr-Latn-RS" dirty="0"/>
              <a:t> mogao da se vrati nazad na osvežavanje </a:t>
            </a:r>
            <a:r>
              <a:rPr lang="sr-Latn-RS" i="1" dirty="0"/>
              <a:t>UI</a:t>
            </a:r>
            <a:r>
              <a:rPr lang="sr-Latn-RS" dirty="0"/>
              <a:t>-ja i aplikacija neće biti zamrznuta</a:t>
            </a:r>
          </a:p>
          <a:p>
            <a:r>
              <a:rPr lang="sr-Latn-RS" i="1" dirty="0"/>
              <a:t>Task</a:t>
            </a:r>
            <a:r>
              <a:rPr lang="sr-Latn-RS" dirty="0"/>
              <a:t> predstavlja koncept koji ovako nešto i radi, odnosno, „u pozadini“ izvršava neki zadat kod</a:t>
            </a:r>
            <a:endParaRPr lang="sr-Latn-RS" i="1" dirty="0"/>
          </a:p>
          <a:p>
            <a:r>
              <a:rPr lang="sr-Latn-RS" dirty="0"/>
              <a:t>Bitno je samo da nam </a:t>
            </a:r>
            <a:r>
              <a:rPr lang="sr-Latn-RS" i="1" dirty="0"/>
              <a:t>Task</a:t>
            </a:r>
            <a:r>
              <a:rPr lang="sr-Latn-RS" dirty="0"/>
              <a:t> javi kada je završen, zajedno sa rezultatom tog koda, kako bismo mogli da odreagujemo i recimo korisniku rezultat prikažemo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2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75238"/>
          </a:xfrm>
        </p:spPr>
        <p:txBody>
          <a:bodyPr>
            <a:normAutofit fontScale="90000"/>
          </a:bodyPr>
          <a:lstStyle/>
          <a:p>
            <a:r>
              <a:rPr lang="sr-Latn-RS" dirty="0"/>
              <a:t>Asinhronost, duge operacije i princip zadataka (engl. </a:t>
            </a:r>
            <a:r>
              <a:rPr lang="sr-Latn-RS" i="1" dirty="0"/>
              <a:t>Task</a:t>
            </a:r>
            <a:r>
              <a:rPr lang="sr-Latn-RS" dirty="0"/>
              <a:t>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4308"/>
            <a:ext cx="8596668" cy="4107054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Ovakva paradigma se inače naziva </a:t>
            </a:r>
            <a:r>
              <a:rPr lang="sr-Latn-RS" i="1" dirty="0"/>
              <a:t>asinhronom</a:t>
            </a:r>
            <a:r>
              <a:rPr lang="sr-Latn-RS" dirty="0"/>
              <a:t>, jer mi ne znamo kada će se taj zadatak, tj. </a:t>
            </a:r>
            <a:r>
              <a:rPr lang="sr-Latn-RS" i="1" dirty="0"/>
              <a:t>Task</a:t>
            </a:r>
            <a:r>
              <a:rPr lang="sr-Latn-RS" dirty="0"/>
              <a:t> završiti, a ni ne zanima nas – bitno je da nam se javi kada se završi, a takođe i da nam dostavi rezultat</a:t>
            </a:r>
          </a:p>
          <a:p>
            <a:r>
              <a:rPr lang="sr-Latn-RS" dirty="0"/>
              <a:t>Način javljanja je ovde od velikog interesa – recimo, možemo mu proslediti neku našu funkciju koju treba da pozove u momentu kada se završi</a:t>
            </a:r>
          </a:p>
          <a:p>
            <a:r>
              <a:rPr lang="sr-Latn-RS" dirty="0"/>
              <a:t>Ta naša funkcija može da ima parametar, i kroz taj parametar nam </a:t>
            </a:r>
            <a:r>
              <a:rPr lang="sr-Latn-RS" i="1" dirty="0"/>
              <a:t>Task</a:t>
            </a:r>
            <a:r>
              <a:rPr lang="sr-Latn-RS" dirty="0"/>
              <a:t> može proslediti svoj rezultat</a:t>
            </a:r>
          </a:p>
          <a:p>
            <a:r>
              <a:rPr lang="sr-Latn-RS" dirty="0"/>
              <a:t>Rezultat inače može da bude bilo šta, string, broj, karakter, pa i neki kompleksniji objekat – zavisno od toga šta sam zadatak i radi</a:t>
            </a:r>
          </a:p>
          <a:p>
            <a:r>
              <a:rPr lang="sr-Latn-RS" dirty="0"/>
              <a:t>Ovakve funkcije se inače često nazivaju </a:t>
            </a:r>
            <a:r>
              <a:rPr lang="sr-Latn-RS" i="1" dirty="0"/>
              <a:t>callback</a:t>
            </a:r>
            <a:r>
              <a:rPr lang="sr-Latn-RS" dirty="0"/>
              <a:t> funkcijama, jer predstavljaju prosleđenu funkciju koju očekujemo da neko pozove nazad u nekom momentu</a:t>
            </a:r>
          </a:p>
          <a:p>
            <a:r>
              <a:rPr lang="sr-Latn-RS" dirty="0"/>
              <a:t>Ova funkcija sada, recimo, sve što treba da odradi je da dohvati </a:t>
            </a:r>
            <a:r>
              <a:rPr lang="sr-Latn-RS" i="1" dirty="0"/>
              <a:t>span</a:t>
            </a:r>
            <a:r>
              <a:rPr lang="sr-Latn-RS" dirty="0"/>
              <a:t> element i u njega upiše dobijeni rezultat – pošto već ima rezultat, ovo je jako brza stvar i ok je da se izvrši na </a:t>
            </a:r>
            <a:r>
              <a:rPr lang="sr-Latn-RS" i="1" dirty="0"/>
              <a:t>UI</a:t>
            </a:r>
            <a:r>
              <a:rPr lang="sr-Latn-RS" dirty="0"/>
              <a:t> </a:t>
            </a:r>
            <a:r>
              <a:rPr lang="sr-Latn-RS" i="1" dirty="0"/>
              <a:t>thread</a:t>
            </a:r>
            <a:r>
              <a:rPr lang="sr-Latn-RS" dirty="0"/>
              <a:t>-u!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75238"/>
          </a:xfrm>
        </p:spPr>
        <p:txBody>
          <a:bodyPr>
            <a:normAutofit fontScale="90000"/>
          </a:bodyPr>
          <a:lstStyle/>
          <a:p>
            <a:r>
              <a:rPr lang="sr-Latn-RS" dirty="0"/>
              <a:t>Asinhronost, duge operacije i princip zadataka (engl. </a:t>
            </a:r>
            <a:r>
              <a:rPr lang="sr-Latn-RS" i="1" dirty="0"/>
              <a:t>Task</a:t>
            </a:r>
            <a:r>
              <a:rPr lang="sr-Latn-RS" dirty="0"/>
              <a:t>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838"/>
            <a:ext cx="8596668" cy="4256524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Dakle, samim pozivom </a:t>
            </a:r>
            <a:r>
              <a:rPr lang="sr-Latn-RS" i="1" dirty="0"/>
              <a:t>callback</a:t>
            </a:r>
            <a:r>
              <a:rPr lang="sr-Latn-RS" dirty="0"/>
              <a:t> funkcije </a:t>
            </a:r>
            <a:r>
              <a:rPr lang="sr-Latn-RS" i="1" dirty="0"/>
              <a:t>Task</a:t>
            </a:r>
            <a:r>
              <a:rPr lang="sr-Latn-RS" dirty="0"/>
              <a:t> nam praktično signalizira da je završio, a kroz parametar nam takođe dostavlja i svoj rezultat</a:t>
            </a:r>
          </a:p>
          <a:p>
            <a:r>
              <a:rPr lang="sr-Latn-RS" dirty="0"/>
              <a:t>Moguće je da neki zadatak ne vraća nikakav rezultat (poput </a:t>
            </a:r>
            <a:r>
              <a:rPr lang="sr-Latn-RS" i="1" dirty="0"/>
              <a:t>void</a:t>
            </a:r>
            <a:r>
              <a:rPr lang="sr-Latn-RS" dirty="0"/>
              <a:t> funkcija) – nekada nam je dovoljno da nam </a:t>
            </a:r>
            <a:r>
              <a:rPr lang="sr-Latn-RS" i="1" dirty="0"/>
              <a:t>Task</a:t>
            </a:r>
            <a:r>
              <a:rPr lang="sr-Latn-RS" dirty="0"/>
              <a:t> samo signalizira da je gotov</a:t>
            </a:r>
          </a:p>
          <a:p>
            <a:r>
              <a:rPr lang="sr-Latn-RS" dirty="0"/>
              <a:t>Inače, postoji koncept </a:t>
            </a:r>
            <a:r>
              <a:rPr lang="sr-Latn-RS" i="1" dirty="0"/>
              <a:t>threading</a:t>
            </a:r>
            <a:r>
              <a:rPr lang="sr-Latn-RS" dirty="0"/>
              <a:t>-a, odnosno </a:t>
            </a:r>
            <a:r>
              <a:rPr lang="sr-Latn-RS" i="1" dirty="0"/>
              <a:t>multi-threading</a:t>
            </a:r>
            <a:r>
              <a:rPr lang="sr-Latn-RS" dirty="0"/>
              <a:t>-a (pa i </a:t>
            </a:r>
            <a:r>
              <a:rPr lang="sr-Latn-RS" i="1" dirty="0"/>
              <a:t>hyper-threading</a:t>
            </a:r>
            <a:r>
              <a:rPr lang="sr-Latn-RS" dirty="0"/>
              <a:t>-a), čime jedan program može da izvršava simultano više različitih (ili istih) delova koda</a:t>
            </a:r>
          </a:p>
          <a:p>
            <a:r>
              <a:rPr lang="sr-Latn-RS" dirty="0"/>
              <a:t>Može se povući analogija sa tim da Vi na računaru možete istovremeno da pokrenete recimo </a:t>
            </a:r>
            <a:r>
              <a:rPr lang="sr-Latn-RS" i="1" dirty="0"/>
              <a:t>youtube</a:t>
            </a:r>
            <a:r>
              <a:rPr lang="sr-Latn-RS" dirty="0"/>
              <a:t> gde je puštena pesma, zatim </a:t>
            </a:r>
            <a:r>
              <a:rPr lang="sr-Latn-RS" i="1" dirty="0"/>
              <a:t>Visual Studio</a:t>
            </a:r>
            <a:r>
              <a:rPr lang="sr-Latn-RS" dirty="0"/>
              <a:t> u kom radite projekat, </a:t>
            </a:r>
            <a:r>
              <a:rPr lang="sr-Latn-RS" i="1" dirty="0"/>
              <a:t>Video Player</a:t>
            </a:r>
            <a:r>
              <a:rPr lang="sr-Latn-RS" dirty="0"/>
              <a:t> gde povremeno gledate seriju itd... – sve radi u „paraleli“ – pravilnije je reći simultano</a:t>
            </a:r>
          </a:p>
          <a:p>
            <a:r>
              <a:rPr lang="sr-Latn-RS" dirty="0"/>
              <a:t>Mada su prethodno opisani </a:t>
            </a:r>
            <a:r>
              <a:rPr lang="sr-Latn-RS" u="sng" dirty="0"/>
              <a:t>različiti programi</a:t>
            </a:r>
            <a:r>
              <a:rPr lang="sr-Latn-RS" dirty="0"/>
              <a:t> koji simultano rade, isto tako i unutar </a:t>
            </a:r>
            <a:r>
              <a:rPr lang="sr-Latn-RS" u="sng" dirty="0"/>
              <a:t>jednog programa</a:t>
            </a:r>
            <a:r>
              <a:rPr lang="sr-Latn-RS" dirty="0"/>
              <a:t> mogu simultano da se izvršavaju više stvari – upravo to su </a:t>
            </a:r>
            <a:r>
              <a:rPr lang="sr-Latn-RS" i="1" dirty="0"/>
              <a:t>thread</a:t>
            </a:r>
            <a:r>
              <a:rPr lang="sr-Latn-RS" dirty="0"/>
              <a:t>-ovi</a:t>
            </a:r>
          </a:p>
          <a:p>
            <a:r>
              <a:rPr lang="sr-Latn-RS" dirty="0"/>
              <a:t>Recimo, </a:t>
            </a:r>
            <a:r>
              <a:rPr lang="sr-Latn-RS" i="1" dirty="0"/>
              <a:t>UI thread</a:t>
            </a:r>
            <a:r>
              <a:rPr lang="sr-Latn-RS" dirty="0"/>
              <a:t> može da radi na osvežavanju </a:t>
            </a:r>
            <a:r>
              <a:rPr lang="sr-Latn-RS" i="1" dirty="0"/>
              <a:t>UI</a:t>
            </a:r>
            <a:r>
              <a:rPr lang="sr-Latn-RS" dirty="0"/>
              <a:t>-a i izvršava kratke i brze funkcije kada korisnik interaguje sa aplikacijom, dok drugi </a:t>
            </a:r>
            <a:r>
              <a:rPr lang="sr-Latn-RS" i="1" dirty="0"/>
              <a:t>thread</a:t>
            </a:r>
            <a:r>
              <a:rPr lang="sr-Latn-RS" dirty="0"/>
              <a:t> može da radi kompleksnije stvari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75238"/>
          </a:xfrm>
        </p:spPr>
        <p:txBody>
          <a:bodyPr>
            <a:normAutofit fontScale="90000"/>
          </a:bodyPr>
          <a:lstStyle/>
          <a:p>
            <a:r>
              <a:rPr lang="sr-Latn-RS" dirty="0"/>
              <a:t>Asinhronost, duge operacije i princip zadataka (engl. </a:t>
            </a:r>
            <a:r>
              <a:rPr lang="sr-Latn-RS" i="1" dirty="0"/>
              <a:t>Task</a:t>
            </a:r>
            <a:r>
              <a:rPr lang="sr-Latn-RS" dirty="0"/>
              <a:t>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3968"/>
            <a:ext cx="8596668" cy="4107054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Ipak, </a:t>
            </a:r>
            <a:r>
              <a:rPr lang="sr-Latn-RS" i="1" dirty="0"/>
              <a:t>thread</a:t>
            </a:r>
            <a:r>
              <a:rPr lang="sr-Latn-RS" dirty="0"/>
              <a:t> kao koncept je malo kompleksniji, pa i za programiranje, a </a:t>
            </a:r>
            <a:r>
              <a:rPr lang="sr-Latn-RS" i="1" dirty="0"/>
              <a:t>Task</a:t>
            </a:r>
            <a:r>
              <a:rPr lang="sr-Latn-RS" dirty="0"/>
              <a:t> predstavlja suštinski istu stvar, ali se mnogo lakše koristi u asinhronom programiranju</a:t>
            </a:r>
          </a:p>
          <a:p>
            <a:r>
              <a:rPr lang="sr-Latn-RS" i="1" dirty="0"/>
              <a:t>Task</a:t>
            </a:r>
            <a:r>
              <a:rPr lang="sr-Latn-RS" dirty="0"/>
              <a:t> kao koncept postoji u </a:t>
            </a:r>
            <a:r>
              <a:rPr lang="sr-Latn-RS" i="1" dirty="0"/>
              <a:t>.NET</a:t>
            </a:r>
            <a:r>
              <a:rPr lang="sr-Latn-RS" dirty="0"/>
              <a:t> tehnologijama, tj. jeziku </a:t>
            </a:r>
            <a:r>
              <a:rPr lang="sr-Latn-RS" i="1" dirty="0"/>
              <a:t>C#</a:t>
            </a:r>
            <a:r>
              <a:rPr lang="sr-Latn-RS" dirty="0"/>
              <a:t>, međutim na žalost, </a:t>
            </a:r>
            <a:r>
              <a:rPr lang="sr-Latn-RS" i="1" dirty="0"/>
              <a:t>JavaScript</a:t>
            </a:r>
            <a:r>
              <a:rPr lang="sr-Latn-RS" dirty="0"/>
              <a:t> tako nešto ne podržava – mi smo ipak trenutno u domenu </a:t>
            </a:r>
            <a:r>
              <a:rPr lang="sr-Latn-RS" i="1" dirty="0"/>
              <a:t>browser</a:t>
            </a:r>
            <a:r>
              <a:rPr lang="sr-Latn-RS" dirty="0"/>
              <a:t>-a gde koristimo </a:t>
            </a:r>
            <a:r>
              <a:rPr lang="sr-Latn-RS" i="1" dirty="0"/>
              <a:t>JavaScript</a:t>
            </a:r>
            <a:r>
              <a:rPr lang="sr-Latn-RS" dirty="0"/>
              <a:t>!</a:t>
            </a:r>
          </a:p>
          <a:p>
            <a:r>
              <a:rPr lang="sr-Latn-RS" dirty="0"/>
              <a:t>Ipak, </a:t>
            </a:r>
            <a:r>
              <a:rPr lang="sr-Latn-RS" i="1" dirty="0"/>
              <a:t>JavaScript</a:t>
            </a:r>
            <a:r>
              <a:rPr lang="sr-Latn-RS" dirty="0"/>
              <a:t> poseduje jedan veoma sličan koncept, koji se naziva </a:t>
            </a:r>
            <a:r>
              <a:rPr lang="sr-Latn-RS" i="1" u="sng" dirty="0"/>
              <a:t>Promise</a:t>
            </a:r>
          </a:p>
          <a:p>
            <a:r>
              <a:rPr lang="sr-Latn-RS" dirty="0"/>
              <a:t>U redu je napraviti poređenje da ono što je </a:t>
            </a:r>
            <a:r>
              <a:rPr lang="sr-Latn-RS" i="1" dirty="0"/>
              <a:t>Task</a:t>
            </a:r>
            <a:r>
              <a:rPr lang="sr-Latn-RS" dirty="0"/>
              <a:t> u jeziku </a:t>
            </a:r>
            <a:r>
              <a:rPr lang="sr-Latn-RS" i="1" dirty="0"/>
              <a:t>C#</a:t>
            </a:r>
            <a:r>
              <a:rPr lang="sr-Latn-RS" dirty="0"/>
              <a:t>, to je </a:t>
            </a:r>
            <a:r>
              <a:rPr lang="sr-Latn-RS" i="1" dirty="0"/>
              <a:t>Promise</a:t>
            </a:r>
            <a:r>
              <a:rPr lang="sr-Latn-RS" dirty="0"/>
              <a:t> u jeziku </a:t>
            </a:r>
            <a:r>
              <a:rPr lang="sr-Latn-RS" i="1" dirty="0"/>
              <a:t>JavaScript</a:t>
            </a:r>
            <a:endParaRPr lang="sr-Latn-RS" dirty="0"/>
          </a:p>
          <a:p>
            <a:r>
              <a:rPr lang="sr-Latn-RS" dirty="0"/>
              <a:t>Mada, ispod haube, </a:t>
            </a:r>
            <a:r>
              <a:rPr lang="sr-Latn-RS" i="1" dirty="0"/>
              <a:t>Promise</a:t>
            </a:r>
            <a:r>
              <a:rPr lang="sr-Latn-RS" dirty="0"/>
              <a:t> funkcioniše na veoma, veoma drugačiji način</a:t>
            </a:r>
          </a:p>
          <a:p>
            <a:r>
              <a:rPr lang="sr-Latn-RS" dirty="0"/>
              <a:t>Ipak, sasvim je u redu da zadržimo model razmišljanja, tj. da za </a:t>
            </a:r>
            <a:r>
              <a:rPr lang="sr-Latn-RS" i="1" dirty="0"/>
              <a:t>Promise</a:t>
            </a:r>
            <a:r>
              <a:rPr lang="sr-Latn-RS" dirty="0"/>
              <a:t>-e na ovakav način razmišljamo</a:t>
            </a:r>
          </a:p>
          <a:p>
            <a:r>
              <a:rPr lang="sr-Latn-RS" dirty="0"/>
              <a:t>Takođe, može se dodatno reći da su </a:t>
            </a:r>
            <a:r>
              <a:rPr lang="sr-Latn-RS" i="1" dirty="0"/>
              <a:t>Task</a:t>
            </a:r>
            <a:r>
              <a:rPr lang="sr-Latn-RS" dirty="0"/>
              <a:t> i </a:t>
            </a:r>
            <a:r>
              <a:rPr lang="sr-Latn-RS" i="1" dirty="0"/>
              <a:t>Promise</a:t>
            </a:r>
            <a:r>
              <a:rPr lang="sr-Latn-RS" dirty="0"/>
              <a:t> omotači (engl. </a:t>
            </a:r>
            <a:r>
              <a:rPr lang="sr-Latn-RS" i="1" dirty="0"/>
              <a:t>wrapper</a:t>
            </a:r>
            <a:r>
              <a:rPr lang="sr-Latn-RS" dirty="0"/>
              <a:t>) oko konačnog rezultata; na kraju dana, i ovo su objekti kao i drugi (doduše aktivni), a u trenutku kada završe, iz njih se može izmotati (engl. </a:t>
            </a:r>
            <a:r>
              <a:rPr lang="sr-Latn-RS" i="1" dirty="0"/>
              <a:t>unwrap</a:t>
            </a:r>
            <a:r>
              <a:rPr lang="sr-Latn-RS" dirty="0"/>
              <a:t>) rezultat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8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454"/>
          </a:xfrm>
        </p:spPr>
        <p:txBody>
          <a:bodyPr>
            <a:normAutofit/>
          </a:bodyPr>
          <a:lstStyle/>
          <a:p>
            <a:r>
              <a:rPr lang="sr-Latn-RS" dirty="0"/>
              <a:t>Aplikacija za pretragu filmova v2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1939"/>
            <a:ext cx="8596668" cy="4529084"/>
          </a:xfrm>
        </p:spPr>
        <p:txBody>
          <a:bodyPr>
            <a:normAutofit/>
          </a:bodyPr>
          <a:lstStyle/>
          <a:p>
            <a:r>
              <a:rPr lang="sr-Latn-RS" dirty="0"/>
              <a:t>Sa ovim znanjem, sada, idemo do inženjera koji je dizajnirao </a:t>
            </a:r>
            <a:r>
              <a:rPr lang="sr-Latn-RS" i="1" dirty="0"/>
              <a:t>searchMovie()</a:t>
            </a:r>
            <a:r>
              <a:rPr lang="sr-Latn-RS" dirty="0"/>
              <a:t> funkciju i da mu predložimo da ovo znanje primeni</a:t>
            </a:r>
          </a:p>
          <a:p>
            <a:r>
              <a:rPr lang="sr-Latn-RS" dirty="0"/>
              <a:t>Posle nekog vremena, javio nam je da je napravio novu funkciju, </a:t>
            </a:r>
            <a:r>
              <a:rPr lang="sr-Latn-RS" i="1" dirty="0"/>
              <a:t>searchMovieAsycn()</a:t>
            </a:r>
            <a:r>
              <a:rPr lang="sr-Latn-RS" dirty="0"/>
              <a:t> i dao nam je na raspolaganju</a:t>
            </a:r>
          </a:p>
          <a:p>
            <a:r>
              <a:rPr lang="sr-Latn-RS" dirty="0"/>
              <a:t>Za razliko od prethodne, rekao nam je da ova više ne vraća </a:t>
            </a:r>
            <a:r>
              <a:rPr lang="sr-Latn-RS" i="1" dirty="0"/>
              <a:t>string</a:t>
            </a:r>
            <a:r>
              <a:rPr lang="sr-Latn-RS" dirty="0"/>
              <a:t>, već </a:t>
            </a:r>
            <a:r>
              <a:rPr lang="sr-Latn-RS" i="1" dirty="0"/>
              <a:t>Promise</a:t>
            </a:r>
            <a:r>
              <a:rPr lang="sr-Latn-RS" dirty="0"/>
              <a:t> (razmišljajte: zadatak) koji kada se završi, u sebi će držati upravo </a:t>
            </a:r>
            <a:r>
              <a:rPr lang="sr-Latn-RS" i="1" dirty="0"/>
              <a:t>string</a:t>
            </a:r>
            <a:r>
              <a:rPr lang="sr-Latn-RS" dirty="0"/>
              <a:t> koji je praktično rezultat pretrage</a:t>
            </a:r>
            <a:r>
              <a:rPr lang="en-US" dirty="0"/>
              <a:t> (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sr-Latn-RS" dirty="0"/>
              <a:t>što bi i </a:t>
            </a:r>
            <a:r>
              <a:rPr lang="sr-Latn-RS" i="1" dirty="0"/>
              <a:t>searchMovie()</a:t>
            </a:r>
            <a:r>
              <a:rPr lang="sr-Latn-RS" dirty="0"/>
              <a:t> dala, samo sada asinhrono)</a:t>
            </a:r>
          </a:p>
          <a:p>
            <a:r>
              <a:rPr lang="sr-Latn-RS" i="1" dirty="0"/>
              <a:t>Promise</a:t>
            </a:r>
            <a:r>
              <a:rPr lang="sr-Latn-RS" dirty="0"/>
              <a:t> se iz funkcije </a:t>
            </a:r>
            <a:r>
              <a:rPr lang="sr-Latn-RS" i="1" dirty="0"/>
              <a:t>searchMovieAsync()</a:t>
            </a:r>
            <a:r>
              <a:rPr lang="sr-Latn-RS" dirty="0"/>
              <a:t> odmah dobija – ne čekamo ni na šta</a:t>
            </a:r>
          </a:p>
          <a:p>
            <a:r>
              <a:rPr lang="sr-Latn-RS" dirty="0"/>
              <a:t>Potrebno je još samo da ovom </a:t>
            </a:r>
            <a:r>
              <a:rPr lang="sr-Latn-RS" i="1" dirty="0"/>
              <a:t>Promise</a:t>
            </a:r>
            <a:r>
              <a:rPr lang="sr-Latn-RS" dirty="0"/>
              <a:t>-u prosledimo (</a:t>
            </a:r>
            <a:r>
              <a:rPr lang="sr-Latn-RS" i="1" dirty="0"/>
              <a:t>callback</a:t>
            </a:r>
            <a:r>
              <a:rPr lang="sr-Latn-RS" dirty="0"/>
              <a:t>) funkciju koju će pozvati u trenutku kada rezultat bude spreman (engl. </a:t>
            </a:r>
            <a:r>
              <a:rPr lang="sr-Latn-RS" i="1" dirty="0"/>
              <a:t>resolved</a:t>
            </a:r>
            <a:r>
              <a:rPr lang="sr-Latn-RS" dirty="0"/>
              <a:t>)</a:t>
            </a:r>
          </a:p>
          <a:p>
            <a:r>
              <a:rPr lang="sr-Latn-RS" dirty="0"/>
              <a:t>Ova funkcija, ponovo, treba samo da upiše taj rezultat u </a:t>
            </a:r>
            <a:r>
              <a:rPr lang="sr-Latn-RS" i="1" dirty="0"/>
              <a:t>span</a:t>
            </a:r>
            <a:r>
              <a:rPr lang="sr-Latn-RS" dirty="0"/>
              <a:t> element, na isti način kao što smo to ranije uradili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7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Aplikacija za pretragu filmova v2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1529-78F3-DDA6-E220-CE6E8444C115}"/>
              </a:ext>
            </a:extLst>
          </p:cNvPr>
          <p:cNvSpPr txBox="1"/>
          <p:nvPr/>
        </p:nvSpPr>
        <p:spPr>
          <a:xfrm>
            <a:off x="677334" y="1775911"/>
            <a:ext cx="8480959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onSearchMovieButtonClick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Search Movie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Movie: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movieSpan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 red"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onSearchMovieButtonClick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searchMovieAsync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movieSpan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20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Aplikacija za pretragu filmova v2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1529-78F3-DDA6-E220-CE6E8444C115}"/>
              </a:ext>
            </a:extLst>
          </p:cNvPr>
          <p:cNvSpPr txBox="1"/>
          <p:nvPr/>
        </p:nvSpPr>
        <p:spPr>
          <a:xfrm>
            <a:off x="1608377" y="3262587"/>
            <a:ext cx="6734581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onSearchMovieButtonClick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Search Movie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Movie: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movieSpan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 red"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onSearchMovieButtonClick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searchMovieAsync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movieSpan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7071A3-7C2D-8D89-5320-96417E11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5226"/>
            <a:ext cx="8596668" cy="1803065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Vidimo da je kod veoma sličan prethodnom, jedina razlika je što je sada </a:t>
            </a:r>
            <a:r>
              <a:rPr lang="sr-Latn-RS" i="1" dirty="0"/>
              <a:t>movie</a:t>
            </a:r>
            <a:r>
              <a:rPr lang="sr-Latn-RS" dirty="0"/>
              <a:t> promenljiva zapravo </a:t>
            </a:r>
            <a:r>
              <a:rPr lang="sr-Latn-RS" i="1" dirty="0"/>
              <a:t>Promise</a:t>
            </a:r>
            <a:r>
              <a:rPr lang="sr-Latn-RS" dirty="0"/>
              <a:t>, a ne </a:t>
            </a:r>
            <a:r>
              <a:rPr lang="sr-Latn-RS" i="1" dirty="0"/>
              <a:t>string</a:t>
            </a:r>
            <a:r>
              <a:rPr lang="sr-Latn-RS" dirty="0"/>
              <a:t> kao pre</a:t>
            </a:r>
          </a:p>
          <a:p>
            <a:r>
              <a:rPr lang="sr-Latn-RS" i="1" dirty="0"/>
              <a:t>Promise</a:t>
            </a:r>
            <a:r>
              <a:rPr lang="sr-Latn-RS" dirty="0"/>
              <a:t> objekti imaju metodu </a:t>
            </a:r>
            <a:r>
              <a:rPr lang="sr-Latn-RS" i="1" dirty="0"/>
              <a:t>.then()</a:t>
            </a:r>
            <a:r>
              <a:rPr lang="sr-Latn-RS" dirty="0"/>
              <a:t> kojoj se može proslediti (</a:t>
            </a:r>
            <a:r>
              <a:rPr lang="sr-Latn-RS" i="1" dirty="0"/>
              <a:t>callback</a:t>
            </a:r>
            <a:r>
              <a:rPr lang="sr-Latn-RS" dirty="0"/>
              <a:t>) funkcija (ime joj nije bitno – čak se može i izostaviti!)</a:t>
            </a:r>
          </a:p>
          <a:p>
            <a:r>
              <a:rPr lang="sr-Latn-RS" i="1" dirty="0"/>
              <a:t>Callback</a:t>
            </a:r>
            <a:r>
              <a:rPr lang="sr-Latn-RS" dirty="0"/>
              <a:t> funkciji se može dodeliti parametar (npr. </a:t>
            </a:r>
            <a:r>
              <a:rPr lang="sr-Latn-RS" i="1" dirty="0"/>
              <a:t>value</a:t>
            </a:r>
            <a:r>
              <a:rPr lang="sr-Latn-RS" dirty="0"/>
              <a:t> – ime može biti proizvoljno); </a:t>
            </a:r>
            <a:r>
              <a:rPr lang="sr-Latn-RS" i="1" dirty="0"/>
              <a:t>Promise</a:t>
            </a:r>
            <a:r>
              <a:rPr lang="sr-Latn-RS" dirty="0"/>
              <a:t> će kroz ovaj parametar proslediti konačnu vrednost u trenutku kada je ona dostupna (npr. kada se pretraga završi)</a:t>
            </a:r>
            <a:endParaRPr lang="sr-Latn-RS" i="1" dirty="0"/>
          </a:p>
        </p:txBody>
      </p:sp>
    </p:spTree>
    <p:extLst>
      <p:ext uri="{BB962C8B-B14F-4D97-AF65-F5344CB8AC3E}">
        <p14:creationId xmlns:p14="http://schemas.microsoft.com/office/powerpoint/2010/main" val="186658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454"/>
          </a:xfrm>
        </p:spPr>
        <p:txBody>
          <a:bodyPr>
            <a:normAutofit/>
          </a:bodyPr>
          <a:lstStyle/>
          <a:p>
            <a:r>
              <a:rPr lang="sr-Latn-RS" dirty="0"/>
              <a:t>Propratni primeri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1023"/>
            <a:ext cx="8596668" cy="3940000"/>
          </a:xfrm>
        </p:spPr>
        <p:txBody>
          <a:bodyPr>
            <a:normAutofit/>
          </a:bodyPr>
          <a:lstStyle/>
          <a:p>
            <a:r>
              <a:rPr lang="sr-Latn-RS" dirty="0"/>
              <a:t>Uz ovu prezentaciju, nalazi se i propratni primer u kom se nalazi skoro identičan kod koji je prethodno opisan</a:t>
            </a:r>
          </a:p>
          <a:p>
            <a:r>
              <a:rPr lang="sr-Latn-RS" dirty="0"/>
              <a:t>Svi propratni primeri se inače nalaze u folderu „2. Repozitorijum“, unutar podfoldera koji je isto imenovan kao i data prezentacija</a:t>
            </a:r>
          </a:p>
          <a:p>
            <a:r>
              <a:rPr lang="sr-Latn-RS" dirty="0"/>
              <a:t>Konkretno, za ovu prezentaciju, propratni primer(i) su u:</a:t>
            </a:r>
            <a:br>
              <a:rPr lang="sr-Latn-RS" dirty="0"/>
            </a:br>
            <a:r>
              <a:rPr lang="sr-Latn-RS" dirty="0"/>
              <a:t>„2. Repozitorijum</a:t>
            </a:r>
            <a:r>
              <a:rPr lang="en-US" dirty="0"/>
              <a:t>\</a:t>
            </a:r>
            <a:r>
              <a:rPr lang="sr-Latn-RS" dirty="0"/>
              <a:t>6. JavaScript - Promise“</a:t>
            </a:r>
          </a:p>
          <a:p>
            <a:r>
              <a:rPr lang="en-US" dirty="0" err="1"/>
              <a:t>Konkretno</a:t>
            </a:r>
            <a:r>
              <a:rPr lang="en-US" dirty="0"/>
              <a:t>, </a:t>
            </a:r>
            <a:r>
              <a:rPr lang="sr-Latn-RS" dirty="0"/>
              <a:t>ovde je reč o</a:t>
            </a:r>
            <a:r>
              <a:rPr lang="en-US" dirty="0"/>
              <a:t> </a:t>
            </a:r>
            <a:r>
              <a:rPr lang="en-US" dirty="0" err="1"/>
              <a:t>propratn</a:t>
            </a:r>
            <a:r>
              <a:rPr lang="sr-Latn-RS" dirty="0"/>
              <a:t>om</a:t>
            </a:r>
            <a:r>
              <a:rPr lang="en-US" dirty="0"/>
              <a:t> primer</a:t>
            </a:r>
            <a:r>
              <a:rPr lang="sr-Latn-RS" dirty="0"/>
              <a:t>u</a:t>
            </a:r>
            <a:r>
              <a:rPr lang="en-US" dirty="0"/>
              <a:t> </a:t>
            </a:r>
            <a:r>
              <a:rPr lang="sr-Latn-RS" dirty="0"/>
              <a:t>„movie-search“</a:t>
            </a:r>
          </a:p>
          <a:p>
            <a:r>
              <a:rPr lang="sr-Latn-RS" dirty="0"/>
              <a:t>U narednim prezentacijama će se na sličan način referencirati propratni primeri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9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454"/>
          </a:xfrm>
        </p:spPr>
        <p:txBody>
          <a:bodyPr>
            <a:normAutofit/>
          </a:bodyPr>
          <a:lstStyle/>
          <a:p>
            <a:r>
              <a:rPr lang="sr-Latn-RS" dirty="0"/>
              <a:t>Propratni primer „movie-search“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9861"/>
            <a:ext cx="8596668" cy="4441161"/>
          </a:xfrm>
        </p:spPr>
        <p:txBody>
          <a:bodyPr>
            <a:normAutofit/>
          </a:bodyPr>
          <a:lstStyle/>
          <a:p>
            <a:r>
              <a:rPr lang="sr-Latn-RS" dirty="0"/>
              <a:t>U propratnom primeru postoje dva fajla: „index.html“ i „movies.js“</a:t>
            </a:r>
          </a:p>
          <a:p>
            <a:r>
              <a:rPr lang="sr-Latn-RS" dirty="0"/>
              <a:t>Fajl „movies.js“ apsolutno treba da zanemarite i da ga ne otvarate – u njemu se zapravo nalaze </a:t>
            </a:r>
            <a:r>
              <a:rPr lang="sr-Latn-RS" i="1" dirty="0"/>
              <a:t>searchMovie()</a:t>
            </a:r>
            <a:r>
              <a:rPr lang="sr-Latn-RS" dirty="0"/>
              <a:t> i </a:t>
            </a:r>
            <a:r>
              <a:rPr lang="sr-Latn-RS" i="1" dirty="0"/>
              <a:t>searchMovieAsync()</a:t>
            </a:r>
            <a:r>
              <a:rPr lang="sr-Latn-RS" dirty="0"/>
              <a:t> funkcije, koju nam je recimo dao drugi inženjer</a:t>
            </a:r>
          </a:p>
          <a:p>
            <a:r>
              <a:rPr lang="sr-Latn-RS" dirty="0"/>
              <a:t>Inače, ukoliko ste znatiželjni, ove funkcije imaju lažnu (engl. </a:t>
            </a:r>
            <a:r>
              <a:rPr lang="sr-Latn-RS" i="1" dirty="0"/>
              <a:t>fake</a:t>
            </a:r>
            <a:r>
              <a:rPr lang="sr-Latn-RS" dirty="0"/>
              <a:t>) implementaciju, ali nam to uopšte nije od interesa, i možete smatrati da zaista rade neku pretragu – u praksi se često koristi termin </a:t>
            </a:r>
            <a:r>
              <a:rPr lang="sr-Latn-RS" i="1" dirty="0"/>
              <a:t>mock</a:t>
            </a:r>
            <a:endParaRPr lang="sr-Latn-RS" dirty="0"/>
          </a:p>
          <a:p>
            <a:r>
              <a:rPr lang="sr-Latn-RS" dirty="0"/>
              <a:t>Fajl „index.html“ je nama od interesa – u njemu se prvenstveno nalazi kalkulator koji je identičan kao prethodno opisani, a zatim aplikacija za pretragu filmova koja je isto prethodno opisana</a:t>
            </a:r>
          </a:p>
          <a:p>
            <a:r>
              <a:rPr lang="sr-Latn-RS" dirty="0"/>
              <a:t>Jedina razlika je što ćete ovde pronaći dva </a:t>
            </a:r>
            <a:r>
              <a:rPr lang="sr-Latn-RS" i="1" dirty="0"/>
              <a:t>button</a:t>
            </a:r>
            <a:r>
              <a:rPr lang="sr-Latn-RS" dirty="0"/>
              <a:t>-a, jedan koji pokreće sinhronu verziju, a drugi asinhronu (tj. </a:t>
            </a:r>
            <a:r>
              <a:rPr lang="sr-Latn-RS" i="1" dirty="0"/>
              <a:t>searchMovie()</a:t>
            </a:r>
            <a:r>
              <a:rPr lang="sr-Latn-RS" dirty="0"/>
              <a:t> i </a:t>
            </a:r>
            <a:r>
              <a:rPr lang="sr-Latn-RS" i="1" dirty="0"/>
              <a:t>searchMovieAsync()</a:t>
            </a:r>
            <a:r>
              <a:rPr lang="sr-Latn-RS" dirty="0"/>
              <a:t> respektivno)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454"/>
          </a:xfrm>
        </p:spPr>
        <p:txBody>
          <a:bodyPr>
            <a:normAutofit/>
          </a:bodyPr>
          <a:lstStyle/>
          <a:p>
            <a:r>
              <a:rPr lang="sr-Latn-RS" dirty="0"/>
              <a:t>Propratni primer „movie-search“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6723"/>
            <a:ext cx="8596668" cy="4054299"/>
          </a:xfrm>
        </p:spPr>
        <p:txBody>
          <a:bodyPr>
            <a:normAutofit/>
          </a:bodyPr>
          <a:lstStyle/>
          <a:p>
            <a:r>
              <a:rPr lang="sr-Latn-RS" dirty="0"/>
              <a:t>Kada pokrenete „index.html“, pokušajte da kliknete na „Search Movie“ </a:t>
            </a:r>
            <a:r>
              <a:rPr lang="sr-Latn-RS" i="1" dirty="0"/>
              <a:t>button</a:t>
            </a:r>
            <a:r>
              <a:rPr lang="sr-Latn-RS" dirty="0"/>
              <a:t> koji pokreće sinhronu varijantu, a zatim pokušajte da interagujete sa kalkulatorom</a:t>
            </a:r>
          </a:p>
          <a:p>
            <a:r>
              <a:rPr lang="sr-Latn-RS" dirty="0"/>
              <a:t>Posle 7-8 sekundi, aplikacija će se odmrznuti, i moći ćete ponovo da interagujete sa njom</a:t>
            </a:r>
          </a:p>
          <a:p>
            <a:r>
              <a:rPr lang="sr-Latn-RS" dirty="0"/>
              <a:t>Zatim, pokušajte da kliknete na „Search Movie Async“ </a:t>
            </a:r>
            <a:r>
              <a:rPr lang="sr-Latn-RS" i="1" dirty="0"/>
              <a:t>button</a:t>
            </a:r>
            <a:r>
              <a:rPr lang="sr-Latn-RS" dirty="0"/>
              <a:t> koji pokreće asinhronu varijantu, videćete da ćete sada biti u mogućnosti da interagujete sa kalkulatorom</a:t>
            </a:r>
          </a:p>
          <a:p>
            <a:r>
              <a:rPr lang="sr-Latn-RS" dirty="0"/>
              <a:t>U oba slučaja, nakon 7-8 sekundi, pored labele </a:t>
            </a:r>
            <a:r>
              <a:rPr lang="en-US" i="1" dirty="0"/>
              <a:t>‘</a:t>
            </a:r>
            <a:r>
              <a:rPr lang="sr-Latn-RS" i="1" dirty="0"/>
              <a:t>Movie: </a:t>
            </a:r>
            <a:r>
              <a:rPr lang="en-US" i="1" dirty="0"/>
              <a:t>’</a:t>
            </a:r>
            <a:r>
              <a:rPr lang="sr-Latn-RS" dirty="0"/>
              <a:t> pojaviće se dobijeni rezultat, odnosno ime nekog filma, crvenom bojom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Aplikacija za pretragu filmova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523"/>
            <a:ext cx="8596668" cy="4581839"/>
          </a:xfrm>
        </p:spPr>
        <p:txBody>
          <a:bodyPr>
            <a:normAutofit/>
          </a:bodyPr>
          <a:lstStyle/>
          <a:p>
            <a:r>
              <a:rPr lang="en-US" dirty="0" err="1"/>
              <a:t>Zamislimo</a:t>
            </a:r>
            <a:r>
              <a:rPr lang="en-US" dirty="0"/>
              <a:t> </a:t>
            </a:r>
            <a:r>
              <a:rPr lang="en-US" dirty="0" err="1"/>
              <a:t>veoma</a:t>
            </a:r>
            <a:r>
              <a:rPr lang="en-US" dirty="0"/>
              <a:t> </a:t>
            </a:r>
            <a:r>
              <a:rPr lang="en-US" dirty="0" err="1"/>
              <a:t>jednostavnu</a:t>
            </a:r>
            <a:r>
              <a:rPr lang="en-US" dirty="0"/>
              <a:t> </a:t>
            </a:r>
            <a:r>
              <a:rPr lang="en-US" dirty="0" err="1"/>
              <a:t>aplikaciju</a:t>
            </a:r>
            <a:r>
              <a:rPr lang="en-US" dirty="0"/>
              <a:t>,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i="1" dirty="0"/>
              <a:t>button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 </a:t>
            </a:r>
            <a:r>
              <a:rPr lang="en-US" dirty="0" err="1"/>
              <a:t>labelu</a:t>
            </a:r>
            <a:r>
              <a:rPr lang="en-US" dirty="0"/>
              <a:t> </a:t>
            </a:r>
            <a:r>
              <a:rPr lang="en-US" i="1" dirty="0"/>
              <a:t>‘Movie: ’</a:t>
            </a:r>
          </a:p>
          <a:p>
            <a:r>
              <a:rPr lang="en-US" dirty="0" err="1"/>
              <a:t>Recimo</a:t>
            </a:r>
            <a:r>
              <a:rPr lang="en-US" dirty="0"/>
              <a:t> da </a:t>
            </a:r>
            <a:r>
              <a:rPr lang="en-US" dirty="0" err="1"/>
              <a:t>klikom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i="1" dirty="0"/>
              <a:t>button</a:t>
            </a:r>
            <a:r>
              <a:rPr lang="sr-Latn-RS" dirty="0"/>
              <a:t> treba da pronađemo neki npr. popularan film i prikažemo ga pored labele </a:t>
            </a:r>
            <a:r>
              <a:rPr lang="en-US" i="1" dirty="0"/>
              <a:t>‘Movie: ’</a:t>
            </a:r>
          </a:p>
          <a:p>
            <a:r>
              <a:rPr lang="en-US" dirty="0" err="1"/>
              <a:t>Neka</a:t>
            </a:r>
            <a:r>
              <a:rPr lang="en-US" dirty="0"/>
              <a:t> se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i="1" dirty="0"/>
              <a:t>button</a:t>
            </a:r>
            <a:r>
              <a:rPr lang="en-US" dirty="0"/>
              <a:t> </a:t>
            </a:r>
            <a:r>
              <a:rPr lang="en-US" dirty="0" err="1"/>
              <a:t>zove</a:t>
            </a:r>
            <a:r>
              <a:rPr lang="en-US" dirty="0"/>
              <a:t> </a:t>
            </a:r>
            <a:r>
              <a:rPr lang="sr-Latn-RS" dirty="0"/>
              <a:t>„</a:t>
            </a:r>
            <a:r>
              <a:rPr lang="en-US" dirty="0"/>
              <a:t>Search Movie</a:t>
            </a:r>
            <a:r>
              <a:rPr lang="sr-Latn-RS" dirty="0"/>
              <a:t>“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neka</a:t>
            </a:r>
            <a:r>
              <a:rPr lang="en-US" dirty="0"/>
              <a:t> </a:t>
            </a:r>
            <a:r>
              <a:rPr lang="en-US" dirty="0" err="1"/>
              <a:t>upravo</a:t>
            </a:r>
            <a:r>
              <a:rPr lang="en-US" dirty="0"/>
              <a:t> </a:t>
            </a:r>
            <a:r>
              <a:rPr lang="en-US" dirty="0" err="1"/>
              <a:t>opisana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izgleda</a:t>
            </a:r>
            <a:r>
              <a:rPr lang="en-US" dirty="0"/>
              <a:t> </a:t>
            </a:r>
            <a:r>
              <a:rPr lang="en-US" dirty="0" err="1"/>
              <a:t>okvirno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slede</a:t>
            </a:r>
            <a:r>
              <a:rPr lang="sr-Latn-RS" dirty="0"/>
              <a:t>ći način:</a:t>
            </a:r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Dakle, klikom na </a:t>
            </a:r>
            <a:r>
              <a:rPr lang="sr-Latn-RS" i="1" dirty="0"/>
              <a:t>button</a:t>
            </a:r>
            <a:r>
              <a:rPr lang="sr-Latn-RS" dirty="0"/>
              <a:t> „Search Movie“, aplikacija je pronašla neki popularan film i prikazala ga (</a:t>
            </a:r>
            <a:r>
              <a:rPr lang="sr-Latn-RS" i="1" dirty="0"/>
              <a:t>Harry Potter</a:t>
            </a:r>
            <a:r>
              <a:rPr lang="sr-Latn-RS" dirty="0"/>
              <a:t>)</a:t>
            </a:r>
          </a:p>
          <a:p>
            <a:r>
              <a:rPr lang="sr-Latn-RS" dirty="0"/>
              <a:t>Ovde se ne radi o korisničkoj pretrazi (gde korisnik unosi koji film konkretno pretražuje, već neka unapred definisana – u ovom primeru izmišljena pretraga, recimo po popularnosti – zapravo nas ne zanima)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AC7EB2-D369-2B71-1EF9-61736FD8C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968" y="3503687"/>
            <a:ext cx="1343212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454"/>
          </a:xfrm>
        </p:spPr>
        <p:txBody>
          <a:bodyPr>
            <a:normAutofit/>
          </a:bodyPr>
          <a:lstStyle/>
          <a:p>
            <a:r>
              <a:rPr lang="sr-Latn-RS" dirty="0"/>
              <a:t>Propratni primer „movie-search“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9861"/>
            <a:ext cx="8596668" cy="4441161"/>
          </a:xfrm>
        </p:spPr>
        <p:txBody>
          <a:bodyPr>
            <a:normAutofit/>
          </a:bodyPr>
          <a:lstStyle/>
          <a:p>
            <a:r>
              <a:rPr lang="sr-Latn-RS" dirty="0"/>
              <a:t>Dodatno, uočićete dva </a:t>
            </a:r>
            <a:r>
              <a:rPr lang="sr-Latn-RS" i="1" dirty="0"/>
              <a:t>console.log</a:t>
            </a:r>
            <a:r>
              <a:rPr lang="sr-Latn-RS" dirty="0"/>
              <a:t>-a, odmah nakon poziva </a:t>
            </a:r>
            <a:r>
              <a:rPr lang="sr-Latn-RS" i="1" dirty="0"/>
              <a:t>searchMovie()</a:t>
            </a:r>
            <a:r>
              <a:rPr lang="sr-Latn-RS" dirty="0"/>
              <a:t> i </a:t>
            </a:r>
            <a:r>
              <a:rPr lang="sr-Latn-RS" i="1" dirty="0"/>
              <a:t>searchMovieAsync()</a:t>
            </a:r>
            <a:r>
              <a:rPr lang="sr-Latn-RS" dirty="0"/>
              <a:t> – oba ispisuju </a:t>
            </a:r>
            <a:r>
              <a:rPr lang="sr-Latn-RS" i="1" dirty="0"/>
              <a:t>movie</a:t>
            </a:r>
            <a:r>
              <a:rPr lang="sr-Latn-RS" dirty="0"/>
              <a:t> promenljivu odmah nakon poziva</a:t>
            </a:r>
          </a:p>
          <a:p>
            <a:r>
              <a:rPr lang="sr-Latn-RS" dirty="0"/>
              <a:t>Da otvorite konzolu, u </a:t>
            </a:r>
            <a:r>
              <a:rPr lang="sr-Latn-RS" i="1" dirty="0"/>
              <a:t>browser</a:t>
            </a:r>
            <a:r>
              <a:rPr lang="sr-Latn-RS" dirty="0"/>
              <a:t>-u pritisnite </a:t>
            </a:r>
            <a:r>
              <a:rPr lang="sr-Latn-RS" i="1" dirty="0"/>
              <a:t>F12</a:t>
            </a:r>
            <a:r>
              <a:rPr lang="sr-Latn-RS" dirty="0"/>
              <a:t>, i otvorite tab „console“</a:t>
            </a:r>
            <a:endParaRPr lang="sr-Latn-R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0EB63-64DD-7B2A-758A-B278E9F59EC9}"/>
              </a:ext>
            </a:extLst>
          </p:cNvPr>
          <p:cNvSpPr txBox="1"/>
          <p:nvPr/>
        </p:nvSpPr>
        <p:spPr>
          <a:xfrm>
            <a:off x="4067652" y="2954812"/>
            <a:ext cx="5206350" cy="30162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script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"text/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javascript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onSearchMovieButtonClick_V1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searchMovie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document</a:t>
            </a:r>
            <a:r>
              <a:rPr lang="en-US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getElementById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movieSpan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).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innerHTML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onSearchMovieButtonClick_V2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searchMovieAsync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callback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document</a:t>
            </a:r>
            <a:r>
              <a:rPr lang="en-US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getElementById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movieSpan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).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innerHTML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script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E30DC9-F81D-160E-F5ED-DFDFF61CE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09788"/>
            <a:ext cx="3302955" cy="249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2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454"/>
          </a:xfrm>
        </p:spPr>
        <p:txBody>
          <a:bodyPr>
            <a:normAutofit/>
          </a:bodyPr>
          <a:lstStyle/>
          <a:p>
            <a:r>
              <a:rPr lang="sr-Latn-RS" dirty="0"/>
              <a:t>Propratni primer „movie-search“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9861"/>
            <a:ext cx="3138528" cy="4441161"/>
          </a:xfrm>
        </p:spPr>
        <p:txBody>
          <a:bodyPr>
            <a:normAutofit/>
          </a:bodyPr>
          <a:lstStyle/>
          <a:p>
            <a:r>
              <a:rPr lang="sr-Latn-RS" dirty="0"/>
              <a:t>Kada kliknete na običan „Search Movie“ </a:t>
            </a:r>
            <a:r>
              <a:rPr lang="sr-Latn-RS" i="1" dirty="0"/>
              <a:t>button</a:t>
            </a:r>
            <a:r>
              <a:rPr lang="sr-Latn-RS" dirty="0"/>
              <a:t>, videćete da se rezultat, tj. ime filma u konzoli tek nakon 7-8 sekundi pojavi (sinhrona varijanta koja vraća </a:t>
            </a:r>
            <a:r>
              <a:rPr lang="sr-Latn-RS" i="1" dirty="0"/>
              <a:t>string</a:t>
            </a:r>
            <a:r>
              <a:rPr lang="sr-Latn-RS" dirty="0"/>
              <a:t>)</a:t>
            </a:r>
          </a:p>
          <a:p>
            <a:r>
              <a:rPr lang="sr-Latn-RS" dirty="0"/>
              <a:t>Međutim, klikom na „Search Movie Async“, </a:t>
            </a:r>
            <a:r>
              <a:rPr lang="sr-Latn-RS" i="1" dirty="0"/>
              <a:t>console.log</a:t>
            </a:r>
            <a:r>
              <a:rPr lang="sr-Latn-RS" dirty="0"/>
              <a:t> se okida </a:t>
            </a:r>
            <a:r>
              <a:rPr lang="sr-Latn-RS" u="sng" dirty="0"/>
              <a:t>odmah</a:t>
            </a:r>
            <a:r>
              <a:rPr lang="sr-Latn-RS" dirty="0"/>
              <a:t>, i kao što se može videti, ne ispisuje nikakav rezultat, već </a:t>
            </a:r>
            <a:r>
              <a:rPr lang="sr-Latn-RS" i="1" dirty="0"/>
              <a:t>Promise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9A9CA1-6BE1-2090-216F-15FEEEF5D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940" y="1789584"/>
            <a:ext cx="4993062" cy="37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0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Aplikacija za pretragu filmova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067"/>
            <a:ext cx="8596668" cy="1452733"/>
          </a:xfrm>
        </p:spPr>
        <p:txBody>
          <a:bodyPr>
            <a:normAutofit fontScale="92500"/>
          </a:bodyPr>
          <a:lstStyle/>
          <a:p>
            <a:r>
              <a:rPr lang="sr-Latn-RS" dirty="0"/>
              <a:t>Recimo da nam je neko napravio funkciju </a:t>
            </a:r>
            <a:r>
              <a:rPr lang="sr-Latn-RS" i="1" dirty="0"/>
              <a:t>searchMovie()</a:t>
            </a:r>
            <a:r>
              <a:rPr lang="sr-Latn-RS" dirty="0"/>
              <a:t> i dao na raspolaganju, rekavši da ona kao </a:t>
            </a:r>
            <a:r>
              <a:rPr lang="sr-Latn-RS" i="1" dirty="0"/>
              <a:t>string</a:t>
            </a:r>
            <a:r>
              <a:rPr lang="sr-Latn-RS" dirty="0"/>
              <a:t> vraća pronađen film (npr. „Harry Potter“)</a:t>
            </a:r>
          </a:p>
          <a:p>
            <a:r>
              <a:rPr lang="sr-Latn-RS" dirty="0"/>
              <a:t>Naš zadatak je dakle da napravimo prethodno opisanu aplikaciju, gde dakle </a:t>
            </a:r>
            <a:r>
              <a:rPr lang="sr-Latn-RS" i="1" dirty="0"/>
              <a:t>searchMovie()</a:t>
            </a:r>
            <a:r>
              <a:rPr lang="sr-Latn-RS" dirty="0"/>
              <a:t> funkciju već imamo na raspolaganju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1529-78F3-DDA6-E220-CE6E8444C115}"/>
              </a:ext>
            </a:extLst>
          </p:cNvPr>
          <p:cNvSpPr txBox="1"/>
          <p:nvPr/>
        </p:nvSpPr>
        <p:spPr>
          <a:xfrm>
            <a:off x="677334" y="3097667"/>
            <a:ext cx="8480959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"app"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"button"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onSearchMovieButtonClick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()"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Search Movie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Movie: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movieSpan</a:t>
            </a:r>
            <a:r>
              <a:rPr lang="en-US" sz="14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style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"color: red"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"text/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javascript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onSearchMovieButtonClick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searchMovie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movieSpan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innerHTML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59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Aplikacija za pretragu filmova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36" y="4325816"/>
            <a:ext cx="9020582" cy="1478152"/>
          </a:xfrm>
        </p:spPr>
        <p:txBody>
          <a:bodyPr>
            <a:normAutofit fontScale="70000" lnSpcReduction="20000"/>
          </a:bodyPr>
          <a:lstStyle/>
          <a:p>
            <a:r>
              <a:rPr lang="sr-Latn-RS" dirty="0"/>
              <a:t>Dakle, iz priloženog koda se može videti upravo opisan </a:t>
            </a:r>
            <a:r>
              <a:rPr lang="sr-Latn-RS" i="1" dirty="0"/>
              <a:t>button</a:t>
            </a:r>
            <a:r>
              <a:rPr lang="sr-Latn-RS" dirty="0"/>
              <a:t>, a kada se na njega klikne, poziva se ispod napravljena funkcija </a:t>
            </a:r>
            <a:r>
              <a:rPr lang="sr-Latn-RS" i="1" dirty="0"/>
              <a:t>onSearchMovieButtonClick()</a:t>
            </a:r>
          </a:p>
          <a:p>
            <a:r>
              <a:rPr lang="sr-Latn-RS" dirty="0"/>
              <a:t>Unutar ove funkcije, prvenstveno pozivamo </a:t>
            </a:r>
            <a:r>
              <a:rPr lang="sr-Latn-RS" i="1" dirty="0"/>
              <a:t>searchMovie()</a:t>
            </a:r>
            <a:r>
              <a:rPr lang="sr-Latn-RS" dirty="0"/>
              <a:t> funkciju koja nam je data na raspolaganju, i njen rezultat (što je praktično pronađen film u stringu) čuvamu u promenljivu </a:t>
            </a:r>
            <a:r>
              <a:rPr lang="en-US" i="1" dirty="0"/>
              <a:t>‘movie’</a:t>
            </a:r>
          </a:p>
          <a:p>
            <a:r>
              <a:rPr lang="en-US" dirty="0" err="1"/>
              <a:t>Sve</a:t>
            </a:r>
            <a:r>
              <a:rPr lang="en-US" dirty="0"/>
              <a:t> </a:t>
            </a:r>
            <a:r>
              <a:rPr lang="sr-Latn-RS" dirty="0"/>
              <a:t>što nam dalje preostaje je da u </a:t>
            </a:r>
            <a:r>
              <a:rPr lang="sr-Latn-RS" i="1" dirty="0"/>
              <a:t>span</a:t>
            </a:r>
            <a:r>
              <a:rPr lang="sr-Latn-RS" dirty="0"/>
              <a:t> elementu koji se nalazi nakon labele </a:t>
            </a:r>
            <a:r>
              <a:rPr lang="en-US" i="1" dirty="0"/>
              <a:t>‘Movie: ’</a:t>
            </a:r>
            <a:r>
              <a:rPr lang="sr-Latn-RS" i="1" dirty="0"/>
              <a:t> </a:t>
            </a:r>
            <a:r>
              <a:rPr lang="sr-Latn-RS" dirty="0"/>
              <a:t>upišemo rezultat pretrage</a:t>
            </a:r>
          </a:p>
          <a:p>
            <a:r>
              <a:rPr lang="sr-Latn-RS" dirty="0"/>
              <a:t>Naravno, potrebno je da preko </a:t>
            </a:r>
            <a:r>
              <a:rPr lang="sr-Latn-RS" i="1" dirty="0"/>
              <a:t>DOM</a:t>
            </a:r>
            <a:r>
              <a:rPr lang="sr-Latn-RS" dirty="0"/>
              <a:t>-a pronađemo sam </a:t>
            </a:r>
            <a:r>
              <a:rPr lang="sr-Latn-RS" i="1" dirty="0"/>
              <a:t>span</a:t>
            </a:r>
            <a:r>
              <a:rPr lang="sr-Latn-RS" dirty="0"/>
              <a:t> element i da unutar njega upišemo dobijeni rezultat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1529-78F3-DDA6-E220-CE6E8444C115}"/>
              </a:ext>
            </a:extLst>
          </p:cNvPr>
          <p:cNvSpPr txBox="1"/>
          <p:nvPr/>
        </p:nvSpPr>
        <p:spPr>
          <a:xfrm>
            <a:off x="677334" y="1424216"/>
            <a:ext cx="8480959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"app"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"button"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onSearchMovieButtonClick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()"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Search Movie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Movie: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span</a:t>
            </a:r>
            <a:r>
              <a:rPr lang="sr-Latn-R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movieSpan</a:t>
            </a:r>
            <a:r>
              <a:rPr lang="en-US" sz="14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style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"color: red"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"text/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javascript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onSearchMovieButtonClick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searchMovie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movieSpan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innerHTML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8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en-US" dirty="0"/>
              <a:t>Problem</a:t>
            </a:r>
            <a:r>
              <a:rPr lang="sr-Latn-RS" dirty="0"/>
              <a:t> </a:t>
            </a:r>
            <a:r>
              <a:rPr lang="sr-Latn-RS" i="1" dirty="0"/>
              <a:t>UI</a:t>
            </a:r>
            <a:r>
              <a:rPr lang="sr-Latn-RS" dirty="0"/>
              <a:t> </a:t>
            </a:r>
            <a:r>
              <a:rPr lang="sr-Latn-RS" i="1" dirty="0"/>
              <a:t>thread</a:t>
            </a:r>
            <a:r>
              <a:rPr lang="sr-Latn-RS" dirty="0"/>
              <a:t>-a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501"/>
            <a:ext cx="8596668" cy="4326862"/>
          </a:xfrm>
        </p:spPr>
        <p:txBody>
          <a:bodyPr/>
          <a:lstStyle/>
          <a:p>
            <a:r>
              <a:rPr lang="sr-Latn-RS" dirty="0"/>
              <a:t>Aplikacija nam radi, međutim, projektant </a:t>
            </a:r>
            <a:r>
              <a:rPr lang="sr-Latn-RS" i="1" dirty="0"/>
              <a:t>searchMovie()</a:t>
            </a:r>
            <a:r>
              <a:rPr lang="sr-Latn-RS" dirty="0"/>
              <a:t> funkcije nije predvideo da ona može dugo da traje (i recimo traje 7-8 sekundi)</a:t>
            </a:r>
          </a:p>
          <a:p>
            <a:r>
              <a:rPr lang="sr-Latn-RS" dirty="0"/>
              <a:t>Nus efekat toga je da je cela aplikacija zamrznuta i nije interaktivna</a:t>
            </a:r>
            <a:r>
              <a:rPr lang="en-US" dirty="0"/>
              <a:t>, </a:t>
            </a:r>
            <a:r>
              <a:rPr lang="sr-Latn-RS" dirty="0"/>
              <a:t>engl. </a:t>
            </a:r>
            <a:r>
              <a:rPr lang="sr-Latn-RS" i="1" dirty="0"/>
              <a:t>Not Responding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sr-Latn-RS" dirty="0"/>
              <a:t>a je to recimo bila </a:t>
            </a:r>
            <a:r>
              <a:rPr lang="sr-Latn-RS" i="1" dirty="0"/>
              <a:t>WinForms</a:t>
            </a:r>
            <a:r>
              <a:rPr lang="sr-Latn-RS" dirty="0"/>
              <a:t> ili bilo koja druga </a:t>
            </a:r>
            <a:r>
              <a:rPr lang="sr-Latn-RS" i="1" dirty="0"/>
              <a:t>Desktop</a:t>
            </a:r>
            <a:r>
              <a:rPr lang="sr-Latn-RS" dirty="0"/>
              <a:t> aplikacija, u </a:t>
            </a:r>
            <a:r>
              <a:rPr lang="sr-Latn-RS" i="1" dirty="0"/>
              <a:t>Task Manageru</a:t>
            </a:r>
            <a:r>
              <a:rPr lang="sr-Latn-RS" dirty="0"/>
              <a:t> bismo videli upravo tu, dobro poznatu poruku </a:t>
            </a:r>
            <a:r>
              <a:rPr lang="en-US" i="1" dirty="0"/>
              <a:t>‘Not Responding’</a:t>
            </a:r>
            <a:endParaRPr lang="sr-Latn-RS" dirty="0"/>
          </a:p>
          <a:p>
            <a:r>
              <a:rPr lang="en-US" dirty="0"/>
              <a:t>Problem je do toga </a:t>
            </a:r>
            <a:r>
              <a:rPr lang="sr-Latn-RS" dirty="0"/>
              <a:t>što se data funkcija izvršava na </a:t>
            </a:r>
            <a:r>
              <a:rPr lang="sr-Latn-RS" i="1" dirty="0"/>
              <a:t>UI thread</a:t>
            </a:r>
            <a:r>
              <a:rPr lang="sr-Latn-RS" dirty="0"/>
              <a:t>-u</a:t>
            </a:r>
            <a:endParaRPr lang="en-US" dirty="0"/>
          </a:p>
          <a:p>
            <a:r>
              <a:rPr lang="sr-Latn-RS" dirty="0"/>
              <a:t>Uloga </a:t>
            </a:r>
            <a:r>
              <a:rPr lang="sr-Latn-RS" i="1" dirty="0"/>
              <a:t>UI</a:t>
            </a:r>
            <a:r>
              <a:rPr lang="sr-Latn-RS" dirty="0"/>
              <a:t> </a:t>
            </a:r>
            <a:r>
              <a:rPr lang="sr-Latn-RS" i="1" dirty="0"/>
              <a:t>thread</a:t>
            </a:r>
            <a:r>
              <a:rPr lang="sr-Latn-RS" dirty="0"/>
              <a:t>-a je da izvršava konstantno kod koji osvežava </a:t>
            </a:r>
            <a:r>
              <a:rPr lang="sr-Latn-RS" i="1" dirty="0"/>
              <a:t>UI</a:t>
            </a:r>
            <a:r>
              <a:rPr lang="sr-Latn-RS" dirty="0"/>
              <a:t> u zavisnosti od toga kako korisnik interaguje sa njim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npr. da istakne, tj. </a:t>
            </a:r>
            <a:r>
              <a:rPr lang="sr-Latn-RS" i="1" dirty="0"/>
              <a:t>highlight</a:t>
            </a:r>
            <a:r>
              <a:rPr lang="sr-Latn-RS" dirty="0"/>
              <a:t>-uje </a:t>
            </a:r>
            <a:r>
              <a:rPr lang="sr-Latn-RS" i="1" dirty="0"/>
              <a:t>button</a:t>
            </a:r>
            <a:r>
              <a:rPr lang="sr-Latn-RS" dirty="0"/>
              <a:t> kada korisnik mišem pređe preko njega, tj. </a:t>
            </a:r>
            <a:r>
              <a:rPr lang="sr-Latn-RS" i="1" dirty="0"/>
              <a:t>hover</a:t>
            </a:r>
            <a:r>
              <a:rPr lang="sr-Latn-RS" dirty="0"/>
              <a:t>-uje ga, ili da odreaguje na korisnikov klik – reaguje na događaje (</a:t>
            </a:r>
            <a:r>
              <a:rPr lang="sr-Latn-RS" i="1" dirty="0"/>
              <a:t>event</a:t>
            </a:r>
            <a:r>
              <a:rPr lang="sr-Latn-RS" dirty="0"/>
              <a:t>-e)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1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en-US" dirty="0"/>
              <a:t>Problem</a:t>
            </a:r>
            <a:r>
              <a:rPr lang="sr-Latn-RS" dirty="0"/>
              <a:t> </a:t>
            </a:r>
            <a:r>
              <a:rPr lang="sr-Latn-RS" i="1" dirty="0"/>
              <a:t>UI</a:t>
            </a:r>
            <a:r>
              <a:rPr lang="sr-Latn-RS" dirty="0"/>
              <a:t> </a:t>
            </a:r>
            <a:r>
              <a:rPr lang="sr-Latn-RS" i="1" dirty="0"/>
              <a:t>thread</a:t>
            </a:r>
            <a:r>
              <a:rPr lang="sr-Latn-RS" dirty="0"/>
              <a:t>-a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327"/>
            <a:ext cx="8596668" cy="4674036"/>
          </a:xfrm>
        </p:spPr>
        <p:txBody>
          <a:bodyPr>
            <a:normAutofit/>
          </a:bodyPr>
          <a:lstStyle/>
          <a:p>
            <a:r>
              <a:rPr lang="sr-Latn-RS" dirty="0"/>
              <a:t>Dok </a:t>
            </a:r>
            <a:r>
              <a:rPr lang="sr-Latn-RS" i="1" dirty="0"/>
              <a:t>UI</a:t>
            </a:r>
            <a:r>
              <a:rPr lang="sr-Latn-RS" dirty="0"/>
              <a:t> </a:t>
            </a:r>
            <a:r>
              <a:rPr lang="sr-Latn-RS" i="1" dirty="0"/>
              <a:t>thread</a:t>
            </a:r>
            <a:r>
              <a:rPr lang="sr-Latn-RS" dirty="0"/>
              <a:t> izvršava neku drugu funkciju, nije u stanju da izvršava i kod koji osvežava </a:t>
            </a:r>
            <a:r>
              <a:rPr lang="sr-Latn-RS" i="1" dirty="0"/>
              <a:t>UI</a:t>
            </a:r>
            <a:endParaRPr lang="sr-Latn-RS" dirty="0"/>
          </a:p>
          <a:p>
            <a:r>
              <a:rPr lang="sr-Latn-RS" dirty="0"/>
              <a:t>Praktično, sve funkcije koje se pozivaju na interakciju korisnika (recimo </a:t>
            </a:r>
            <a:r>
              <a:rPr lang="sr-Latn-RS" i="1" dirty="0"/>
              <a:t>button</a:t>
            </a:r>
            <a:r>
              <a:rPr lang="sr-Latn-RS" dirty="0"/>
              <a:t> </a:t>
            </a:r>
            <a:r>
              <a:rPr lang="sr-Latn-RS" i="1" dirty="0"/>
              <a:t>click</a:t>
            </a:r>
            <a:r>
              <a:rPr lang="sr-Latn-RS" dirty="0"/>
              <a:t>), izvršavaju se na </a:t>
            </a:r>
            <a:r>
              <a:rPr lang="sr-Latn-RS" i="1" dirty="0"/>
              <a:t>UI thread</a:t>
            </a:r>
            <a:r>
              <a:rPr lang="sr-Latn-RS" dirty="0"/>
              <a:t>-u</a:t>
            </a:r>
          </a:p>
          <a:p>
            <a:r>
              <a:rPr lang="sr-Latn-RS" dirty="0"/>
              <a:t>Ukoliko je ta funkcija kratka, odnosno brzo se izvrši, recimo za nekoliko nanosekundi, pa čak i da su u pitanju milisekunde, to nije problem jer čovek nije u stanju da isprati takvu brzinu, pa za to vreme neće ni osetiti zamrznutost</a:t>
            </a:r>
          </a:p>
          <a:p>
            <a:r>
              <a:rPr lang="sr-Latn-RS" dirty="0"/>
              <a:t>Problem nastaje ukoliko se taj kod izvršava duže, da je korisniku to primetno (engl. </a:t>
            </a:r>
            <a:r>
              <a:rPr lang="sr-Latn-RS" i="1" dirty="0"/>
              <a:t>perceivable</a:t>
            </a:r>
            <a:r>
              <a:rPr lang="sr-Latn-RS" dirty="0"/>
              <a:t>) – često se u praksi kaže da su to vremena iznad </a:t>
            </a:r>
            <a:r>
              <a:rPr lang="sr-Latn-RS" i="1" dirty="0"/>
              <a:t>200ms</a:t>
            </a:r>
          </a:p>
          <a:p>
            <a:r>
              <a:rPr lang="sr-Latn-RS" dirty="0"/>
              <a:t>Hajde da u aplikaciju ubacimo još jednu funkcionalnost zarad dalje ilustracije problema</a:t>
            </a:r>
          </a:p>
          <a:p>
            <a:r>
              <a:rPr lang="sr-Latn-RS" dirty="0"/>
              <a:t>Neka to bude „kalkulator“, gde postoje dva polja za unos brojeva, i </a:t>
            </a:r>
            <a:r>
              <a:rPr lang="sr-Latn-RS" i="1" dirty="0"/>
              <a:t>button</a:t>
            </a:r>
            <a:r>
              <a:rPr lang="sr-Latn-RS" dirty="0"/>
              <a:t> koji na klik sabira ova dva broja i rezultat prikazuje u nekom </a:t>
            </a:r>
            <a:r>
              <a:rPr lang="sr-Latn-RS" i="1" dirty="0"/>
              <a:t>span</a:t>
            </a:r>
            <a:r>
              <a:rPr lang="sr-Latn-RS" dirty="0"/>
              <a:t> elementu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2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Jednostavan kalkulator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8531B3-7151-3785-C415-62123B9A8F60}"/>
              </a:ext>
            </a:extLst>
          </p:cNvPr>
          <p:cNvSpPr txBox="1"/>
          <p:nvPr/>
        </p:nvSpPr>
        <p:spPr>
          <a:xfrm>
            <a:off x="803718" y="1533979"/>
            <a:ext cx="8343900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"calculator"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Number 1: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"number1"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Number 2: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addNumbers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Sum: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 red"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addNumbers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"number1"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F595E2-038D-511B-6C7B-B0C762E90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75" y="5106716"/>
            <a:ext cx="250542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3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en-US" dirty="0"/>
              <a:t>Problem</a:t>
            </a:r>
            <a:r>
              <a:rPr lang="sr-Latn-RS" dirty="0"/>
              <a:t> </a:t>
            </a:r>
            <a:r>
              <a:rPr lang="sr-Latn-RS" i="1" dirty="0"/>
              <a:t>UI</a:t>
            </a:r>
            <a:r>
              <a:rPr lang="sr-Latn-RS" dirty="0"/>
              <a:t> </a:t>
            </a:r>
            <a:r>
              <a:rPr lang="sr-Latn-RS" i="1" dirty="0"/>
              <a:t>thread</a:t>
            </a:r>
            <a:r>
              <a:rPr lang="sr-Latn-RS" dirty="0"/>
              <a:t>-a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0"/>
            <a:ext cx="8596668" cy="4441162"/>
          </a:xfrm>
        </p:spPr>
        <p:txBody>
          <a:bodyPr>
            <a:normAutofit/>
          </a:bodyPr>
          <a:lstStyle/>
          <a:p>
            <a:r>
              <a:rPr lang="sr-Latn-RS" dirty="0"/>
              <a:t>Recimo da nam se sada i kalkulator, kao i pretraga filmova nalaze na istoj stranici</a:t>
            </a:r>
          </a:p>
          <a:p>
            <a:r>
              <a:rPr lang="sr-Latn-RS" dirty="0"/>
              <a:t>Ova dva dela praktično predstavljaju dve funkcionalnosti recimo jedne aplikacije – u praksi, kompleksnije aplikacije bez problema imaju i na desetine hiljada funkcionalnosti, u web aplikacijama čak i na istoj stranici!</a:t>
            </a:r>
          </a:p>
          <a:p>
            <a:r>
              <a:rPr lang="sr-Latn-RS" dirty="0"/>
              <a:t>Sada, kada bismo kliknuli na pretragu filma, koja traje 7-8 sekundi, cela stranica bi bila zamrznuta i korisnik recimo ne bi mogao da interaguje sa kalkulatorom</a:t>
            </a:r>
          </a:p>
          <a:p>
            <a:r>
              <a:rPr lang="sr-Latn-RS" dirty="0"/>
              <a:t>Dakle, postoje dve funkcionalnosti koje su potpuno nezavisne, ali ipak, pretraga filmova itekako utiče na kalkulator, i to veoma loše; koliko god drugih funkcionalnosti da dodajemo, zapravo bi na sve uticala!</a:t>
            </a:r>
          </a:p>
          <a:p>
            <a:r>
              <a:rPr lang="sr-Latn-RS" dirty="0"/>
              <a:t>Ovo je veoma nepoželjan efekat, i treba ga na neki način izbeći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1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en-US" dirty="0"/>
              <a:t>Problem</a:t>
            </a:r>
            <a:r>
              <a:rPr lang="sr-Latn-RS" dirty="0"/>
              <a:t> </a:t>
            </a:r>
            <a:r>
              <a:rPr lang="sr-Latn-RS" i="1" dirty="0"/>
              <a:t>UI</a:t>
            </a:r>
            <a:r>
              <a:rPr lang="sr-Latn-RS" dirty="0"/>
              <a:t> </a:t>
            </a:r>
            <a:r>
              <a:rPr lang="sr-Latn-RS" i="1" dirty="0"/>
              <a:t>thread</a:t>
            </a:r>
            <a:r>
              <a:rPr lang="sr-Latn-RS" dirty="0"/>
              <a:t>-a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0"/>
            <a:ext cx="8596668" cy="4441162"/>
          </a:xfrm>
        </p:spPr>
        <p:txBody>
          <a:bodyPr>
            <a:normAutofit/>
          </a:bodyPr>
          <a:lstStyle/>
          <a:p>
            <a:r>
              <a:rPr lang="sr-Latn-RS" dirty="0"/>
              <a:t>Jedano rešenje bi bilo da inženjeru koji je projektovao funkciju </a:t>
            </a:r>
            <a:r>
              <a:rPr lang="sr-Latn-RS" i="1" dirty="0"/>
              <a:t>searchMovie()</a:t>
            </a:r>
            <a:r>
              <a:rPr lang="sr-Latn-RS" dirty="0"/>
              <a:t> kažemo da mora da je isprogramira na drugačiji način, tj. da je optimizuje tako da se maksimalno izvršava za </a:t>
            </a:r>
            <a:r>
              <a:rPr lang="sr-Latn-RS" i="1" dirty="0"/>
              <a:t>200ms</a:t>
            </a:r>
            <a:endParaRPr lang="sr-Latn-RS" dirty="0"/>
          </a:p>
          <a:p>
            <a:r>
              <a:rPr lang="sr-Latn-RS" dirty="0"/>
              <a:t>On nam ipak kaže da to nije moguće, i da je funkcija već maksimalno optimizovana, što znači da ne može bolje od ovoga da radi</a:t>
            </a:r>
          </a:p>
          <a:p>
            <a:r>
              <a:rPr lang="sr-Latn-RS" dirty="0"/>
              <a:t>Primera radi, zamislimo da ta funkcija vrši pretragu svih postojećih filmova ikada napravljenih na svetu – veoma velik broj</a:t>
            </a:r>
          </a:p>
          <a:p>
            <a:r>
              <a:rPr lang="sr-Latn-RS" dirty="0"/>
              <a:t>Zamislite da ručno treba kroz sve filmove da prođete bez pomoći računara – pitanje je da li biste u narednih 50 godina to uspeli</a:t>
            </a:r>
          </a:p>
          <a:p>
            <a:r>
              <a:rPr lang="sr-Latn-RS" dirty="0"/>
              <a:t>Iako su računari mnogo brži za ovakve stvari od nas, i dalje im treba neko </a:t>
            </a:r>
            <a:r>
              <a:rPr lang="sr-Latn-RS" u="sng" dirty="0"/>
              <a:t>vreme</a:t>
            </a:r>
            <a:r>
              <a:rPr lang="sr-Latn-RS" dirty="0"/>
              <a:t> (7-8 sekundi je ipak mnogo brže od 50 godina!)</a:t>
            </a:r>
          </a:p>
          <a:p>
            <a:r>
              <a:rPr lang="sr-Latn-RS" dirty="0"/>
              <a:t>Dakle, moramo da tražimo drugo rešenje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383</TotalTime>
  <Words>3093</Words>
  <Application>Microsoft Office PowerPoint</Application>
  <PresentationFormat>Widescreen</PresentationFormat>
  <Paragraphs>254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Trebuchet MS</vt:lpstr>
      <vt:lpstr>Wingdings 3</vt:lpstr>
      <vt:lpstr>Facet</vt:lpstr>
      <vt:lpstr>6. JavaScript - Promise</vt:lpstr>
      <vt:lpstr>Aplikacija za pretragu filmova</vt:lpstr>
      <vt:lpstr>Aplikacija za pretragu filmova</vt:lpstr>
      <vt:lpstr>Aplikacija za pretragu filmova</vt:lpstr>
      <vt:lpstr>Problem UI thread-a</vt:lpstr>
      <vt:lpstr>Problem UI thread-a</vt:lpstr>
      <vt:lpstr>Jednostavan kalkulator</vt:lpstr>
      <vt:lpstr>Problem UI thread-a</vt:lpstr>
      <vt:lpstr>Problem UI thread-a</vt:lpstr>
      <vt:lpstr>Asinhronost, duge operacije i princip zadataka (engl. Task)</vt:lpstr>
      <vt:lpstr>Asinhronost, duge operacije i princip zadataka (engl. Task)</vt:lpstr>
      <vt:lpstr>Asinhronost, duge operacije i princip zadataka (engl. Task)</vt:lpstr>
      <vt:lpstr>Asinhronost, duge operacije i princip zadataka (engl. Task)</vt:lpstr>
      <vt:lpstr>Aplikacija za pretragu filmova v2</vt:lpstr>
      <vt:lpstr>Aplikacija za pretragu filmova v2</vt:lpstr>
      <vt:lpstr>Aplikacija za pretragu filmova v2</vt:lpstr>
      <vt:lpstr>Propratni primeri</vt:lpstr>
      <vt:lpstr>Propratni primer „movie-search“</vt:lpstr>
      <vt:lpstr>Propratni primer „movie-search“</vt:lpstr>
      <vt:lpstr>Propratni primer „movie-search“</vt:lpstr>
      <vt:lpstr>Propratni primer „movie-search“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Sivcev</dc:creator>
  <cp:lastModifiedBy>Vladimir Sivcev</cp:lastModifiedBy>
  <cp:revision>44</cp:revision>
  <dcterms:created xsi:type="dcterms:W3CDTF">2022-06-06T19:00:58Z</dcterms:created>
  <dcterms:modified xsi:type="dcterms:W3CDTF">2022-06-16T00:15:30Z</dcterms:modified>
</cp:coreProperties>
</file>