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5C2391-B218-4D79-8399-577C1EE8F63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7. JavaScript – fetch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49B1-414D-1B84-D118-BB65CDDE2970}"/>
              </a:ext>
            </a:extLst>
          </p:cNvPr>
          <p:cNvSpPr txBox="1"/>
          <p:nvPr/>
        </p:nvSpPr>
        <p:spPr>
          <a:xfrm>
            <a:off x="1323349" y="981449"/>
            <a:ext cx="7304637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onSearchPopularMoviesClick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sr-Latn-R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AUTH_TOKEN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responsePromise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"https://api.themoviedb.org/3/movie/popular/"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method: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"GET"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headers: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Authorization: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"Bearer 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token</a:t>
            </a:r>
            <a:endParaRPr lang="en-US" sz="12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responsePromise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responsePromise</a:t>
            </a:r>
            <a:r>
              <a:rPr lang="en-US" sz="12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sr-Latn-R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callback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r-Latn-R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sr-Latn-RS" sz="12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sr-Latn-RS" sz="12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bodyPromise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4FC1FF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bodyPromise</a:t>
            </a:r>
            <a:r>
              <a:rPr lang="en-US" sz="1200" b="0" dirty="0" err="1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then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            </a:t>
            </a:r>
            <a:r>
              <a:rPr lang="sr-Latn-R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callback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bodyJson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bodyJson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sr-Latn-R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</a:t>
            </a:r>
            <a:r>
              <a:rPr lang="sr-Latn-R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9A9C8D-9A43-9E15-F32E-6CF41D182EB0}"/>
              </a:ext>
            </a:extLst>
          </p:cNvPr>
          <p:cNvSpPr txBox="1">
            <a:spLocks/>
          </p:cNvSpPr>
          <p:nvPr/>
        </p:nvSpPr>
        <p:spPr>
          <a:xfrm>
            <a:off x="677334" y="249111"/>
            <a:ext cx="8596668" cy="723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dirty="0"/>
              <a:t>Posle: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4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DC47A7-AE9E-EE37-E259-072FD0DD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kori</a:t>
            </a:r>
            <a:r>
              <a:rPr lang="sr-Latn-RS" dirty="0"/>
              <a:t>šćenja </a:t>
            </a:r>
            <a:r>
              <a:rPr lang="sr-Latn-RS" i="1" dirty="0"/>
              <a:t>fetch</a:t>
            </a:r>
            <a:r>
              <a:rPr lang="sr-Latn-RS" dirty="0"/>
              <a:t> </a:t>
            </a:r>
            <a:r>
              <a:rPr lang="sr-Latn-RS" i="1" dirty="0"/>
              <a:t>API</a:t>
            </a:r>
            <a:r>
              <a:rPr lang="sr-Latn-RS" dirty="0"/>
              <a:t>-ja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211A2-FBEF-D035-0142-EE32C0F1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68" y="1665249"/>
            <a:ext cx="8308834" cy="40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7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kori</a:t>
            </a:r>
            <a:r>
              <a:rPr lang="sr-Latn-RS" dirty="0"/>
              <a:t>šćenja </a:t>
            </a:r>
            <a:r>
              <a:rPr lang="sr-Latn-RS" i="1" dirty="0"/>
              <a:t>fetch</a:t>
            </a:r>
            <a:r>
              <a:rPr lang="sr-Latn-RS" dirty="0"/>
              <a:t> </a:t>
            </a:r>
            <a:r>
              <a:rPr lang="sr-Latn-RS" i="1" dirty="0"/>
              <a:t>API</a:t>
            </a:r>
            <a:r>
              <a:rPr lang="sr-Latn-RS" dirty="0"/>
              <a:t>-ja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614"/>
            <a:ext cx="8596668" cy="4458749"/>
          </a:xfrm>
        </p:spPr>
        <p:txBody>
          <a:bodyPr/>
          <a:lstStyle/>
          <a:p>
            <a:r>
              <a:rPr lang="sr-Latn-RS" dirty="0"/>
              <a:t>Dakle, možemo videti slične informacije kao što smo i ranije viđali kod Postman aplikacije</a:t>
            </a:r>
          </a:p>
          <a:p>
            <a:r>
              <a:rPr lang="sr-Latn-RS" dirty="0"/>
              <a:t>Za prethodnu aplikaciju i ispisan kod, postoji propratni primer „fetch-api“</a:t>
            </a:r>
          </a:p>
          <a:p>
            <a:r>
              <a:rPr lang="sr-Latn-RS" dirty="0"/>
              <a:t>Ukoliko želite da ga isprobate, na liniji 14 gde se nalazi:</a:t>
            </a:r>
            <a:br>
              <a:rPr lang="sr-Latn-RS" dirty="0"/>
            </a:br>
            <a:br>
              <a:rPr lang="en-US" dirty="0"/>
            </a:br>
            <a:r>
              <a:rPr lang="sr-Latn-RS" dirty="0"/>
              <a:t>„const token </a:t>
            </a:r>
            <a:r>
              <a:rPr lang="en-US" dirty="0"/>
              <a:t>= "AUTH_TOKEN"</a:t>
            </a:r>
            <a:r>
              <a:rPr lang="sr-Latn-RS" dirty="0"/>
              <a:t>“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umesto</a:t>
            </a:r>
            <a:r>
              <a:rPr lang="en-US" dirty="0"/>
              <a:t> AUTH_TOKEN, </a:t>
            </a:r>
            <a:r>
              <a:rPr lang="en-US" dirty="0" err="1"/>
              <a:t>dakle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i="1" dirty="0" err="1"/>
              <a:t>stringa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staviti</a:t>
            </a:r>
            <a:r>
              <a:rPr lang="en-US" dirty="0"/>
              <a:t> </a:t>
            </a:r>
            <a:r>
              <a:rPr lang="en-US" i="1" dirty="0"/>
              <a:t>Auth Token</a:t>
            </a:r>
            <a:r>
              <a:rPr lang="en-US" dirty="0"/>
              <a:t> </a:t>
            </a:r>
            <a:r>
              <a:rPr lang="en-US" dirty="0" err="1"/>
              <a:t>kog</a:t>
            </a:r>
            <a:r>
              <a:rPr lang="en-US" dirty="0"/>
              <a:t>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en-US" dirty="0" err="1"/>
              <a:t>dobili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samom</a:t>
            </a:r>
            <a:r>
              <a:rPr lang="en-US" dirty="0"/>
              <a:t> </a:t>
            </a:r>
            <a:r>
              <a:rPr lang="en-US" dirty="0" err="1"/>
              <a:t>sajtu</a:t>
            </a:r>
            <a:r>
              <a:rPr lang="en-US" dirty="0"/>
              <a:t> </a:t>
            </a:r>
            <a:r>
              <a:rPr lang="en-US" i="1" dirty="0"/>
              <a:t>TMDB</a:t>
            </a:r>
            <a:r>
              <a:rPr lang="en-US" dirty="0"/>
              <a:t>-a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</a:t>
            </a:r>
            <a:r>
              <a:rPr lang="en-US" i="1" dirty="0"/>
              <a:t>fetch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031"/>
            <a:ext cx="8596668" cy="4476333"/>
          </a:xfrm>
        </p:spPr>
        <p:txBody>
          <a:bodyPr/>
          <a:lstStyle/>
          <a:p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prave</a:t>
            </a:r>
            <a:r>
              <a:rPr lang="en-US" dirty="0"/>
              <a:t> </a:t>
            </a:r>
            <a:r>
              <a:rPr lang="en-US" i="1" dirty="0"/>
              <a:t>frontend web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dakle</a:t>
            </a:r>
            <a:r>
              <a:rPr lang="en-US" dirty="0"/>
              <a:t> </a:t>
            </a:r>
            <a:r>
              <a:rPr lang="sr-Latn-RS" dirty="0"/>
              <a:t>izvršavaju unutar </a:t>
            </a:r>
            <a:r>
              <a:rPr lang="sr-Latn-RS" i="1" dirty="0"/>
              <a:t>browser</a:t>
            </a:r>
            <a:r>
              <a:rPr lang="sr-Latn-RS" dirty="0"/>
              <a:t>-a, </a:t>
            </a:r>
            <a:r>
              <a:rPr lang="sr-Latn-RS" i="1" dirty="0"/>
              <a:t>JavaScript</a:t>
            </a:r>
            <a:r>
              <a:rPr lang="sr-Latn-RS" dirty="0"/>
              <a:t> tada ima pristup tzv. </a:t>
            </a:r>
            <a:r>
              <a:rPr lang="sr-Latn-RS" i="1" dirty="0"/>
              <a:t>fetch API</a:t>
            </a:r>
            <a:r>
              <a:rPr lang="sr-Latn-RS" dirty="0"/>
              <a:t>-ju</a:t>
            </a:r>
          </a:p>
          <a:p>
            <a:r>
              <a:rPr lang="sr-Latn-RS" dirty="0"/>
              <a:t>Praktično, </a:t>
            </a:r>
            <a:r>
              <a:rPr lang="sr-Latn-RS" i="1" dirty="0"/>
              <a:t>fetch API</a:t>
            </a:r>
            <a:r>
              <a:rPr lang="sr-Latn-RS" dirty="0"/>
              <a:t> predstavlja mehanizam pomoću kog je moguće sa </a:t>
            </a:r>
            <a:r>
              <a:rPr lang="sr-Latn-RS" i="1" dirty="0"/>
              <a:t>frontend</a:t>
            </a:r>
            <a:r>
              <a:rPr lang="sr-Latn-RS" dirty="0"/>
              <a:t> aplikacije slati asinhrone </a:t>
            </a:r>
            <a:r>
              <a:rPr lang="sr-Latn-RS" i="1" dirty="0"/>
              <a:t>HTTP</a:t>
            </a:r>
            <a:r>
              <a:rPr lang="sr-Latn-RS" dirty="0"/>
              <a:t> pozive ka </a:t>
            </a:r>
            <a:r>
              <a:rPr lang="sr-Latn-RS" i="1" dirty="0"/>
              <a:t>backend</a:t>
            </a:r>
            <a:r>
              <a:rPr lang="sr-Latn-RS" dirty="0"/>
              <a:t> servisima</a:t>
            </a:r>
          </a:p>
          <a:p>
            <a:r>
              <a:rPr lang="sr-Latn-RS" dirty="0"/>
              <a:t>Koncept je takođe u starijim tehnologijama poznat pod terminom </a:t>
            </a:r>
            <a:r>
              <a:rPr lang="sr-Latn-RS" i="1" dirty="0"/>
              <a:t>ajax</a:t>
            </a:r>
            <a:r>
              <a:rPr lang="sr-Latn-RS" dirty="0"/>
              <a:t> – </a:t>
            </a:r>
            <a:r>
              <a:rPr lang="sr-Latn-RS" i="1" dirty="0">
                <a:solidFill>
                  <a:srgbClr val="FF0000"/>
                </a:solidFill>
              </a:rPr>
              <a:t>A</a:t>
            </a:r>
            <a:r>
              <a:rPr lang="sr-Latn-RS" i="1" dirty="0"/>
              <a:t>synchronious </a:t>
            </a:r>
            <a:r>
              <a:rPr lang="sr-Latn-RS" i="1" dirty="0">
                <a:solidFill>
                  <a:srgbClr val="FF0000"/>
                </a:solidFill>
              </a:rPr>
              <a:t>J</a:t>
            </a:r>
            <a:r>
              <a:rPr lang="sr-Latn-RS" i="1" dirty="0"/>
              <a:t>avaScript </a:t>
            </a:r>
            <a:r>
              <a:rPr lang="sr-Latn-RS" i="1" dirty="0">
                <a:solidFill>
                  <a:srgbClr val="FF0000"/>
                </a:solidFill>
              </a:rPr>
              <a:t>A</a:t>
            </a:r>
            <a:r>
              <a:rPr lang="sr-Latn-RS" i="1" dirty="0"/>
              <a:t>nd </a:t>
            </a:r>
            <a:r>
              <a:rPr lang="sr-Latn-RS" i="1" dirty="0">
                <a:solidFill>
                  <a:srgbClr val="FF0000"/>
                </a:solidFill>
              </a:rPr>
              <a:t>X</a:t>
            </a:r>
            <a:r>
              <a:rPr lang="sr-Latn-RS" i="1" dirty="0"/>
              <a:t>ML</a:t>
            </a:r>
            <a:endParaRPr lang="sr-Latn-RS" dirty="0"/>
          </a:p>
          <a:p>
            <a:r>
              <a:rPr lang="sr-Latn-RS" dirty="0"/>
              <a:t>Kada se svi prethodni koncepti u potpunosti razumeju, </a:t>
            </a:r>
            <a:r>
              <a:rPr lang="sr-Latn-RS" i="1" dirty="0"/>
              <a:t>fetch API</a:t>
            </a:r>
            <a:r>
              <a:rPr lang="sr-Latn-RS" dirty="0"/>
              <a:t> predstavlja mehanizam koji je veoma jednostavan i intuitivan za korišćenje</a:t>
            </a:r>
          </a:p>
          <a:p>
            <a:r>
              <a:rPr lang="sr-Latn-RS" dirty="0"/>
              <a:t>Ne predstavlja ništa drugo nego jednu običnu funkciju koja može da prima više parametara, npr. </a:t>
            </a:r>
            <a:r>
              <a:rPr lang="sr-Latn-RS" i="1" dirty="0"/>
              <a:t>URL </a:t>
            </a:r>
            <a:r>
              <a:rPr lang="sr-Latn-RS" dirty="0"/>
              <a:t>servera koji se gađa, metoda poziva (</a:t>
            </a:r>
            <a:r>
              <a:rPr lang="sr-Latn-RS" i="1" dirty="0"/>
              <a:t>GET</a:t>
            </a:r>
            <a:r>
              <a:rPr lang="sr-Latn-RS" dirty="0"/>
              <a:t>, </a:t>
            </a:r>
            <a:r>
              <a:rPr lang="sr-Latn-RS" i="1" dirty="0"/>
              <a:t>POST</a:t>
            </a:r>
            <a:r>
              <a:rPr lang="sr-Latn-RS" dirty="0"/>
              <a:t>, ...), kao i druge stvari, veoma slično kao što se to kroz </a:t>
            </a:r>
            <a:r>
              <a:rPr lang="sr-Latn-RS" i="1" dirty="0"/>
              <a:t>UI</a:t>
            </a:r>
            <a:r>
              <a:rPr lang="sr-Latn-RS" dirty="0"/>
              <a:t> u Postman programu navodi, samo se ovde iste informacije prosleđuju kroz parametre </a:t>
            </a:r>
            <a:r>
              <a:rPr lang="sr-Latn-RS" i="1" dirty="0"/>
              <a:t>fetch()</a:t>
            </a:r>
            <a:r>
              <a:rPr lang="sr-Latn-RS" dirty="0"/>
              <a:t> funkcije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</a:t>
            </a:r>
            <a:r>
              <a:rPr lang="en-US" i="1" dirty="0"/>
              <a:t>fetch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939"/>
            <a:ext cx="8596668" cy="4599426"/>
          </a:xfrm>
        </p:spPr>
        <p:txBody>
          <a:bodyPr/>
          <a:lstStyle/>
          <a:p>
            <a:r>
              <a:rPr lang="sr-Latn-RS" dirty="0"/>
              <a:t>Pozivi ka </a:t>
            </a:r>
            <a:r>
              <a:rPr lang="sr-Latn-RS" i="1" dirty="0"/>
              <a:t>backend</a:t>
            </a:r>
            <a:r>
              <a:rPr lang="sr-Latn-RS" dirty="0"/>
              <a:t> servisima (engl. </a:t>
            </a:r>
            <a:r>
              <a:rPr lang="sr-Latn-RS" i="1" dirty="0"/>
              <a:t>network calls</a:t>
            </a:r>
            <a:r>
              <a:rPr lang="sr-Latn-RS" dirty="0"/>
              <a:t>) predstavljaju procese koji </a:t>
            </a:r>
            <a:r>
              <a:rPr lang="sr-Latn-RS" u="sng" dirty="0"/>
              <a:t>traju</a:t>
            </a:r>
          </a:p>
          <a:p>
            <a:r>
              <a:rPr lang="sr-Latn-RS" dirty="0"/>
              <a:t>Kada se dakle zahtev pošalje ka serveru, prvenstveno je potrebno neko vreme da sam zahtev stigne do servera, zatim da ga server prihvati, pa onda obradi – obrada ponekad može dosta da potraje, zatim spremi rezultat, a onda pošalje odgovor nazad, gde je takođe potrebno neko vreme da odgovor stigne nazad do </a:t>
            </a:r>
            <a:r>
              <a:rPr lang="sr-Latn-RS" i="1" dirty="0"/>
              <a:t>frontend</a:t>
            </a:r>
            <a:r>
              <a:rPr lang="sr-Latn-RS" dirty="0"/>
              <a:t> aplikacije</a:t>
            </a:r>
          </a:p>
          <a:p>
            <a:r>
              <a:rPr lang="sr-Latn-RS" dirty="0"/>
              <a:t>Ponekad, ukoliko je konekcija sa internetom loša, slanje zahteva i/ili primanje odgovora može dodatno da se oduži – efekat koji se može videti kada nam se recimo aplikacija sporo učitava, ili neki njeni delovi sporo rade</a:t>
            </a:r>
          </a:p>
          <a:p>
            <a:r>
              <a:rPr lang="sr-Latn-RS" dirty="0"/>
              <a:t>Kada je konekcija odlična, i recimo server ultra brzo obrađuje zahteve i brzo odgovara, celokupan </a:t>
            </a:r>
            <a:r>
              <a:rPr lang="sr-Latn-RS" i="1" dirty="0"/>
              <a:t>network call</a:t>
            </a:r>
            <a:r>
              <a:rPr lang="sr-Latn-RS" dirty="0"/>
              <a:t> od trenutka slanja zahteva do dobijanja odgovora traje bar 100-200ms (dosta zavisi i od fizičke blizine klijenta i servera, tj. koliko su blisko povezani)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</a:t>
            </a:r>
            <a:r>
              <a:rPr lang="en-US" i="1" dirty="0"/>
              <a:t>fetch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408"/>
            <a:ext cx="8596668" cy="4449956"/>
          </a:xfrm>
        </p:spPr>
        <p:txBody>
          <a:bodyPr/>
          <a:lstStyle/>
          <a:p>
            <a:r>
              <a:rPr lang="sr-Latn-RS" dirty="0"/>
              <a:t>Zbog svoje prirode da su </a:t>
            </a:r>
            <a:r>
              <a:rPr lang="sr-Latn-RS" i="1" dirty="0"/>
              <a:t>HTTP</a:t>
            </a:r>
            <a:r>
              <a:rPr lang="sr-Latn-RS" dirty="0"/>
              <a:t> pozivi ka </a:t>
            </a:r>
            <a:r>
              <a:rPr lang="sr-Latn-RS" i="1" dirty="0"/>
              <a:t>backend</a:t>
            </a:r>
            <a:r>
              <a:rPr lang="sr-Latn-RS" dirty="0"/>
              <a:t> servisima spori i da traju, ne bi bilo dobro da dok čekamo na rezultat, tj. odgovor, cela aplikacija bude zamrznuta</a:t>
            </a:r>
          </a:p>
          <a:p>
            <a:r>
              <a:rPr lang="sr-Latn-RS" dirty="0"/>
              <a:t>Zato, </a:t>
            </a:r>
            <a:r>
              <a:rPr lang="sr-Latn-RS" i="1" dirty="0"/>
              <a:t>fetch()</a:t>
            </a:r>
            <a:r>
              <a:rPr lang="sr-Latn-RS" dirty="0"/>
              <a:t> funkcija vraća </a:t>
            </a:r>
            <a:r>
              <a:rPr lang="sr-Latn-RS" i="1" dirty="0"/>
              <a:t>Promise</a:t>
            </a:r>
            <a:r>
              <a:rPr lang="sr-Latn-RS" dirty="0"/>
              <a:t>, koji kao rezultat svog izvršavanja praktično vraća </a:t>
            </a:r>
            <a:r>
              <a:rPr lang="sr-Latn-RS" i="1" dirty="0"/>
              <a:t>Response</a:t>
            </a:r>
            <a:r>
              <a:rPr lang="sr-Latn-RS" dirty="0"/>
              <a:t> objekat (ne samo </a:t>
            </a:r>
            <a:r>
              <a:rPr lang="sr-Latn-RS" i="1" dirty="0"/>
              <a:t>string</a:t>
            </a:r>
            <a:r>
              <a:rPr lang="sr-Latn-RS" dirty="0"/>
              <a:t>) koji sadrži sve informacije koje je server poslao u odgovoru</a:t>
            </a:r>
          </a:p>
          <a:p>
            <a:r>
              <a:rPr lang="sr-Latn-RS" dirty="0"/>
              <a:t>Ideja je praktično da </a:t>
            </a:r>
            <a:r>
              <a:rPr lang="sr-Latn-RS" i="1" dirty="0"/>
              <a:t>frontend</a:t>
            </a:r>
            <a:r>
              <a:rPr lang="sr-Latn-RS" dirty="0"/>
              <a:t> aplikacija, odnosno njen </a:t>
            </a:r>
            <a:r>
              <a:rPr lang="sr-Latn-RS" i="1" dirty="0"/>
              <a:t>UI thread</a:t>
            </a:r>
            <a:r>
              <a:rPr lang="sr-Latn-RS" dirty="0"/>
              <a:t> može da nastavlja da izvršava druge stvari dok se čeka da sam server odgovori i da sam taj odgovor stigne</a:t>
            </a:r>
          </a:p>
          <a:p>
            <a:r>
              <a:rPr lang="sr-Latn-RS" dirty="0"/>
              <a:t>U </a:t>
            </a:r>
            <a:r>
              <a:rPr lang="sr-Latn-RS" i="1" dirty="0"/>
              <a:t>Response</a:t>
            </a:r>
            <a:r>
              <a:rPr lang="sr-Latn-RS" dirty="0"/>
              <a:t> objektu dakle možemo recimo pronaći statusni kod, </a:t>
            </a:r>
            <a:r>
              <a:rPr lang="sr-Latn-RS" i="1" dirty="0"/>
              <a:t>header</a:t>
            </a:r>
            <a:r>
              <a:rPr lang="sr-Latn-RS" dirty="0"/>
              <a:t> polja koje je sam server poslao, pa i sam </a:t>
            </a:r>
            <a:r>
              <a:rPr lang="sr-Latn-RS" i="1" dirty="0"/>
              <a:t>body</a:t>
            </a:r>
            <a:r>
              <a:rPr lang="sr-Latn-RS" dirty="0"/>
              <a:t> odgovora – praktično isto što i Postman aplikacija ispisuje, samo sada te informacije su upakovane u objekat tipa </a:t>
            </a:r>
            <a:r>
              <a:rPr lang="sr-Latn-RS" i="1" dirty="0"/>
              <a:t>Response</a:t>
            </a:r>
            <a:endParaRPr lang="sr-Latn-R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kori</a:t>
            </a:r>
            <a:r>
              <a:rPr lang="sr-Latn-RS" dirty="0"/>
              <a:t>šćenja </a:t>
            </a:r>
            <a:r>
              <a:rPr lang="sr-Latn-RS" i="1" dirty="0"/>
              <a:t>fetch</a:t>
            </a:r>
            <a:r>
              <a:rPr lang="sr-Latn-RS" dirty="0"/>
              <a:t> </a:t>
            </a:r>
            <a:r>
              <a:rPr lang="sr-Latn-RS" i="1" dirty="0"/>
              <a:t>API</a:t>
            </a:r>
            <a:r>
              <a:rPr lang="sr-Latn-RS" dirty="0"/>
              <a:t>-ja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408"/>
            <a:ext cx="8596668" cy="4449956"/>
          </a:xfrm>
        </p:spPr>
        <p:txBody>
          <a:bodyPr/>
          <a:lstStyle/>
          <a:p>
            <a:r>
              <a:rPr lang="sr-Latn-RS" dirty="0"/>
              <a:t>Napravićemo sličan primer u slanju zahteva pomoću </a:t>
            </a:r>
            <a:r>
              <a:rPr lang="sr-Latn-RS" i="1" dirty="0"/>
              <a:t>fetch API</a:t>
            </a:r>
            <a:r>
              <a:rPr lang="sr-Latn-RS" dirty="0"/>
              <a:t>-ja kao i što smo imali primer kod Postman aplikacije, slanjem zahteva </a:t>
            </a:r>
            <a:r>
              <a:rPr lang="sr-Latn-RS" i="1" dirty="0"/>
              <a:t>TMDB API</a:t>
            </a:r>
            <a:r>
              <a:rPr lang="sr-Latn-RS" dirty="0"/>
              <a:t>-ju</a:t>
            </a:r>
          </a:p>
          <a:p>
            <a:r>
              <a:rPr lang="sr-Latn-RS" dirty="0"/>
              <a:t>Konkretno, zatražićemo da nam njihov </a:t>
            </a:r>
            <a:r>
              <a:rPr lang="sr-Latn-RS" i="1" dirty="0"/>
              <a:t>server</a:t>
            </a:r>
            <a:r>
              <a:rPr lang="sr-Latn-RS" dirty="0"/>
              <a:t> dostavi popularne filmove (kao što smo i ranije)</a:t>
            </a:r>
          </a:p>
          <a:p>
            <a:r>
              <a:rPr lang="sr-Latn-RS" dirty="0"/>
              <a:t>Na žalost, ovaj primer nećete moći sami da reprodukujete, jer će od Vas zahtevati da koristite </a:t>
            </a:r>
            <a:r>
              <a:rPr lang="sr-Latn-RS" i="1" dirty="0"/>
              <a:t>Auth Token</a:t>
            </a:r>
            <a:r>
              <a:rPr lang="sr-Latn-RS" dirty="0"/>
              <a:t> (praktično ključ – </a:t>
            </a:r>
            <a:r>
              <a:rPr lang="sr-Latn-RS" i="1" dirty="0"/>
              <a:t>key</a:t>
            </a:r>
            <a:r>
              <a:rPr lang="sr-Latn-RS" dirty="0"/>
              <a:t> koji Vam daje pristup njihovim servisima)</a:t>
            </a:r>
          </a:p>
          <a:p>
            <a:r>
              <a:rPr lang="sr-Latn-RS" dirty="0"/>
              <a:t>No, sa njihovog sajta možete besplatno da dobijete </a:t>
            </a:r>
            <a:r>
              <a:rPr lang="sr-Latn-RS" i="1" dirty="0"/>
              <a:t>key</a:t>
            </a:r>
            <a:r>
              <a:rPr lang="sr-Latn-RS" dirty="0"/>
              <a:t> za edukativne/razvojne svrhe</a:t>
            </a:r>
          </a:p>
          <a:p>
            <a:r>
              <a:rPr lang="sr-Latn-RS" dirty="0"/>
              <a:t>Napravimo dakle </a:t>
            </a:r>
            <a:r>
              <a:rPr lang="sr-Latn-RS" i="1" dirty="0"/>
              <a:t>web frontend</a:t>
            </a:r>
            <a:r>
              <a:rPr lang="sr-Latn-RS" dirty="0"/>
              <a:t> aplikaciju koja ima svega jedan </a:t>
            </a:r>
            <a:r>
              <a:rPr lang="sr-Latn-RS" i="1" dirty="0"/>
              <a:t>button</a:t>
            </a:r>
            <a:r>
              <a:rPr lang="sr-Latn-RS" dirty="0"/>
              <a:t>, a na čiji klik šaljemo zahtev </a:t>
            </a:r>
            <a:r>
              <a:rPr lang="sr-Latn-RS" i="1" dirty="0"/>
              <a:t>TMDB API</a:t>
            </a:r>
            <a:r>
              <a:rPr lang="sr-Latn-RS" dirty="0"/>
              <a:t>-ju korišćenjem </a:t>
            </a:r>
            <a:r>
              <a:rPr lang="sr-Latn-RS" i="1" dirty="0"/>
              <a:t>fetch API</a:t>
            </a:r>
            <a:r>
              <a:rPr lang="sr-Latn-RS" dirty="0"/>
              <a:t>-ja, sačekamo na odgovor i ispišemo odgovor u konzoli – još uvek nećemo parsirati odgovor i sa tim informacijama </a:t>
            </a:r>
            <a:r>
              <a:rPr lang="sr-Latn-RS" i="1" dirty="0"/>
              <a:t>UI</a:t>
            </a:r>
            <a:r>
              <a:rPr lang="sr-Latn-RS" dirty="0"/>
              <a:t> menjati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7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49B1-414D-1B84-D118-BB65CDDE2970}"/>
              </a:ext>
            </a:extLst>
          </p:cNvPr>
          <p:cNvSpPr txBox="1"/>
          <p:nvPr/>
        </p:nvSpPr>
        <p:spPr>
          <a:xfrm>
            <a:off x="942549" y="539262"/>
            <a:ext cx="7648114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&lt;!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DOCTYPE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html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html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lang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head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charset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"UTF-8"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"viewport"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"width=device-width, initial-scale=1.0"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http-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equiv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"X-UA-Compatible"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ie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=edge"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title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JavaScript - fetch API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title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head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body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tmdb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"button"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onclick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onSearchPopularMoviesClick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()"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Search Popular Movies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"text/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javascript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onSearchPopularMoviesClick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token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sr-Latn-R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AUTH_TOKEN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responsePromise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fetch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"https://api.themoviedb.org/3/movie/popular/"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method: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"GET"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headers: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Authorization: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"Bearer 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+ </a:t>
            </a:r>
            <a:r>
              <a:rPr lang="en-US" sz="10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token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});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responsePromise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0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responsePromise</a:t>
            </a:r>
            <a:r>
              <a:rPr lang="en-US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callback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body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html</a:t>
            </a:r>
            <a:r>
              <a:rPr lang="en-US" sz="1000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5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D48FB-405D-57AF-D657-8E77257C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8" y="1734352"/>
            <a:ext cx="8619137" cy="338929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7DC47A7-AE9E-EE37-E259-072FD0DD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kori</a:t>
            </a:r>
            <a:r>
              <a:rPr lang="sr-Latn-RS" dirty="0"/>
              <a:t>šćenja </a:t>
            </a:r>
            <a:r>
              <a:rPr lang="sr-Latn-RS" i="1" dirty="0"/>
              <a:t>fetch</a:t>
            </a:r>
            <a:r>
              <a:rPr lang="sr-Latn-RS" dirty="0"/>
              <a:t> </a:t>
            </a:r>
            <a:r>
              <a:rPr lang="sr-Latn-RS" i="1" dirty="0"/>
              <a:t>API</a:t>
            </a:r>
            <a:r>
              <a:rPr lang="sr-Latn-RS" dirty="0"/>
              <a:t>-ja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5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kori</a:t>
            </a:r>
            <a:r>
              <a:rPr lang="sr-Latn-RS" dirty="0"/>
              <a:t>šćenja </a:t>
            </a:r>
            <a:r>
              <a:rPr lang="sr-Latn-RS" i="1" dirty="0"/>
              <a:t>fetch</a:t>
            </a:r>
            <a:r>
              <a:rPr lang="sr-Latn-RS" dirty="0"/>
              <a:t> </a:t>
            </a:r>
            <a:r>
              <a:rPr lang="sr-Latn-RS" i="1" dirty="0"/>
              <a:t>API</a:t>
            </a:r>
            <a:r>
              <a:rPr lang="sr-Latn-RS" dirty="0"/>
              <a:t>-ja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3144"/>
            <a:ext cx="8596668" cy="4708220"/>
          </a:xfrm>
        </p:spPr>
        <p:txBody>
          <a:bodyPr/>
          <a:lstStyle/>
          <a:p>
            <a:r>
              <a:rPr lang="sr-Latn-RS" dirty="0"/>
              <a:t>Iako šaljemo samo jedan dodatan </a:t>
            </a:r>
            <a:r>
              <a:rPr lang="sr-Latn-RS" i="1" dirty="0"/>
              <a:t>header</a:t>
            </a:r>
            <a:r>
              <a:rPr lang="sr-Latn-RS" dirty="0"/>
              <a:t>, tj. </a:t>
            </a:r>
            <a:r>
              <a:rPr lang="sr-Latn-RS" i="1" dirty="0"/>
              <a:t>Authorization</a:t>
            </a:r>
            <a:r>
              <a:rPr lang="sr-Latn-RS" dirty="0"/>
              <a:t>, to ne znači da je to jedini koji se na kraju šalje – </a:t>
            </a:r>
            <a:r>
              <a:rPr lang="sr-Latn-RS" i="1" dirty="0"/>
              <a:t>browser</a:t>
            </a:r>
            <a:r>
              <a:rPr lang="sr-Latn-RS" dirty="0"/>
              <a:t> još nekoliko njih dodaje</a:t>
            </a:r>
          </a:p>
          <a:p>
            <a:r>
              <a:rPr lang="sr-Latn-RS" dirty="0"/>
              <a:t>Iz </a:t>
            </a:r>
            <a:r>
              <a:rPr lang="sr-Latn-RS" i="1" dirty="0"/>
              <a:t>Response</a:t>
            </a:r>
            <a:r>
              <a:rPr lang="sr-Latn-RS" dirty="0"/>
              <a:t> objekta nije moguće direktno izvući telo (</a:t>
            </a:r>
            <a:r>
              <a:rPr lang="sr-Latn-RS" i="1" dirty="0"/>
              <a:t>body</a:t>
            </a:r>
            <a:r>
              <a:rPr lang="sr-Latn-RS" dirty="0"/>
              <a:t>) odgovora</a:t>
            </a:r>
          </a:p>
          <a:p>
            <a:r>
              <a:rPr lang="sr-Latn-RS" dirty="0"/>
              <a:t>Prvenstveno, treba da znamo u kom formatu se nalaze informacije u telu</a:t>
            </a:r>
          </a:p>
          <a:p>
            <a:r>
              <a:rPr lang="sr-Latn-RS" dirty="0"/>
              <a:t>Ovo možemo izvaditi iz </a:t>
            </a:r>
            <a:r>
              <a:rPr lang="sr-Latn-RS" i="1" dirty="0"/>
              <a:t>„Content-Type“</a:t>
            </a:r>
            <a:r>
              <a:rPr lang="sr-Latn-RS" dirty="0"/>
              <a:t> polja u zaglavlju odgovora, pa ukoliko je ono recimo </a:t>
            </a:r>
            <a:r>
              <a:rPr lang="sr-Latn-RS" i="1" dirty="0"/>
              <a:t>„text/plain“</a:t>
            </a:r>
            <a:r>
              <a:rPr lang="sr-Latn-RS" dirty="0"/>
              <a:t>, znamo da je u pitanju običan tekst (</a:t>
            </a:r>
            <a:r>
              <a:rPr lang="sr-Latn-RS" i="1" dirty="0"/>
              <a:t>string</a:t>
            </a:r>
            <a:r>
              <a:rPr lang="sr-Latn-RS" dirty="0"/>
              <a:t>), kog možemo izvući pomoću </a:t>
            </a:r>
            <a:r>
              <a:rPr lang="sr-Latn-RS" i="1" dirty="0"/>
              <a:t>.text()</a:t>
            </a:r>
            <a:r>
              <a:rPr lang="sr-Latn-RS" dirty="0"/>
              <a:t> funkcije na sam </a:t>
            </a:r>
            <a:r>
              <a:rPr lang="sr-Latn-RS" i="1" dirty="0"/>
              <a:t>response</a:t>
            </a:r>
            <a:r>
              <a:rPr lang="sr-Latn-RS" dirty="0"/>
              <a:t> objekat (pozivom </a:t>
            </a:r>
            <a:r>
              <a:rPr lang="sr-Latn-RS" i="1" dirty="0"/>
              <a:t>„response.text()“</a:t>
            </a:r>
            <a:r>
              <a:rPr lang="sr-Latn-RS" dirty="0"/>
              <a:t> unutar </a:t>
            </a:r>
            <a:r>
              <a:rPr lang="sr-Latn-RS" i="1" dirty="0"/>
              <a:t>callback</a:t>
            </a:r>
            <a:r>
              <a:rPr lang="sr-Latn-RS" dirty="0"/>
              <a:t> funkcije)</a:t>
            </a:r>
          </a:p>
          <a:p>
            <a:r>
              <a:rPr lang="sr-Latn-RS" dirty="0"/>
              <a:t>U ovom slučaju, znamo unapred da </a:t>
            </a:r>
            <a:r>
              <a:rPr lang="sr-Latn-RS" i="1" dirty="0"/>
              <a:t>TMDB API</a:t>
            </a:r>
            <a:r>
              <a:rPr lang="sr-Latn-RS" dirty="0"/>
              <a:t> podatke vraća u </a:t>
            </a:r>
            <a:r>
              <a:rPr lang="sr-Latn-RS" i="1" dirty="0"/>
              <a:t>JSON</a:t>
            </a:r>
            <a:r>
              <a:rPr lang="sr-Latn-RS" dirty="0"/>
              <a:t> formatu, pa možemo pozvati </a:t>
            </a:r>
            <a:r>
              <a:rPr lang="sr-Latn-RS" i="1" dirty="0"/>
              <a:t>.json()</a:t>
            </a:r>
            <a:r>
              <a:rPr lang="sr-Latn-RS" dirty="0"/>
              <a:t> funkciju nad samim </a:t>
            </a:r>
            <a:r>
              <a:rPr lang="sr-Latn-RS" i="1" dirty="0"/>
              <a:t>response</a:t>
            </a:r>
            <a:r>
              <a:rPr lang="sr-Latn-RS" dirty="0"/>
              <a:t> objektom, kako bismo iz tela izvukli podatke pravilno, i to u </a:t>
            </a:r>
            <a:r>
              <a:rPr lang="sr-Latn-RS" i="1" dirty="0"/>
              <a:t>JSON</a:t>
            </a:r>
            <a:r>
              <a:rPr lang="sr-Latn-RS" dirty="0"/>
              <a:t> formatu</a:t>
            </a:r>
          </a:p>
          <a:p>
            <a:r>
              <a:rPr lang="sr-Latn-RS" dirty="0"/>
              <a:t>Na koji god način da izvlačimo podatke iz tela odgovora, tj. iz </a:t>
            </a:r>
            <a:r>
              <a:rPr lang="sr-Latn-RS" i="1" dirty="0"/>
              <a:t>response</a:t>
            </a:r>
            <a:r>
              <a:rPr lang="sr-Latn-RS" dirty="0"/>
              <a:t> objekta, ne dobijamo ih direktno, već preko </a:t>
            </a:r>
            <a:r>
              <a:rPr lang="sr-Latn-RS" i="1" dirty="0"/>
              <a:t>Promise</a:t>
            </a:r>
            <a:r>
              <a:rPr lang="sr-Latn-RS" dirty="0"/>
              <a:t>-a – dakle, neophodan je još jedan </a:t>
            </a:r>
            <a:r>
              <a:rPr lang="sr-Latn-RS" i="1" dirty="0"/>
              <a:t>.then()</a:t>
            </a:r>
            <a:r>
              <a:rPr lang="sr-Latn-RS" dirty="0"/>
              <a:t> i još jedna </a:t>
            </a:r>
            <a:r>
              <a:rPr lang="sr-Latn-RS" i="1" dirty="0"/>
              <a:t>callback</a:t>
            </a:r>
            <a:r>
              <a:rPr lang="sr-Latn-RS" dirty="0"/>
              <a:t> funkcija gde ćemo podatke tela i dobiti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49B1-414D-1B84-D118-BB65CDDE2970}"/>
              </a:ext>
            </a:extLst>
          </p:cNvPr>
          <p:cNvSpPr txBox="1"/>
          <p:nvPr/>
        </p:nvSpPr>
        <p:spPr>
          <a:xfrm>
            <a:off x="1323349" y="981449"/>
            <a:ext cx="730463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onSearchPopularMoviesClick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sr-Latn-R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AUTH_TOKEN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responsePromise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"https://api.themoviedb.org/3/movie/popular/"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method: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"GET"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headers: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Authorization: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"Bearer 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token</a:t>
            </a:r>
            <a:endParaRPr lang="en-US" sz="12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responsePromise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responsePromise</a:t>
            </a:r>
            <a:r>
              <a:rPr lang="en-US" sz="12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sr-Latn-R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callback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r-Latn-R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       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sr-Latn-R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</a:t>
            </a:r>
            <a:r>
              <a:rPr lang="sr-Latn-R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5B486B-FB97-434C-C772-769BB9DB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9111"/>
            <a:ext cx="8596668" cy="723544"/>
          </a:xfrm>
        </p:spPr>
        <p:txBody>
          <a:bodyPr/>
          <a:lstStyle/>
          <a:p>
            <a:r>
              <a:rPr lang="sr-Latn-RS" dirty="0"/>
              <a:t>Pre: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861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1383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Trebuchet MS</vt:lpstr>
      <vt:lpstr>Wingdings 3</vt:lpstr>
      <vt:lpstr>Facet</vt:lpstr>
      <vt:lpstr>7. JavaScript – fetch API</vt:lpstr>
      <vt:lpstr>Uvod u fetch API</vt:lpstr>
      <vt:lpstr>Uvod u fetch API</vt:lpstr>
      <vt:lpstr>Uvod u fetch API</vt:lpstr>
      <vt:lpstr>Primer korišćenja fetch API-ja</vt:lpstr>
      <vt:lpstr>PowerPoint Presentation</vt:lpstr>
      <vt:lpstr>Primer korišćenja fetch API-ja</vt:lpstr>
      <vt:lpstr>Primer korišćenja fetch API-ja</vt:lpstr>
      <vt:lpstr>Pre:</vt:lpstr>
      <vt:lpstr>PowerPoint Presentation</vt:lpstr>
      <vt:lpstr>Primer korišćenja fetch API-ja</vt:lpstr>
      <vt:lpstr>Primer korišćenja fetch API-ja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14</cp:revision>
  <dcterms:created xsi:type="dcterms:W3CDTF">2022-06-06T19:00:58Z</dcterms:created>
  <dcterms:modified xsi:type="dcterms:W3CDTF">2022-06-16T01:53:04Z</dcterms:modified>
</cp:coreProperties>
</file>