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4EDD9-2A2E-4313-A7F2-9501C4CE04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7"/>
            <p14:sldId id="268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8.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Delovi </a:t>
            </a:r>
            <a:r>
              <a:rPr lang="sr-Latn-RS" i="1" dirty="0"/>
              <a:t>XML</a:t>
            </a:r>
            <a:r>
              <a:rPr lang="sr-Latn-RS" dirty="0"/>
              <a:t> dokumenta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772"/>
            <a:ext cx="8596668" cy="3279697"/>
          </a:xfrm>
        </p:spPr>
        <p:txBody>
          <a:bodyPr>
            <a:normAutofit/>
          </a:bodyPr>
          <a:lstStyle/>
          <a:p>
            <a:r>
              <a:rPr lang="sr-Latn-RS" dirty="0"/>
              <a:t>Intuitivno je koje su to informacije koje prethodna dva dokumenta nose; može se samo postaviti pitanje, kada koristiti atribute, a kada podelemente?</a:t>
            </a:r>
          </a:p>
          <a:p>
            <a:r>
              <a:rPr lang="sr-Latn-RS" dirty="0"/>
              <a:t>Suštinski, atributi se uglavnom koriste kada je informacija jako jednostavna, i može se jako lako predstaviti običnim </a:t>
            </a:r>
            <a:r>
              <a:rPr lang="sr-Latn-RS" i="1" dirty="0"/>
              <a:t>string</a:t>
            </a:r>
            <a:r>
              <a:rPr lang="sr-Latn-RS" dirty="0"/>
              <a:t>-om (vrednost atributa upravo to i sugeriše, jer se oko vrednosti nalaze navodnici – </a:t>
            </a:r>
            <a:r>
              <a:rPr lang="en-US" dirty="0"/>
              <a:t>“”</a:t>
            </a:r>
            <a:r>
              <a:rPr lang="sr-Cyrl-RS" dirty="0"/>
              <a:t>)</a:t>
            </a:r>
            <a:endParaRPr lang="sr-Latn-RS" dirty="0"/>
          </a:p>
          <a:p>
            <a:r>
              <a:rPr lang="sr-Latn-RS" dirty="0"/>
              <a:t>Elementi su po svojoj prirodi složeniji, pa ukoliko je podatak složenog tipa, ili barem složenijeg, ili mislimo da nekada u budućnosti može da postane složeniji, treba koristiti elemente</a:t>
            </a:r>
            <a:endParaRPr lang="en-US" dirty="0"/>
          </a:p>
          <a:p>
            <a:r>
              <a:rPr lang="sr-Latn-RS" dirty="0"/>
              <a:t>Često, inženjeri steknu pravu intuiciju kada je bolje koristiti jedno a kada drugo iskustvom tokom vremena – obično nauče na prethodnim greškama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 dirty="0"/>
              <a:t>jun 2022.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E4531-3CBB-80B1-B2B9-5838BE4CFEAD}"/>
              </a:ext>
            </a:extLst>
          </p:cNvPr>
          <p:cNvSpPr txBox="1"/>
          <p:nvPr/>
        </p:nvSpPr>
        <p:spPr>
          <a:xfrm>
            <a:off x="3202306" y="4728143"/>
            <a:ext cx="3546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&lt;movie</a:t>
            </a:r>
            <a:r>
              <a:rPr lang="sr-Latn-RS" dirty="0"/>
              <a:t> id</a:t>
            </a:r>
            <a:r>
              <a:rPr lang="en-US" dirty="0"/>
              <a:t>=“15”&gt;</a:t>
            </a:r>
          </a:p>
          <a:p>
            <a:r>
              <a:rPr lang="en-US" dirty="0"/>
              <a:t>    &lt;</a:t>
            </a:r>
            <a:r>
              <a:rPr lang="sr-Latn-RS" dirty="0"/>
              <a:t>name</a:t>
            </a:r>
            <a:r>
              <a:rPr lang="en-US" dirty="0"/>
              <a:t>&gt;Harry Potter&lt;/name&gt;</a:t>
            </a:r>
          </a:p>
          <a:p>
            <a:r>
              <a:rPr lang="en-US" dirty="0"/>
              <a:t>    &lt;genre&gt;Fantasy&lt;/genre&gt;</a:t>
            </a:r>
          </a:p>
          <a:p>
            <a:r>
              <a:rPr lang="en-US" dirty="0"/>
              <a:t>&lt;/movie&gt;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4490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Delovi </a:t>
            </a:r>
            <a:r>
              <a:rPr lang="sr-Latn-RS" i="1" dirty="0"/>
              <a:t>XML</a:t>
            </a:r>
            <a:r>
              <a:rPr lang="sr-Latn-RS" dirty="0"/>
              <a:t> dokumenta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772"/>
            <a:ext cx="8596668" cy="4608382"/>
          </a:xfrm>
        </p:spPr>
        <p:txBody>
          <a:bodyPr>
            <a:normAutofit/>
          </a:bodyPr>
          <a:lstStyle/>
          <a:p>
            <a:r>
              <a:rPr lang="en-US" sz="1500" dirty="0"/>
              <a:t>U </a:t>
            </a:r>
            <a:r>
              <a:rPr lang="en-US" sz="1500" dirty="0" err="1"/>
              <a:t>prethodnom</a:t>
            </a:r>
            <a:r>
              <a:rPr lang="en-US" sz="1500" dirty="0"/>
              <a:t> </a:t>
            </a:r>
            <a:r>
              <a:rPr lang="en-US" sz="1500" dirty="0" err="1"/>
              <a:t>primeru</a:t>
            </a:r>
            <a:r>
              <a:rPr lang="en-US" sz="1500" dirty="0"/>
              <a:t>, </a:t>
            </a:r>
            <a:r>
              <a:rPr lang="en-US" sz="1500" dirty="0" err="1"/>
              <a:t>jedinstveni</a:t>
            </a:r>
            <a:r>
              <a:rPr lang="en-US" sz="1500" dirty="0"/>
              <a:t> </a:t>
            </a:r>
            <a:r>
              <a:rPr lang="en-US" sz="1500" dirty="0" err="1"/>
              <a:t>broj</a:t>
            </a:r>
            <a:r>
              <a:rPr lang="en-US" sz="1500" dirty="0"/>
              <a:t> (</a:t>
            </a:r>
            <a:r>
              <a:rPr lang="en-US" sz="1500" i="1" dirty="0"/>
              <a:t>id</a:t>
            </a:r>
            <a:r>
              <a:rPr lang="en-US" sz="1500" dirty="0"/>
              <a:t>) </a:t>
            </a:r>
            <a:r>
              <a:rPr lang="en-US" sz="1500" dirty="0" err="1"/>
              <a:t>filma</a:t>
            </a:r>
            <a:r>
              <a:rPr lang="en-US" sz="1500" dirty="0"/>
              <a:t> je </a:t>
            </a:r>
            <a:r>
              <a:rPr lang="en-US" sz="1500" dirty="0" err="1"/>
              <a:t>ostavljen</a:t>
            </a:r>
            <a:r>
              <a:rPr lang="en-US" sz="1500" dirty="0"/>
              <a:t> </a:t>
            </a:r>
            <a:r>
              <a:rPr lang="en-US" sz="1500" dirty="0" err="1"/>
              <a:t>kao</a:t>
            </a:r>
            <a:r>
              <a:rPr lang="en-US" sz="1500" dirty="0"/>
              <a:t> </a:t>
            </a:r>
            <a:r>
              <a:rPr lang="en-US" sz="1500" dirty="0" err="1"/>
              <a:t>atribut</a:t>
            </a:r>
            <a:r>
              <a:rPr lang="en-US" sz="1500" dirty="0"/>
              <a:t>, </a:t>
            </a:r>
            <a:r>
              <a:rPr lang="en-US" sz="1500" dirty="0" err="1"/>
              <a:t>jer</a:t>
            </a:r>
            <a:r>
              <a:rPr lang="en-US" sz="1500" dirty="0"/>
              <a:t> je to </a:t>
            </a:r>
            <a:r>
              <a:rPr lang="en-US" sz="1500" dirty="0" err="1"/>
              <a:t>uvek</a:t>
            </a:r>
            <a:r>
              <a:rPr lang="en-US" sz="1500" dirty="0"/>
              <a:t> </a:t>
            </a:r>
            <a:r>
              <a:rPr lang="en-US" sz="1500" dirty="0" err="1"/>
              <a:t>jednostavan</a:t>
            </a:r>
            <a:r>
              <a:rPr lang="en-US" sz="1500" dirty="0"/>
              <a:t> </a:t>
            </a:r>
            <a:r>
              <a:rPr lang="en-US" sz="1500" dirty="0" err="1"/>
              <a:t>broj</a:t>
            </a:r>
            <a:endParaRPr lang="en-US" sz="1500" dirty="0"/>
          </a:p>
          <a:p>
            <a:r>
              <a:rPr lang="en-US" sz="1500" dirty="0"/>
              <a:t>Ime, s </a:t>
            </a:r>
            <a:r>
              <a:rPr lang="en-US" sz="1500" dirty="0" err="1"/>
              <a:t>druge</a:t>
            </a:r>
            <a:r>
              <a:rPr lang="en-US" sz="1500" dirty="0"/>
              <a:t> </a:t>
            </a:r>
            <a:r>
              <a:rPr lang="en-US" sz="1500" dirty="0" err="1"/>
              <a:t>strane</a:t>
            </a:r>
            <a:r>
              <a:rPr lang="en-US" sz="1500" dirty="0"/>
              <a:t>, </a:t>
            </a:r>
            <a:r>
              <a:rPr lang="en-US" sz="1500" dirty="0" err="1"/>
              <a:t>ostavljen</a:t>
            </a:r>
            <a:r>
              <a:rPr lang="en-US" sz="1500" dirty="0"/>
              <a:t> je </a:t>
            </a:r>
            <a:r>
              <a:rPr lang="en-US" sz="1500" dirty="0" err="1"/>
              <a:t>kao</a:t>
            </a:r>
            <a:r>
              <a:rPr lang="en-US" sz="1500" dirty="0"/>
              <a:t> za</a:t>
            </a:r>
            <a:r>
              <a:rPr lang="sr-Latn-RS" sz="1500" dirty="0"/>
              <a:t>seban element; ime je takođe moglo biti atribut, ali, recimo, zbog toga što neki filmovi imaju jako dug naziv</a:t>
            </a:r>
            <a:br>
              <a:rPr lang="en-US" sz="1500" dirty="0"/>
            </a:br>
            <a:r>
              <a:rPr lang="en-US" sz="1500" dirty="0"/>
              <a:t>(</a:t>
            </a:r>
            <a:r>
              <a:rPr lang="sr-Latn-RS" sz="1500" dirty="0"/>
              <a:t>„</a:t>
            </a:r>
            <a:r>
              <a:rPr lang="en-US" sz="1500" dirty="0"/>
              <a:t>The Lord of the Rings: The Fellowship of the Ring (2001)</a:t>
            </a:r>
            <a:r>
              <a:rPr lang="sr-Latn-RS" sz="1500" dirty="0"/>
              <a:t>“</a:t>
            </a:r>
            <a:r>
              <a:rPr lang="en-US" sz="1500" dirty="0"/>
              <a:t>)</a:t>
            </a:r>
            <a:r>
              <a:rPr lang="sr-Latn-RS" sz="1500" dirty="0"/>
              <a:t>, odlučeno je da to ipak bude zaseban element</a:t>
            </a:r>
          </a:p>
          <a:p>
            <a:r>
              <a:rPr lang="sr-Latn-RS" sz="1500" dirty="0"/>
              <a:t>Žanr je ovde najinteresantniji</a:t>
            </a:r>
            <a:r>
              <a:rPr lang="en-US" sz="1500" dirty="0"/>
              <a:t>;</a:t>
            </a:r>
            <a:r>
              <a:rPr lang="sr-Latn-RS" sz="1500" dirty="0"/>
              <a:t> filmovi zapravo mogu biti kategorisani sa više žanrova – baš </a:t>
            </a:r>
            <a:r>
              <a:rPr lang="sr-Latn-RS" sz="1500" i="1" dirty="0"/>
              <a:t>Harry Potter</a:t>
            </a:r>
            <a:r>
              <a:rPr lang="sr-Latn-RS" sz="1500" dirty="0"/>
              <a:t> predstavlja film koji je pored fantazije, okarakterisan još kao avantura i porodični film</a:t>
            </a:r>
          </a:p>
          <a:p>
            <a:r>
              <a:rPr lang="sr-Latn-RS" sz="1500" dirty="0"/>
              <a:t>Kada se uvidi ovakav nedostatak, iako je</a:t>
            </a:r>
            <a:br>
              <a:rPr lang="sr-Latn-RS" sz="1500" dirty="0"/>
            </a:br>
            <a:r>
              <a:rPr lang="sr-Latn-RS" sz="1500" dirty="0"/>
              <a:t>recimo prethodno žanr mogao biti atribut,</a:t>
            </a:r>
            <a:br>
              <a:rPr lang="sr-Latn-RS" sz="1500" dirty="0"/>
            </a:br>
            <a:r>
              <a:rPr lang="sr-Latn-RS" sz="1500" dirty="0"/>
              <a:t>u ovom momentu, kada nam je potrebno</a:t>
            </a:r>
            <a:br>
              <a:rPr lang="sr-Latn-RS" sz="1500" dirty="0"/>
            </a:br>
            <a:r>
              <a:rPr lang="sr-Latn-RS" sz="1500" dirty="0"/>
              <a:t>nešto kompleksnije, jednostavno korišćenje</a:t>
            </a:r>
            <a:br>
              <a:rPr lang="sr-Latn-RS" sz="1500" dirty="0"/>
            </a:br>
            <a:r>
              <a:rPr lang="sr-Latn-RS" sz="1500" dirty="0"/>
              <a:t>elemenata nam rešava problem:</a:t>
            </a:r>
          </a:p>
          <a:p>
            <a:r>
              <a:rPr lang="sr-Latn-RS" sz="1500" dirty="0"/>
              <a:t>Možemo videti da sada, žanr ne može</a:t>
            </a:r>
            <a:br>
              <a:rPr lang="sr-Latn-RS" sz="1500" dirty="0"/>
            </a:br>
            <a:r>
              <a:rPr lang="sr-Latn-RS" sz="1500" dirty="0"/>
              <a:t>(barem na jednostavan način) da se</a:t>
            </a:r>
            <a:br>
              <a:rPr lang="sr-Latn-RS" sz="1500" dirty="0"/>
            </a:br>
            <a:r>
              <a:rPr lang="sr-Latn-RS" sz="1500" dirty="0"/>
              <a:t>predstavi atributom!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 dirty="0"/>
              <a:t>jun 2022.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E4531-3CBB-80B1-B2B9-5838BE4CFEAD}"/>
              </a:ext>
            </a:extLst>
          </p:cNvPr>
          <p:cNvSpPr txBox="1"/>
          <p:nvPr/>
        </p:nvSpPr>
        <p:spPr>
          <a:xfrm>
            <a:off x="5134732" y="3741830"/>
            <a:ext cx="38246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&lt;movie</a:t>
            </a:r>
            <a:r>
              <a:rPr lang="sr-Latn-RS" dirty="0"/>
              <a:t> id</a:t>
            </a:r>
            <a:r>
              <a:rPr lang="en-US" dirty="0"/>
              <a:t>=“15”&gt;</a:t>
            </a:r>
          </a:p>
          <a:p>
            <a:r>
              <a:rPr lang="en-US" dirty="0"/>
              <a:t>    &lt;</a:t>
            </a:r>
            <a:r>
              <a:rPr lang="sr-Latn-RS" dirty="0"/>
              <a:t>name</a:t>
            </a:r>
            <a:r>
              <a:rPr lang="en-US" dirty="0"/>
              <a:t>&gt;Harry Potter&lt;/name&gt;</a:t>
            </a:r>
          </a:p>
          <a:p>
            <a:r>
              <a:rPr lang="en-US" dirty="0"/>
              <a:t>    &lt;genre</a:t>
            </a:r>
            <a:r>
              <a:rPr lang="sr-Latn-RS" dirty="0"/>
              <a:t>s</a:t>
            </a:r>
            <a:r>
              <a:rPr lang="en-US" dirty="0"/>
              <a:t>&gt;</a:t>
            </a:r>
            <a:endParaRPr lang="sr-Latn-RS" dirty="0"/>
          </a:p>
          <a:p>
            <a:r>
              <a:rPr lang="sr-Latn-RS" dirty="0"/>
              <a:t>        </a:t>
            </a:r>
            <a:r>
              <a:rPr lang="en-US" dirty="0"/>
              <a:t>&lt;genre&gt;Fantasy&lt;/genre&gt;</a:t>
            </a:r>
          </a:p>
          <a:p>
            <a:r>
              <a:rPr lang="en-US" dirty="0"/>
              <a:t>        &lt;genre&gt;Adventure&lt;/genre&gt;</a:t>
            </a:r>
          </a:p>
          <a:p>
            <a:r>
              <a:rPr lang="en-US" dirty="0"/>
              <a:t>        &lt;genre&gt;Family&gt;&lt;/genre&gt;</a:t>
            </a:r>
            <a:endParaRPr lang="sr-Latn-RS" dirty="0"/>
          </a:p>
          <a:p>
            <a:r>
              <a:rPr lang="sr-Latn-RS" dirty="0"/>
              <a:t>    </a:t>
            </a:r>
            <a:r>
              <a:rPr lang="en-US" dirty="0"/>
              <a:t>&lt;/genres&gt;</a:t>
            </a:r>
          </a:p>
          <a:p>
            <a:r>
              <a:rPr lang="en-US" dirty="0"/>
              <a:t>&lt;/movie&gt;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423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Princip hijerarhije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564"/>
            <a:ext cx="8596668" cy="4378734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Već je rečeno da svaki element praktično može da ima proizvoljno mnogo podelemenata (bitno je da postoji samo jedan </a:t>
            </a:r>
            <a:r>
              <a:rPr lang="sr-Latn-RS" i="1" dirty="0"/>
              <a:t>root</a:t>
            </a:r>
            <a:r>
              <a:rPr lang="sr-Latn-RS" dirty="0"/>
              <a:t> element – u srpskoj literaturi ga i nazivaju korenom)</a:t>
            </a:r>
          </a:p>
          <a:p>
            <a:r>
              <a:rPr lang="sr-Latn-RS" dirty="0"/>
              <a:t>Ovakav princip praktično predstavlja </a:t>
            </a:r>
            <a:r>
              <a:rPr lang="sr-Latn-RS" u="sng" dirty="0"/>
              <a:t>hijerarhijski pogled</a:t>
            </a:r>
            <a:r>
              <a:rPr lang="sr-Latn-RS" dirty="0"/>
              <a:t>, a karakteristika bilo kakve hijerarhije je da postoji odnos roditelj/potomak (engl. </a:t>
            </a:r>
            <a:r>
              <a:rPr lang="sr-Latn-RS" i="1" dirty="0"/>
              <a:t>parent/child</a:t>
            </a:r>
            <a:r>
              <a:rPr lang="sr-Latn-RS" dirty="0"/>
              <a:t>)</a:t>
            </a:r>
          </a:p>
          <a:p>
            <a:r>
              <a:rPr lang="sr-Latn-RS" dirty="0"/>
              <a:t>Recimo, element </a:t>
            </a:r>
            <a:r>
              <a:rPr lang="sr-Latn-RS" i="1" dirty="0"/>
              <a:t>movie</a:t>
            </a:r>
            <a:r>
              <a:rPr lang="sr-Latn-RS" dirty="0"/>
              <a:t> je roditelj (</a:t>
            </a:r>
            <a:r>
              <a:rPr lang="sr-Latn-RS" i="1" dirty="0"/>
              <a:t>parent</a:t>
            </a:r>
            <a:r>
              <a:rPr lang="sr-Latn-RS" dirty="0"/>
              <a:t>) elementu </a:t>
            </a:r>
            <a:r>
              <a:rPr lang="sr-Latn-RS" i="1" dirty="0"/>
              <a:t>name</a:t>
            </a:r>
            <a:r>
              <a:rPr lang="sr-Latn-RS" dirty="0"/>
              <a:t>, dok je </a:t>
            </a:r>
            <a:r>
              <a:rPr lang="sr-Latn-RS" i="1" dirty="0"/>
              <a:t>name</a:t>
            </a:r>
            <a:r>
              <a:rPr lang="sr-Latn-RS" dirty="0"/>
              <a:t> potomak (</a:t>
            </a:r>
            <a:r>
              <a:rPr lang="sr-Latn-RS" i="1" dirty="0"/>
              <a:t>child</a:t>
            </a:r>
            <a:r>
              <a:rPr lang="sr-Latn-RS" dirty="0"/>
              <a:t>) elementu </a:t>
            </a:r>
            <a:r>
              <a:rPr lang="sr-Latn-RS" i="1" dirty="0"/>
              <a:t>movie</a:t>
            </a:r>
            <a:endParaRPr lang="sr-Latn-RS" dirty="0"/>
          </a:p>
          <a:p>
            <a:r>
              <a:rPr lang="sr-Latn-RS" dirty="0"/>
              <a:t>Konkretno, određeni element može da ima samo jednog roditelja, ali jedan roditelj može da ima proizvoljno mnogo dece</a:t>
            </a:r>
          </a:p>
          <a:p>
            <a:r>
              <a:rPr lang="sr-Latn-RS" dirty="0"/>
              <a:t>Ovo isto važi i za čovečanstvo, jedan čovek (barem biološki) ima samo jedne roditelje, ali roditelji mogu da imaju proizvoljno mnogo potomaka</a:t>
            </a:r>
          </a:p>
          <a:p>
            <a:r>
              <a:rPr lang="sr-Latn-RS" dirty="0"/>
              <a:t>Čovečanstvo takođe predstavlja još jedan primer hijerarhije – npr. rodbinske veze se mogu predstaviti stablom – stabla su savršene reprezentacije hijerarhija</a:t>
            </a:r>
          </a:p>
          <a:p>
            <a:r>
              <a:rPr lang="sr-Latn-RS" dirty="0"/>
              <a:t>U računarstvu, kada je nešto predstavljeno hijerarhijom, često se to takođe i naziva </a:t>
            </a:r>
            <a:r>
              <a:rPr lang="sr-Latn-RS" i="1" dirty="0"/>
              <a:t>kompozicijom</a:t>
            </a:r>
            <a:r>
              <a:rPr lang="sr-Latn-RS" dirty="0"/>
              <a:t> (engl. </a:t>
            </a:r>
            <a:r>
              <a:rPr lang="sr-Latn-RS" i="1" dirty="0"/>
              <a:t>composite</a:t>
            </a:r>
            <a:r>
              <a:rPr lang="sr-Latn-RS" dirty="0"/>
              <a:t>)</a:t>
            </a:r>
          </a:p>
          <a:p>
            <a:r>
              <a:rPr lang="sr-Latn-RS" dirty="0"/>
              <a:t>Postoji nešto u psihologiji čoveka što mu čini da veoma intuitivno i lako shvata stvari koje su predstavljene nekim vidom hijerarhije</a:t>
            </a:r>
          </a:p>
          <a:p>
            <a:r>
              <a:rPr lang="sr-Latn-RS" dirty="0"/>
              <a:t>Npr. organizacija fajlova po folderima u računarima je veoma intuitivna i zapravo predstavlja jednu hijerarhiju – jedan folder ili fajl kao roditelja može da ima samo jedan folder (kada idemo back), a jedan folder može da ima proizvoljno mnogo podfoldera i podfajlova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 dirty="0"/>
              <a:t>jun 2022.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Ostale odlike </a:t>
            </a:r>
            <a:r>
              <a:rPr lang="sr-Latn-RS" i="1" dirty="0"/>
              <a:t>XML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500"/>
            <a:ext cx="8596668" cy="3771901"/>
          </a:xfrm>
        </p:spPr>
        <p:txBody>
          <a:bodyPr>
            <a:normAutofit/>
          </a:bodyPr>
          <a:lstStyle/>
          <a:p>
            <a:r>
              <a:rPr lang="sr-Latn-RS" dirty="0"/>
              <a:t>Ukoliko element nema potomke, može se prevremeno zatvoriti sa „/</a:t>
            </a:r>
            <a:r>
              <a:rPr lang="en-US" dirty="0"/>
              <a:t>&gt;</a:t>
            </a:r>
            <a:r>
              <a:rPr lang="sr-Latn-RS" dirty="0"/>
              <a:t>“</a:t>
            </a:r>
          </a:p>
          <a:p>
            <a:r>
              <a:rPr lang="sr-Latn-RS" dirty="0"/>
              <a:t>Recimo, u prvom primeru, gde smo imali:</a:t>
            </a:r>
          </a:p>
          <a:p>
            <a:endParaRPr lang="sr-Latn-RS" dirty="0"/>
          </a:p>
          <a:p>
            <a:r>
              <a:rPr lang="sr-Latn-RS" dirty="0"/>
              <a:t>S obzirom da sam </a:t>
            </a:r>
            <a:r>
              <a:rPr lang="sr-Latn-RS" i="1" dirty="0"/>
              <a:t>movie</a:t>
            </a:r>
            <a:r>
              <a:rPr lang="sr-Latn-RS" dirty="0"/>
              <a:t> element (gde nije bitno da li je on </a:t>
            </a:r>
            <a:r>
              <a:rPr lang="sr-Latn-RS" i="1" dirty="0"/>
              <a:t>root</a:t>
            </a:r>
            <a:r>
              <a:rPr lang="sr-Latn-RS" dirty="0"/>
              <a:t> ili ne) nema potomke, moguće ga je napisati kao i:</a:t>
            </a:r>
          </a:p>
          <a:p>
            <a:endParaRPr lang="sr-Latn-RS" dirty="0"/>
          </a:p>
          <a:p>
            <a:r>
              <a:rPr lang="sr-Latn-RS" dirty="0"/>
              <a:t>Pored ovoga, </a:t>
            </a:r>
            <a:r>
              <a:rPr lang="sr-Latn-RS" i="1" dirty="0"/>
              <a:t>XML</a:t>
            </a:r>
            <a:r>
              <a:rPr lang="sr-Latn-RS" dirty="0"/>
              <a:t> poseduje i druge načine da predstavi informacije, kao što su to npr. </a:t>
            </a:r>
            <a:r>
              <a:rPr lang="sr-Latn-RS" i="1" dirty="0"/>
              <a:t>namespace</a:t>
            </a:r>
            <a:r>
              <a:rPr lang="sr-Latn-RS" dirty="0"/>
              <a:t>-ovi, komentari, karakterni entiteti, CDATA sekcije, tipske deklaracije, šeme, i druge koncepte poput validacija, translacija, procesiranja, itd..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 dirty="0"/>
              <a:t>jun 2022.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1DB09-EE45-4646-9730-F2FB848003F8}"/>
              </a:ext>
            </a:extLst>
          </p:cNvPr>
          <p:cNvSpPr txBox="1"/>
          <p:nvPr/>
        </p:nvSpPr>
        <p:spPr>
          <a:xfrm>
            <a:off x="1643385" y="2537079"/>
            <a:ext cx="7113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&lt;movie id=“</a:t>
            </a:r>
            <a:r>
              <a:rPr lang="sr-Latn-RS" dirty="0"/>
              <a:t>15</a:t>
            </a:r>
            <a:r>
              <a:rPr lang="en-US" dirty="0"/>
              <a:t>”</a:t>
            </a:r>
            <a:r>
              <a:rPr lang="sr-Latn-RS" dirty="0"/>
              <a:t> name</a:t>
            </a:r>
            <a:r>
              <a:rPr lang="en-US" dirty="0"/>
              <a:t>=“Harry Potter” genre=“Fantasy”&gt;&lt;/movie&gt;</a:t>
            </a:r>
            <a:endParaRPr lang="sr-Latn-R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AE2B-6808-C2D3-11CE-7711B1AE0273}"/>
              </a:ext>
            </a:extLst>
          </p:cNvPr>
          <p:cNvSpPr txBox="1"/>
          <p:nvPr/>
        </p:nvSpPr>
        <p:spPr>
          <a:xfrm>
            <a:off x="1959909" y="3596051"/>
            <a:ext cx="6174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&lt;movie id=“</a:t>
            </a:r>
            <a:r>
              <a:rPr lang="sr-Latn-RS" dirty="0"/>
              <a:t>15</a:t>
            </a:r>
            <a:r>
              <a:rPr lang="en-US" dirty="0"/>
              <a:t>”</a:t>
            </a:r>
            <a:r>
              <a:rPr lang="sr-Latn-RS" dirty="0"/>
              <a:t> name</a:t>
            </a:r>
            <a:r>
              <a:rPr lang="en-US" dirty="0"/>
              <a:t>=“Harry Potter” genre=“Fantasy”</a:t>
            </a:r>
            <a:r>
              <a:rPr lang="sr-Latn-RS" dirty="0"/>
              <a:t> /</a:t>
            </a:r>
            <a:r>
              <a:rPr lang="en-US" dirty="0"/>
              <a:t>&gt;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581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XML</a:t>
            </a:r>
            <a:r>
              <a:rPr lang="sr-Latn-RS" dirty="0"/>
              <a:t>?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884"/>
            <a:ext cx="8596668" cy="4383479"/>
          </a:xfrm>
        </p:spPr>
        <p:txBody>
          <a:bodyPr>
            <a:normAutofit/>
          </a:bodyPr>
          <a:lstStyle/>
          <a:p>
            <a:r>
              <a:rPr lang="en-US" i="1" dirty="0"/>
              <a:t>XML</a:t>
            </a:r>
            <a:r>
              <a:rPr lang="en-US" dirty="0"/>
              <a:t> je </a:t>
            </a:r>
            <a:r>
              <a:rPr lang="en-US" dirty="0" err="1"/>
              <a:t>skra</a:t>
            </a:r>
            <a:r>
              <a:rPr lang="sr-Latn-RS" dirty="0"/>
              <a:t>ćenica od </a:t>
            </a:r>
            <a:r>
              <a:rPr lang="sr-Latn-RS" i="1" dirty="0"/>
              <a:t>eXtensible Markup Language</a:t>
            </a:r>
            <a:endParaRPr lang="sr-Latn-RS" dirty="0"/>
          </a:p>
          <a:p>
            <a:r>
              <a:rPr lang="sr-Latn-RS" dirty="0"/>
              <a:t>Praktično, </a:t>
            </a:r>
            <a:r>
              <a:rPr lang="sr-Latn-RS" i="1" dirty="0"/>
              <a:t>XML</a:t>
            </a:r>
            <a:r>
              <a:rPr lang="sr-Latn-RS" dirty="0"/>
              <a:t> predstavlja jedan veoma fleksibilan način za formatiranje bilo kakvih (kompleksnih) podataka, na takav način da je konačna njihova reprezentacija </a:t>
            </a:r>
            <a:r>
              <a:rPr lang="sr-Latn-RS" u="sng" dirty="0"/>
              <a:t>serijalizibilna</a:t>
            </a:r>
            <a:endParaRPr lang="sr-Latn-RS" dirty="0"/>
          </a:p>
          <a:p>
            <a:r>
              <a:rPr lang="sr-Latn-RS" dirty="0"/>
              <a:t>Može biti korisna za čuvanje i transport podataka</a:t>
            </a:r>
          </a:p>
          <a:p>
            <a:r>
              <a:rPr lang="sr-Latn-RS" dirty="0"/>
              <a:t>Npr. kada kompleksnije podatke želite da sačuvate u datoteku, isključite program, a zatim dan kasnije, kada ponovo pokrenete program, želite da ih učitate nazad i korisniku prikažete stanje u kom je dan ranije program i bio</a:t>
            </a:r>
          </a:p>
          <a:p>
            <a:r>
              <a:rPr lang="sr-Latn-RS" dirty="0"/>
              <a:t>Poenta ovde je da je potreban neki mehanizam koji će podatke koji su praktično sačuvani u objektima, tj. u </a:t>
            </a:r>
            <a:r>
              <a:rPr lang="sr-Latn-RS" i="1" dirty="0"/>
              <a:t>referencijalnom formatu</a:t>
            </a:r>
            <a:r>
              <a:rPr lang="sr-Latn-RS" dirty="0"/>
              <a:t>, pretroviti u </a:t>
            </a:r>
            <a:r>
              <a:rPr lang="sr-Latn-RS" i="1" dirty="0"/>
              <a:t>serijalni</a:t>
            </a:r>
            <a:r>
              <a:rPr lang="sr-Latn-RS" dirty="0"/>
              <a:t>, odnosno </a:t>
            </a:r>
            <a:r>
              <a:rPr lang="sr-Latn-RS" i="1" dirty="0"/>
              <a:t>sekvencijalni</a:t>
            </a:r>
            <a:r>
              <a:rPr lang="sr-Latn-RS" dirty="0"/>
              <a:t> format (npr. </a:t>
            </a:r>
            <a:r>
              <a:rPr lang="sr-Latn-RS" i="1" dirty="0"/>
              <a:t>string</a:t>
            </a:r>
            <a:r>
              <a:rPr lang="sr-Latn-RS" dirty="0"/>
              <a:t>), koji je pogodan za čuvanje u tekstualnim datotekama (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 one</a:t>
            </a:r>
            <a:r>
              <a:rPr lang="sr-Latn-RS" dirty="0"/>
              <a:t> po prirodi sekvencijalne)</a:t>
            </a:r>
            <a:endParaRPr lang="sr-Latn-R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XML</a:t>
            </a:r>
            <a:r>
              <a:rPr lang="sr-Latn-RS" dirty="0"/>
              <a:t>?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1331"/>
            <a:ext cx="8596668" cy="4580032"/>
          </a:xfrm>
        </p:spPr>
        <p:txBody>
          <a:bodyPr>
            <a:normAutofit/>
          </a:bodyPr>
          <a:lstStyle/>
          <a:p>
            <a:r>
              <a:rPr lang="sr-Latn-RS" dirty="0"/>
              <a:t>Pod </a:t>
            </a:r>
            <a:r>
              <a:rPr lang="sr-Latn-RS" i="1" dirty="0"/>
              <a:t>referencijalnim</a:t>
            </a:r>
            <a:r>
              <a:rPr lang="sr-Latn-RS" dirty="0"/>
              <a:t> formatom se podrazumeva način čuvanja objekata u memoriji – npr. jedan objekat može da referencira drugi, koji se može nalaziti na skroz drugom mestu u </a:t>
            </a:r>
            <a:r>
              <a:rPr lang="sr-Latn-RS" i="1" dirty="0"/>
              <a:t>RAM</a:t>
            </a:r>
            <a:r>
              <a:rPr lang="sr-Latn-RS" dirty="0"/>
              <a:t>-u – dakle, podaci nisu uzastopni</a:t>
            </a:r>
          </a:p>
          <a:p>
            <a:r>
              <a:rPr lang="sr-Latn-RS" dirty="0"/>
              <a:t>Pod </a:t>
            </a:r>
            <a:r>
              <a:rPr lang="sr-Latn-RS" i="1" dirty="0"/>
              <a:t>sekvencijalnim</a:t>
            </a:r>
            <a:r>
              <a:rPr lang="sr-Latn-RS" dirty="0"/>
              <a:t> formatom, podrazumeva se da su </a:t>
            </a:r>
            <a:r>
              <a:rPr lang="sr-Latn-RS" u="sng" dirty="0"/>
              <a:t>svi</a:t>
            </a:r>
            <a:r>
              <a:rPr lang="sr-Latn-RS" dirty="0"/>
              <a:t> podaci na jednom mestu, i praktično se mogu predstaviti nekim vidom niza – npr. </a:t>
            </a:r>
            <a:r>
              <a:rPr lang="sr-Latn-RS" i="1" dirty="0"/>
              <a:t>string</a:t>
            </a:r>
            <a:r>
              <a:rPr lang="sr-Latn-RS" dirty="0"/>
              <a:t>-om</a:t>
            </a:r>
          </a:p>
          <a:p>
            <a:r>
              <a:rPr lang="sr-Latn-RS" dirty="0"/>
              <a:t>Konverzija iz </a:t>
            </a:r>
            <a:r>
              <a:rPr lang="sr-Latn-RS" i="1" dirty="0"/>
              <a:t>referencijalnog</a:t>
            </a:r>
            <a:r>
              <a:rPr lang="sr-Latn-RS" dirty="0"/>
              <a:t> formata u </a:t>
            </a:r>
            <a:r>
              <a:rPr lang="sr-Latn-RS" i="1" dirty="0"/>
              <a:t>sekvencijalni</a:t>
            </a:r>
            <a:r>
              <a:rPr lang="sr-Latn-RS" dirty="0"/>
              <a:t> (</a:t>
            </a:r>
            <a:r>
              <a:rPr lang="sr-Latn-RS" i="1" dirty="0"/>
              <a:t>serijski</a:t>
            </a:r>
            <a:r>
              <a:rPr lang="sr-Latn-RS" dirty="0"/>
              <a:t>) se naziva </a:t>
            </a:r>
            <a:r>
              <a:rPr lang="sr-Latn-RS" i="1" u="sng" dirty="0"/>
              <a:t>serijalizacija</a:t>
            </a:r>
            <a:r>
              <a:rPr lang="sr-Latn-RS" dirty="0"/>
              <a:t>, dok se suprotna konverzija naziva </a:t>
            </a:r>
            <a:r>
              <a:rPr lang="sr-Latn-RS" i="1" u="sng" dirty="0"/>
              <a:t>deserijalizacija</a:t>
            </a:r>
            <a:endParaRPr lang="sr-Latn-RS" dirty="0"/>
          </a:p>
          <a:p>
            <a:r>
              <a:rPr lang="sr-Latn-RS" dirty="0"/>
              <a:t>Serijalizacija i deserijalizacija su po prirodi algoritmi koje programer piše</a:t>
            </a:r>
          </a:p>
          <a:p>
            <a:r>
              <a:rPr lang="sr-Latn-RS" dirty="0"/>
              <a:t>Npr. moguće je da podatke iz prošlog primera sačuvate u nekom Vašem osmišljenom formatu (čuvanjem u standardne .txt datoteke), za koje biste pisali vaše </a:t>
            </a:r>
            <a:r>
              <a:rPr lang="sr-Latn-RS" i="1" dirty="0"/>
              <a:t>serijalizatore</a:t>
            </a:r>
            <a:r>
              <a:rPr lang="sr-Latn-RS" dirty="0"/>
              <a:t> i </a:t>
            </a:r>
            <a:r>
              <a:rPr lang="sr-Latn-RS" i="1" dirty="0"/>
              <a:t>deserijalizatore</a:t>
            </a:r>
            <a:endParaRPr lang="sr-Latn-RS" dirty="0"/>
          </a:p>
          <a:p>
            <a:r>
              <a:rPr lang="sr-Latn-RS" dirty="0"/>
              <a:t>To je često nepogodno, komplikovanije, teže za održavanje, više posla jer morate da pišete serijalizatore i deserijalizatore, i najvažnije, često</a:t>
            </a:r>
            <a:r>
              <a:rPr lang="en-US" dirty="0"/>
              <a:t> je</a:t>
            </a:r>
            <a:r>
              <a:rPr lang="sr-Latn-RS" dirty="0"/>
              <a:t> veoma neoptimalno (odnosno, veoma sporo)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XML</a:t>
            </a:r>
            <a:r>
              <a:rPr lang="sr-Latn-RS" dirty="0"/>
              <a:t>?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694"/>
            <a:ext cx="8596668" cy="4605670"/>
          </a:xfrm>
        </p:spPr>
        <p:txBody>
          <a:bodyPr>
            <a:normAutofit/>
          </a:bodyPr>
          <a:lstStyle/>
          <a:p>
            <a:r>
              <a:rPr lang="en-US" dirty="0" err="1"/>
              <a:t>Drugi</a:t>
            </a:r>
            <a:r>
              <a:rPr lang="en-US" dirty="0"/>
              <a:t> primer bi </a:t>
            </a:r>
            <a:r>
              <a:rPr lang="en-US" dirty="0" err="1"/>
              <a:t>dakle</a:t>
            </a:r>
            <a:r>
              <a:rPr lang="en-US" dirty="0"/>
              <a:t> bio transport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;</a:t>
            </a:r>
            <a:r>
              <a:rPr lang="sr-Latn-RS" dirty="0"/>
              <a:t> već je rečeno da se komunikacija u </a:t>
            </a:r>
            <a:r>
              <a:rPr lang="sr-Latn-RS" i="1" dirty="0"/>
              <a:t>HTTP</a:t>
            </a:r>
            <a:r>
              <a:rPr lang="sr-Latn-RS" dirty="0"/>
              <a:t> protokolu, koja se odvija kroz zahteve i odgovore, obavlja serijski, tj. podaci moraju biti serijalizovani pre transporta</a:t>
            </a:r>
          </a:p>
          <a:p>
            <a:r>
              <a:rPr lang="sr-Latn-RS" dirty="0"/>
              <a:t>Upravo, u momentima kada je potrebno kroz </a:t>
            </a:r>
            <a:r>
              <a:rPr lang="sr-Latn-RS" u="sng" dirty="0"/>
              <a:t>tela</a:t>
            </a:r>
            <a:r>
              <a:rPr lang="sr-Latn-RS" dirty="0"/>
              <a:t> zahteva i odgovora slati podatke koji su kompleksnije prirode (mnoštvo objekata koji su pobacani u </a:t>
            </a:r>
            <a:r>
              <a:rPr lang="sr-Latn-RS" i="1" dirty="0"/>
              <a:t>RAM</a:t>
            </a:r>
            <a:r>
              <a:rPr lang="sr-Latn-RS" dirty="0"/>
              <a:t>-u i međusobno se referenciraju), moguće ih je serijalizovati u </a:t>
            </a:r>
            <a:r>
              <a:rPr lang="sr-Latn-RS" i="1" dirty="0"/>
              <a:t>XML</a:t>
            </a:r>
            <a:r>
              <a:rPr lang="sr-Latn-RS" dirty="0"/>
              <a:t> oblik i tako poslati</a:t>
            </a:r>
            <a:endParaRPr lang="en-US" dirty="0"/>
          </a:p>
          <a:p>
            <a:r>
              <a:rPr lang="en-US" i="1" dirty="0"/>
              <a:t>XML</a:t>
            </a:r>
            <a:r>
              <a:rPr lang="en-US" dirty="0"/>
              <a:t> je </a:t>
            </a:r>
            <a:r>
              <a:rPr lang="en-US" dirty="0" err="1"/>
              <a:t>interesantno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intuitivan</a:t>
            </a:r>
            <a:r>
              <a:rPr lang="en-US" dirty="0"/>
              <a:t> </a:t>
            </a:r>
            <a:r>
              <a:rPr lang="sr-Latn-RS" dirty="0"/>
              <a:t>format predstavljanja podataka, veoma sličan </a:t>
            </a:r>
            <a:r>
              <a:rPr lang="sr-Latn-RS" i="1" dirty="0"/>
              <a:t>HTML</a:t>
            </a:r>
            <a:r>
              <a:rPr lang="sr-Latn-RS" dirty="0"/>
              <a:t>-u (ova su dakle </a:t>
            </a:r>
            <a:r>
              <a:rPr lang="sr-Latn-RS" i="1" dirty="0"/>
              <a:t>ML</a:t>
            </a:r>
            <a:r>
              <a:rPr lang="sr-Latn-RS" dirty="0"/>
              <a:t> – </a:t>
            </a:r>
            <a:r>
              <a:rPr lang="sr-Latn-RS" i="1" dirty="0"/>
              <a:t>Markup Languages</a:t>
            </a:r>
            <a:r>
              <a:rPr lang="sr-Latn-RS" dirty="0"/>
              <a:t>)</a:t>
            </a:r>
          </a:p>
          <a:p>
            <a:r>
              <a:rPr lang="sr-Latn-RS" dirty="0"/>
              <a:t>Bitno je napomenuti da sam po sebi </a:t>
            </a:r>
            <a:r>
              <a:rPr lang="sr-Latn-RS" i="1" dirty="0"/>
              <a:t>XML</a:t>
            </a:r>
            <a:r>
              <a:rPr lang="sr-Latn-RS" dirty="0"/>
              <a:t> </a:t>
            </a:r>
            <a:r>
              <a:rPr lang="sr-Latn-RS" u="sng" dirty="0"/>
              <a:t>ne radi ništa</a:t>
            </a:r>
            <a:r>
              <a:rPr lang="sr-Latn-RS" dirty="0"/>
              <a:t> – on samo drži podatke – pitanje šta radi </a:t>
            </a:r>
            <a:r>
              <a:rPr lang="sr-Latn-RS" i="1" dirty="0"/>
              <a:t>XML</a:t>
            </a:r>
            <a:r>
              <a:rPr lang="sr-Latn-RS" dirty="0"/>
              <a:t> je potpuno analogno pitanju šta radi tekstualna datoteka – a odgovor je samo čuva podatke u nekom obliku, pasivno</a:t>
            </a:r>
          </a:p>
          <a:p>
            <a:r>
              <a:rPr lang="sr-Latn-RS" dirty="0"/>
              <a:t>Dakle, ne postoji nikakav aktivan proces koji se odvija, kao što je recimo rad nekog programa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Upotreba </a:t>
            </a:r>
            <a:r>
              <a:rPr lang="sr-Latn-RS" i="1" dirty="0"/>
              <a:t>XML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422"/>
            <a:ext cx="8596668" cy="4562942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Praktično, podaci koji su sačuvani u </a:t>
            </a:r>
            <a:r>
              <a:rPr lang="sr-Latn-RS" i="1" dirty="0"/>
              <a:t>XML</a:t>
            </a:r>
            <a:r>
              <a:rPr lang="sr-Latn-RS" dirty="0"/>
              <a:t>-u, iako npr. predstavljaju jako vredne podatke, ništa ne postižu dok ih neki program ne pročita i nešto povodom njih uradi</a:t>
            </a:r>
          </a:p>
          <a:p>
            <a:r>
              <a:rPr lang="sr-Latn-RS" dirty="0"/>
              <a:t>Slično je i sa običnim tekstualnim datotekama – ma koliko vredne podatke u sebi sadrže, beskorisni su dok ih program ne pročita i nešto sa njima uradi</a:t>
            </a:r>
          </a:p>
          <a:p>
            <a:r>
              <a:rPr lang="sr-Latn-RS" dirty="0"/>
              <a:t>Sam </a:t>
            </a:r>
            <a:r>
              <a:rPr lang="sr-Latn-RS" i="1" dirty="0"/>
              <a:t>XML</a:t>
            </a:r>
            <a:r>
              <a:rPr lang="sr-Latn-RS" dirty="0"/>
              <a:t> podatke strukturira koristeći </a:t>
            </a:r>
            <a:r>
              <a:rPr lang="sr-Latn-RS" i="1" dirty="0"/>
              <a:t>tag</a:t>
            </a:r>
            <a:r>
              <a:rPr lang="sr-Latn-RS" dirty="0"/>
              <a:t>-ove, na isti način kao što postoje </a:t>
            </a:r>
            <a:r>
              <a:rPr lang="sr-Latn-RS" i="1" dirty="0"/>
              <a:t>tag</a:t>
            </a:r>
            <a:r>
              <a:rPr lang="sr-Latn-RS" dirty="0"/>
              <a:t>-ovi u </a:t>
            </a:r>
            <a:r>
              <a:rPr lang="sr-Latn-RS" i="1" dirty="0"/>
              <a:t>HTML</a:t>
            </a:r>
            <a:r>
              <a:rPr lang="sr-Latn-RS" dirty="0"/>
              <a:t>-u, samo što u </a:t>
            </a:r>
            <a:r>
              <a:rPr lang="sr-Latn-RS" i="1" dirty="0"/>
              <a:t>XML</a:t>
            </a:r>
            <a:r>
              <a:rPr lang="sr-Latn-RS" dirty="0"/>
              <a:t>-u, ne postoje predefinisani tagovi (kao što su </a:t>
            </a:r>
            <a:r>
              <a:rPr lang="en-US" dirty="0"/>
              <a:t>&lt;p&gt;, &lt;h1&gt;, &lt;table&gt;, &lt;div&gt;, …)</a:t>
            </a:r>
          </a:p>
          <a:p>
            <a:r>
              <a:rPr lang="en-US" dirty="0"/>
              <a:t>U </a:t>
            </a:r>
            <a:r>
              <a:rPr lang="en-US" i="1" dirty="0"/>
              <a:t>XML</a:t>
            </a:r>
            <a:r>
              <a:rPr lang="en-US" dirty="0"/>
              <a:t>-u, </a:t>
            </a:r>
            <a:r>
              <a:rPr lang="en-US" dirty="0" err="1"/>
              <a:t>mogu</a:t>
            </a:r>
            <a:r>
              <a:rPr lang="sr-Latn-RS" dirty="0"/>
              <a:t>će je praviti proizvoljne </a:t>
            </a:r>
            <a:r>
              <a:rPr lang="sr-Latn-RS" i="1" dirty="0"/>
              <a:t>tag</a:t>
            </a:r>
            <a:r>
              <a:rPr lang="sr-Latn-RS" dirty="0"/>
              <a:t>-ove - to je zapravo i poenta, jer podaci koje želite da predstavite mogu biti proizvoljni</a:t>
            </a:r>
          </a:p>
          <a:p>
            <a:r>
              <a:rPr lang="sr-Latn-RS" dirty="0"/>
              <a:t>Treba napomenuti da i sam </a:t>
            </a:r>
            <a:r>
              <a:rPr lang="sr-Latn-RS" i="1" dirty="0"/>
              <a:t>HTML</a:t>
            </a:r>
            <a:r>
              <a:rPr lang="sr-Latn-RS" dirty="0"/>
              <a:t> predstavlja isto pasivne podatke, i ma koliko bogata neka aplikacija ima definisan </a:t>
            </a:r>
            <a:r>
              <a:rPr lang="sr-Latn-RS" i="1" dirty="0"/>
              <a:t>UI</a:t>
            </a:r>
            <a:r>
              <a:rPr lang="sr-Latn-RS" dirty="0"/>
              <a:t> putem </a:t>
            </a:r>
            <a:r>
              <a:rPr lang="sr-Latn-RS" i="1" dirty="0"/>
              <a:t>HTML</a:t>
            </a:r>
            <a:r>
              <a:rPr lang="sr-Latn-RS" dirty="0"/>
              <a:t>-a, i dalje </a:t>
            </a:r>
            <a:r>
              <a:rPr lang="sr-Latn-RS" i="1" dirty="0"/>
              <a:t>HTML</a:t>
            </a:r>
            <a:r>
              <a:rPr lang="sr-Latn-RS" dirty="0"/>
              <a:t> sam po sebi ništa ne radi (isto kao </a:t>
            </a:r>
            <a:r>
              <a:rPr lang="sr-Latn-RS" i="1" dirty="0"/>
              <a:t>XML</a:t>
            </a:r>
            <a:r>
              <a:rPr lang="sr-Latn-RS" dirty="0"/>
              <a:t>) – potrebno je da ga neki program pročita i na osnovu njega iscrta (eng. </a:t>
            </a:r>
            <a:r>
              <a:rPr lang="sr-Latn-RS" i="1" dirty="0"/>
              <a:t>render</a:t>
            </a:r>
            <a:r>
              <a:rPr lang="sr-Latn-RS" dirty="0"/>
              <a:t>) </a:t>
            </a:r>
            <a:r>
              <a:rPr lang="sr-Latn-RS" i="1" dirty="0"/>
              <a:t>UI</a:t>
            </a:r>
            <a:r>
              <a:rPr lang="sr-Latn-RS" dirty="0"/>
              <a:t> koji je njime specificiran – upravo ovo rade </a:t>
            </a:r>
            <a:r>
              <a:rPr lang="sr-Latn-RS" i="1" dirty="0"/>
              <a:t>browser</a:t>
            </a:r>
            <a:r>
              <a:rPr lang="sr-Latn-RS" dirty="0"/>
              <a:t>-i!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Karakteristike </a:t>
            </a:r>
            <a:r>
              <a:rPr lang="sr-Latn-RS" i="1" dirty="0"/>
              <a:t>XML</a:t>
            </a:r>
            <a:r>
              <a:rPr lang="sr-Latn-RS" dirty="0"/>
              <a:t>-a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422"/>
            <a:ext cx="8596668" cy="4562942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Često se za </a:t>
            </a:r>
            <a:r>
              <a:rPr lang="sr-Latn-RS" i="1" dirty="0"/>
              <a:t>XML</a:t>
            </a:r>
            <a:r>
              <a:rPr lang="sr-Latn-RS" dirty="0"/>
              <a:t> kaže da je platformski nezavisan format – ne zavisi ni od softvera, a ni od hardvera gde je prisutan, pa je veoma zgodan u situaciji gde je potrebno spojiti sisteme koji funkcionišu skroz drugačije</a:t>
            </a:r>
          </a:p>
          <a:p>
            <a:r>
              <a:rPr lang="sr-Latn-RS" dirty="0"/>
              <a:t>Uglavnom je u starim sistemima bio dominantno korišćen, recimo u </a:t>
            </a:r>
            <a:r>
              <a:rPr lang="sr-Latn-RS" i="1" dirty="0"/>
              <a:t>HTTP</a:t>
            </a:r>
            <a:r>
              <a:rPr lang="sr-Latn-RS" dirty="0"/>
              <a:t>-u, u tzv. </a:t>
            </a:r>
            <a:r>
              <a:rPr lang="sr-Latn-RS" i="1" dirty="0"/>
              <a:t>SOAP API</a:t>
            </a:r>
            <a:r>
              <a:rPr lang="sr-Latn-RS" dirty="0"/>
              <a:t> sistemima</a:t>
            </a:r>
          </a:p>
          <a:p>
            <a:r>
              <a:rPr lang="sr-Latn-RS" dirty="0"/>
              <a:t>Danas, </a:t>
            </a:r>
            <a:r>
              <a:rPr lang="sr-Latn-RS" i="1" dirty="0"/>
              <a:t>XML</a:t>
            </a:r>
            <a:r>
              <a:rPr lang="sr-Latn-RS" dirty="0"/>
              <a:t> se sve manje i manje koristi u </a:t>
            </a:r>
            <a:r>
              <a:rPr lang="sr-Latn-RS" i="1" dirty="0"/>
              <a:t>HTTP</a:t>
            </a:r>
            <a:r>
              <a:rPr lang="sr-Latn-RS" dirty="0"/>
              <a:t>-u i generalno u transportu</a:t>
            </a:r>
          </a:p>
          <a:p>
            <a:r>
              <a:rPr lang="sr-Latn-RS" dirty="0"/>
              <a:t>Veću primenu nalazi recimo u čuvanju konfiguracionih fajlova, pa čak i za male baze podataka (gde bi se umesto recimo </a:t>
            </a:r>
            <a:r>
              <a:rPr lang="sr-Latn-RS" i="1" dirty="0"/>
              <a:t>SQL</a:t>
            </a:r>
            <a:r>
              <a:rPr lang="sr-Latn-RS" dirty="0"/>
              <a:t>-a, koristili obični tekstualni fajlovi koji bi držali podatke u </a:t>
            </a:r>
            <a:r>
              <a:rPr lang="sr-Latn-RS" i="1" dirty="0"/>
              <a:t>XML</a:t>
            </a:r>
            <a:r>
              <a:rPr lang="sr-Latn-RS" dirty="0"/>
              <a:t> formatu jer nema mnogo podataka)</a:t>
            </a:r>
          </a:p>
          <a:p>
            <a:r>
              <a:rPr lang="sr-Latn-RS" dirty="0"/>
              <a:t>Generalno, kada se podaci predstave kroz </a:t>
            </a:r>
            <a:r>
              <a:rPr lang="sr-Latn-RS" i="1" dirty="0"/>
              <a:t>XML</a:t>
            </a:r>
            <a:r>
              <a:rPr lang="sr-Latn-RS" dirty="0"/>
              <a:t> format, često se ta predstava naziva </a:t>
            </a:r>
            <a:r>
              <a:rPr lang="sr-Latn-RS" i="1" dirty="0"/>
              <a:t>dokumentom</a:t>
            </a:r>
            <a:r>
              <a:rPr lang="sr-Latn-RS" dirty="0"/>
              <a:t>, tj. </a:t>
            </a:r>
            <a:r>
              <a:rPr lang="sr-Latn-RS" i="1" dirty="0"/>
              <a:t>XML dokument</a:t>
            </a:r>
            <a:endParaRPr lang="sr-Latn-RS" dirty="0"/>
          </a:p>
          <a:p>
            <a:r>
              <a:rPr lang="sr-Latn-RS" dirty="0"/>
              <a:t>Dokument se dakle može sačuvati npr. u </a:t>
            </a:r>
            <a:r>
              <a:rPr lang="sr-Latn-RS" i="1" dirty="0"/>
              <a:t>.txt</a:t>
            </a:r>
            <a:r>
              <a:rPr lang="sr-Latn-RS" dirty="0"/>
              <a:t> fajl (mada se obično koristi </a:t>
            </a:r>
            <a:r>
              <a:rPr lang="sr-Latn-RS" i="1" dirty="0"/>
              <a:t>.xml</a:t>
            </a:r>
            <a:r>
              <a:rPr lang="sr-Latn-RS" dirty="0"/>
              <a:t> ekstenija), može se učitati, i </a:t>
            </a:r>
            <a:r>
              <a:rPr lang="sr-Latn-RS" b="1" dirty="0"/>
              <a:t>veoma</a:t>
            </a:r>
            <a:r>
              <a:rPr lang="sr-Latn-RS" dirty="0"/>
              <a:t> često tehnologije imaju već napravljene biblioteke koje barataju sa </a:t>
            </a:r>
            <a:r>
              <a:rPr lang="sr-Latn-RS" i="1" dirty="0"/>
              <a:t>XML</a:t>
            </a:r>
            <a:r>
              <a:rPr lang="sr-Latn-RS" dirty="0"/>
              <a:t> dokumentima, pa programeri ne moraju da pišu serijalizatore i deserijalizatore (a implementacije su im optimalne)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Delovi </a:t>
            </a:r>
            <a:r>
              <a:rPr lang="sr-Latn-RS" i="1" dirty="0"/>
              <a:t>XML</a:t>
            </a:r>
            <a:r>
              <a:rPr lang="sr-Latn-RS" dirty="0"/>
              <a:t> dokumenta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696"/>
            <a:ext cx="8596668" cy="4511667"/>
          </a:xfrm>
        </p:spPr>
        <p:txBody>
          <a:bodyPr>
            <a:normAutofit/>
          </a:bodyPr>
          <a:lstStyle/>
          <a:p>
            <a:r>
              <a:rPr lang="sr-Latn-RS" dirty="0"/>
              <a:t>Jedan </a:t>
            </a:r>
            <a:r>
              <a:rPr lang="sr-Latn-RS" i="1" dirty="0"/>
              <a:t>XML</a:t>
            </a:r>
            <a:r>
              <a:rPr lang="sr-Latn-RS" dirty="0"/>
              <a:t> dokument se obično sastoji od:</a:t>
            </a:r>
            <a:endParaRPr lang="sr-Latn-RS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u="sng" dirty="0"/>
              <a:t>Opcione</a:t>
            </a:r>
            <a:r>
              <a:rPr lang="sr-Latn-RS" dirty="0"/>
              <a:t> </a:t>
            </a:r>
            <a:r>
              <a:rPr lang="sr-Latn-RS" i="1" dirty="0"/>
              <a:t>XML</a:t>
            </a:r>
            <a:r>
              <a:rPr lang="sr-Latn-RS" dirty="0"/>
              <a:t> deklaracije, koja se ponekad naziva i </a:t>
            </a:r>
            <a:r>
              <a:rPr lang="sr-Latn-RS" i="1" dirty="0"/>
              <a:t>XML prolog</a:t>
            </a:r>
            <a:r>
              <a:rPr lang="sr-Latn-RS" dirty="0"/>
              <a:t>, i oblika je:</a:t>
            </a: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r>
              <a:rPr lang="sr-Latn-RS" dirty="0"/>
              <a:t>gotovo uvek se koristi verzija 1.0 (postoji i verzija 1.1 ali se ona manje koristi), a za </a:t>
            </a:r>
            <a:r>
              <a:rPr lang="sr-Latn-RS" i="1" dirty="0"/>
              <a:t>encoding</a:t>
            </a:r>
            <a:r>
              <a:rPr lang="sr-Latn-RS" dirty="0"/>
              <a:t> se može koristiti bilo koji postojeći (obično </a:t>
            </a:r>
            <a:r>
              <a:rPr lang="sr-Latn-RS" i="1" dirty="0"/>
              <a:t>UTF-8</a:t>
            </a:r>
            <a:r>
              <a:rPr lang="sr-Latn-RS" dirty="0"/>
              <a:t>) – oba ova podatka, ponovo, ništa ne rade, već sugerišu </a:t>
            </a:r>
            <a:r>
              <a:rPr lang="sr-Latn-RS" i="1" dirty="0"/>
              <a:t>XML deserijalizatoru</a:t>
            </a:r>
            <a:r>
              <a:rPr lang="sr-Latn-RS" dirty="0"/>
              <a:t> na koji način treba da čita podatke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Glavnog (engl. </a:t>
            </a:r>
            <a:r>
              <a:rPr lang="sr-Latn-RS" i="1" dirty="0"/>
              <a:t>root</a:t>
            </a:r>
            <a:r>
              <a:rPr lang="sr-Latn-RS" dirty="0"/>
              <a:t>) elementa (</a:t>
            </a:r>
            <a:r>
              <a:rPr lang="sr-Latn-RS" i="1" dirty="0"/>
              <a:t>tag</a:t>
            </a:r>
            <a:r>
              <a:rPr lang="sr-Latn-RS" dirty="0"/>
              <a:t>-a) dokumenta – sme da postoji samo jedan!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Proizvoljno mnogo podelemenata (</a:t>
            </a:r>
            <a:r>
              <a:rPr lang="sr-Latn-RS" i="1" dirty="0"/>
              <a:t>tag</a:t>
            </a:r>
            <a:r>
              <a:rPr lang="sr-Latn-RS" dirty="0"/>
              <a:t>-ova) unutar glavnog, koji mogu da imaju svoje podelemente</a:t>
            </a:r>
          </a:p>
          <a:p>
            <a:r>
              <a:rPr lang="sr-Latn-RS" dirty="0"/>
              <a:t>Dakle, jedan </a:t>
            </a:r>
            <a:r>
              <a:rPr lang="sr-Latn-RS" i="1" dirty="0"/>
              <a:t>tag</a:t>
            </a:r>
            <a:r>
              <a:rPr lang="sr-Latn-RS" dirty="0"/>
              <a:t>, koji je oblika „</a:t>
            </a:r>
            <a:r>
              <a:rPr lang="en-US" i="1" dirty="0"/>
              <a:t>&lt;</a:t>
            </a:r>
            <a:r>
              <a:rPr lang="en-US" i="1" dirty="0" err="1"/>
              <a:t>ime_taga</a:t>
            </a:r>
            <a:r>
              <a:rPr lang="en-US" i="1" dirty="0"/>
              <a:t>&gt;&lt;/</a:t>
            </a:r>
            <a:r>
              <a:rPr lang="en-US" i="1" dirty="0" err="1"/>
              <a:t>ime_taga</a:t>
            </a:r>
            <a:r>
              <a:rPr lang="en-US" i="1" dirty="0"/>
              <a:t>&gt;</a:t>
            </a:r>
            <a:r>
              <a:rPr lang="sr-Latn-RS" i="1" dirty="0"/>
              <a:t>“</a:t>
            </a:r>
            <a:r>
              <a:rPr lang="en-US" dirty="0"/>
              <a:t>,</a:t>
            </a:r>
            <a:r>
              <a:rPr lang="sr-Latn-RS" dirty="0"/>
              <a:t> predstavlja jedan element u dokumentu koji je definisan uparenim znakovima početka i kraja tog elementa – između, na isti način, mogu se nalaziti drugi podelementi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C9A688-4B60-9504-80FF-AB74F655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647" y="2345340"/>
            <a:ext cx="317048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&lt;?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xml 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"1.0"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encoding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</a:t>
            </a:r>
            <a:r>
              <a:rPr kumimoji="0" lang="sr-Latn-R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utf-8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?&gt;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Delovi </a:t>
            </a:r>
            <a:r>
              <a:rPr lang="sr-Latn-RS" i="1" dirty="0"/>
              <a:t>XML</a:t>
            </a:r>
            <a:r>
              <a:rPr lang="sr-Latn-RS" dirty="0"/>
              <a:t> dokumenta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812"/>
            <a:ext cx="8596668" cy="4088589"/>
          </a:xfrm>
        </p:spPr>
        <p:txBody>
          <a:bodyPr>
            <a:normAutofit/>
          </a:bodyPr>
          <a:lstStyle/>
          <a:p>
            <a:r>
              <a:rPr lang="sr-Latn-RS" dirty="0"/>
              <a:t>Ime samog </a:t>
            </a:r>
            <a:r>
              <a:rPr lang="sr-Latn-RS" i="1" dirty="0"/>
              <a:t>tag</a:t>
            </a:r>
            <a:r>
              <a:rPr lang="sr-Latn-RS" dirty="0"/>
              <a:t>-a može da bude apsolutno proizvoljno i često se u tehnologijama naziva kao </a:t>
            </a:r>
            <a:r>
              <a:rPr lang="sr-Latn-RS" i="1" dirty="0"/>
              <a:t>tagName</a:t>
            </a:r>
            <a:r>
              <a:rPr lang="sr-Latn-RS" dirty="0"/>
              <a:t> samog </a:t>
            </a:r>
            <a:r>
              <a:rPr lang="sr-Latn-RS" i="1" dirty="0"/>
              <a:t>element</a:t>
            </a:r>
            <a:r>
              <a:rPr lang="sr-Latn-RS" dirty="0"/>
              <a:t>-a</a:t>
            </a:r>
          </a:p>
          <a:p>
            <a:r>
              <a:rPr lang="sr-Latn-RS" dirty="0"/>
              <a:t>Otvoreni </a:t>
            </a:r>
            <a:r>
              <a:rPr lang="sr-Latn-RS" i="1" dirty="0"/>
              <a:t>tag</a:t>
            </a:r>
            <a:r>
              <a:rPr lang="sr-Latn-RS" dirty="0"/>
              <a:t> (otvoren deo elementa) može takođe da sadrži atribute u vidu parova </a:t>
            </a:r>
            <a:r>
              <a:rPr lang="sr-Latn-RS" i="1" dirty="0"/>
              <a:t>attributeName</a:t>
            </a:r>
            <a:r>
              <a:rPr lang="en-US" i="1" dirty="0"/>
              <a:t>=“attribute value”</a:t>
            </a:r>
            <a:endParaRPr lang="sr-Latn-RS" dirty="0"/>
          </a:p>
          <a:p>
            <a:r>
              <a:rPr lang="sr-Latn-RS" dirty="0"/>
              <a:t>Atributa može da bude takođe proizvoljno mnogo, a navode se nakon imena </a:t>
            </a:r>
            <a:r>
              <a:rPr lang="sr-Latn-RS" i="1" dirty="0"/>
              <a:t>tag</a:t>
            </a:r>
            <a:r>
              <a:rPr lang="sr-Latn-RS" dirty="0"/>
              <a:t>-a, a pre znaka </a:t>
            </a:r>
            <a:r>
              <a:rPr lang="sr-Latn-RS" i="1" dirty="0"/>
              <a:t>„</a:t>
            </a:r>
            <a:r>
              <a:rPr lang="en-US" i="1" dirty="0"/>
              <a:t>&gt;</a:t>
            </a:r>
            <a:r>
              <a:rPr lang="sr-Latn-RS" i="1" dirty="0"/>
              <a:t>“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odvojeni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nekim</a:t>
            </a:r>
            <a:r>
              <a:rPr lang="en-US" dirty="0"/>
              <a:t> </a:t>
            </a:r>
            <a:r>
              <a:rPr lang="en-US" i="1" dirty="0"/>
              <a:t>whitespace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(</a:t>
            </a:r>
            <a:r>
              <a:rPr lang="en-US" dirty="0" err="1"/>
              <a:t>recimo</a:t>
            </a:r>
            <a:r>
              <a:rPr lang="en-US" dirty="0"/>
              <a:t> obi</a:t>
            </a:r>
            <a:r>
              <a:rPr lang="sr-Latn-RS" dirty="0"/>
              <a:t>čnim razmakom – </a:t>
            </a:r>
            <a:r>
              <a:rPr lang="sr-Latn-RS" i="1" dirty="0"/>
              <a:t>space</a:t>
            </a:r>
            <a:r>
              <a:rPr lang="sr-Latn-RS" dirty="0"/>
              <a:t>)</a:t>
            </a:r>
            <a:endParaRPr lang="en-US" i="1" dirty="0"/>
          </a:p>
          <a:p>
            <a:r>
              <a:rPr lang="en-US" dirty="0" err="1"/>
              <a:t>Tako</a:t>
            </a:r>
            <a:r>
              <a:rPr lang="sr-Latn-RS" dirty="0"/>
              <a:t>đe, i atributi nisu predefinisani, već mogu biti proizvoljni</a:t>
            </a:r>
          </a:p>
          <a:p>
            <a:r>
              <a:rPr lang="sr-Latn-RS" dirty="0"/>
              <a:t>Generalno, </a:t>
            </a:r>
            <a:r>
              <a:rPr lang="sr-Latn-RS" i="1" dirty="0"/>
              <a:t>XML</a:t>
            </a:r>
            <a:r>
              <a:rPr lang="sr-Latn-RS" dirty="0"/>
              <a:t> je </a:t>
            </a:r>
            <a:r>
              <a:rPr lang="sr-Latn-RS" i="1" dirty="0"/>
              <a:t>whitespace-insensitive</a:t>
            </a:r>
            <a:r>
              <a:rPr lang="sr-Latn-RS" dirty="0"/>
              <a:t>, što znači da bilo koje </a:t>
            </a:r>
            <a:r>
              <a:rPr lang="sr-Latn-RS" i="1" dirty="0"/>
              <a:t>whitespace</a:t>
            </a:r>
            <a:r>
              <a:rPr lang="sr-Latn-RS" dirty="0"/>
              <a:t> znake jednako tretira, i da kada su nanizani jedno za drugim, samo prvi uzima u obzir, a ostale ignoriše</a:t>
            </a:r>
            <a:endParaRPr lang="en-US" dirty="0"/>
          </a:p>
          <a:p>
            <a:r>
              <a:rPr lang="en-US" dirty="0" err="1"/>
              <a:t>Npr</a:t>
            </a:r>
            <a:r>
              <a:rPr lang="en-US" dirty="0"/>
              <a:t>: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 dirty="0"/>
              <a:t>jun 2022.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6D478-DEAD-AB9D-1B14-02D3B78C2787}"/>
              </a:ext>
            </a:extLst>
          </p:cNvPr>
          <p:cNvSpPr txBox="1"/>
          <p:nvPr/>
        </p:nvSpPr>
        <p:spPr>
          <a:xfrm>
            <a:off x="1449954" y="5517671"/>
            <a:ext cx="7113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&lt;movie id=“</a:t>
            </a:r>
            <a:r>
              <a:rPr lang="sr-Latn-RS" dirty="0"/>
              <a:t>15</a:t>
            </a:r>
            <a:r>
              <a:rPr lang="en-US" dirty="0"/>
              <a:t>”</a:t>
            </a:r>
            <a:r>
              <a:rPr lang="sr-Latn-RS" dirty="0"/>
              <a:t> name</a:t>
            </a:r>
            <a:r>
              <a:rPr lang="en-US" dirty="0"/>
              <a:t>=“Harry Potter” genre=“Fantasy”&gt;&lt;/movie&gt;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012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636"/>
          </a:xfrm>
        </p:spPr>
        <p:txBody>
          <a:bodyPr/>
          <a:lstStyle/>
          <a:p>
            <a:r>
              <a:rPr lang="sr-Latn-RS" dirty="0"/>
              <a:t>Delovi </a:t>
            </a:r>
            <a:r>
              <a:rPr lang="sr-Latn-RS" i="1" dirty="0"/>
              <a:t>XML</a:t>
            </a:r>
            <a:r>
              <a:rPr lang="sr-Latn-RS" dirty="0"/>
              <a:t> dokumenta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772"/>
            <a:ext cx="8596668" cy="4378734"/>
          </a:xfrm>
        </p:spPr>
        <p:txBody>
          <a:bodyPr>
            <a:normAutofit/>
          </a:bodyPr>
          <a:lstStyle/>
          <a:p>
            <a:r>
              <a:rPr lang="sr-Latn-RS" dirty="0"/>
              <a:t>Sa druge strane, prethodni primer se može i na drugačiji način predstaviti, koristeći podelemente: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Kao u </a:t>
            </a:r>
            <a:r>
              <a:rPr lang="en-US" dirty="0" err="1"/>
              <a:t>prethodnom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primeru</a:t>
            </a:r>
            <a:r>
              <a:rPr lang="en-US" dirty="0"/>
              <a:t>, </a:t>
            </a:r>
            <a:r>
              <a:rPr lang="en-US" i="1" dirty="0"/>
              <a:t>movie</a:t>
            </a:r>
            <a:r>
              <a:rPr lang="en-US" dirty="0"/>
              <a:t> tag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glavni</a:t>
            </a:r>
            <a:r>
              <a:rPr lang="en-US" dirty="0"/>
              <a:t> (</a:t>
            </a:r>
            <a:r>
              <a:rPr lang="en-US" i="1" dirty="0"/>
              <a:t>root</a:t>
            </a:r>
            <a:r>
              <a:rPr lang="en-US" dirty="0"/>
              <a:t>) element </a:t>
            </a:r>
            <a:r>
              <a:rPr lang="en-US" dirty="0" err="1"/>
              <a:t>dokumenta</a:t>
            </a:r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čaja, deklaracija je izostavljena, a u tim slučajevima, postoje podrazumevane vrednosti </a:t>
            </a:r>
            <a:r>
              <a:rPr lang="sr-Latn-RS" i="1" dirty="0"/>
              <a:t>version</a:t>
            </a:r>
            <a:r>
              <a:rPr lang="sr-Latn-RS" dirty="0"/>
              <a:t> i </a:t>
            </a:r>
            <a:r>
              <a:rPr lang="sr-Latn-RS" i="1" dirty="0"/>
              <a:t>encoding</a:t>
            </a:r>
            <a:r>
              <a:rPr lang="sr-Latn-RS" dirty="0"/>
              <a:t> atributa</a:t>
            </a:r>
          </a:p>
          <a:p>
            <a:r>
              <a:rPr lang="sr-Latn-RS" dirty="0"/>
              <a:t>Apsolutno, ova dva dokumenta iste informacije nose, i ne postoji striktno pravilo koje govori da li je jedan format bolji od drugog u ovom slučaju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 dirty="0"/>
              <a:t>jun 2022.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E4531-3CBB-80B1-B2B9-5838BE4CFEAD}"/>
              </a:ext>
            </a:extLst>
          </p:cNvPr>
          <p:cNvSpPr txBox="1"/>
          <p:nvPr/>
        </p:nvSpPr>
        <p:spPr>
          <a:xfrm>
            <a:off x="1603428" y="2104978"/>
            <a:ext cx="4366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&lt;movie&gt;</a:t>
            </a:r>
          </a:p>
          <a:p>
            <a:r>
              <a:rPr lang="en-US" dirty="0"/>
              <a:t>    &lt;id&gt;</a:t>
            </a:r>
            <a:r>
              <a:rPr lang="sr-Latn-RS" dirty="0"/>
              <a:t>15</a:t>
            </a:r>
            <a:r>
              <a:rPr lang="en-US" dirty="0"/>
              <a:t>&lt;/id&gt;</a:t>
            </a:r>
          </a:p>
          <a:p>
            <a:r>
              <a:rPr lang="en-US" dirty="0"/>
              <a:t>    &lt;</a:t>
            </a:r>
            <a:r>
              <a:rPr lang="sr-Latn-RS" dirty="0"/>
              <a:t>name</a:t>
            </a:r>
            <a:r>
              <a:rPr lang="en-US" dirty="0"/>
              <a:t>&gt;Harry Potter&lt;/name&gt;</a:t>
            </a:r>
          </a:p>
          <a:p>
            <a:r>
              <a:rPr lang="en-US" dirty="0"/>
              <a:t>    &lt;genre&gt;Fantasy&lt;/genre&gt;</a:t>
            </a:r>
          </a:p>
          <a:p>
            <a:r>
              <a:rPr lang="en-US" dirty="0"/>
              <a:t>&lt;/movie&gt;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953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2110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var(--bs-font-monospace)</vt:lpstr>
      <vt:lpstr>Wingdings 3</vt:lpstr>
      <vt:lpstr>Facet</vt:lpstr>
      <vt:lpstr>8. XML</vt:lpstr>
      <vt:lpstr>Šta je XML?</vt:lpstr>
      <vt:lpstr>Šta je XML?</vt:lpstr>
      <vt:lpstr>Šta je XML?</vt:lpstr>
      <vt:lpstr>Upotreba XML-a</vt:lpstr>
      <vt:lpstr>Karakteristike XML-a</vt:lpstr>
      <vt:lpstr>Delovi XML dokumenta</vt:lpstr>
      <vt:lpstr>Delovi XML dokumenta</vt:lpstr>
      <vt:lpstr>Delovi XML dokumenta</vt:lpstr>
      <vt:lpstr>Delovi XML dokumenta</vt:lpstr>
      <vt:lpstr>Delovi XML dokumenta</vt:lpstr>
      <vt:lpstr>Princip hijerarhije</vt:lpstr>
      <vt:lpstr>Ostale odlike XML-a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30</cp:revision>
  <dcterms:created xsi:type="dcterms:W3CDTF">2022-06-06T19:00:58Z</dcterms:created>
  <dcterms:modified xsi:type="dcterms:W3CDTF">2022-06-17T17:08:58Z</dcterms:modified>
</cp:coreProperties>
</file>