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573C-E968-4969-A9CC-AF4DC37B41C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CA681-06C3-4F62-9B0A-91A921F4E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42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99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8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0E9F36-6C21-4A52-9634-81CC1425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7CF6-0958-2691-CEAF-818E50E7D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9. JSON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D8BA4-CA38-3A30-E7A8-80F2FC26E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Vladimir Siv</a:t>
            </a:r>
            <a:r>
              <a:rPr lang="sr-Latn-RS" dirty="0"/>
              <a:t>čev</a:t>
            </a:r>
          </a:p>
          <a:p>
            <a:r>
              <a:rPr lang="en-US" dirty="0"/>
              <a:t>MSc. Electrical &amp; Computer Engineering</a:t>
            </a:r>
          </a:p>
          <a:p>
            <a:r>
              <a:rPr lang="en-US" dirty="0"/>
              <a:t>Jun 2022.</a:t>
            </a:r>
          </a:p>
        </p:txBody>
      </p:sp>
    </p:spTree>
    <p:extLst>
      <p:ext uri="{BB962C8B-B14F-4D97-AF65-F5344CB8AC3E}">
        <p14:creationId xmlns:p14="http://schemas.microsoft.com/office/powerpoint/2010/main" val="38806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Šta je </a:t>
            </a:r>
            <a:r>
              <a:rPr lang="sr-Latn-RS" i="1" dirty="0"/>
              <a:t>JSON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5369"/>
            <a:ext cx="8596668" cy="4405993"/>
          </a:xfrm>
        </p:spPr>
        <p:txBody>
          <a:bodyPr/>
          <a:lstStyle/>
          <a:p>
            <a:r>
              <a:rPr lang="sr-Latn-RS" dirty="0"/>
              <a:t>Kao i </a:t>
            </a:r>
            <a:r>
              <a:rPr lang="sr-Latn-RS" i="1" dirty="0"/>
              <a:t>XML</a:t>
            </a:r>
            <a:r>
              <a:rPr lang="sr-Latn-RS" dirty="0"/>
              <a:t>, i </a:t>
            </a:r>
            <a:r>
              <a:rPr lang="sr-Latn-RS" i="1" dirty="0"/>
              <a:t>JSON</a:t>
            </a:r>
            <a:r>
              <a:rPr lang="sr-Latn-RS" dirty="0"/>
              <a:t> predstavlja hijerarhijski način predstave kompleksnih podataka u formatu koji je takođe </a:t>
            </a:r>
            <a:r>
              <a:rPr lang="sr-Latn-RS" i="1" dirty="0"/>
              <a:t>serijalizibilan</a:t>
            </a:r>
            <a:endParaRPr lang="sr-Latn-RS" dirty="0"/>
          </a:p>
          <a:p>
            <a:r>
              <a:rPr lang="sr-Latn-RS" dirty="0"/>
              <a:t>U suštini, </a:t>
            </a:r>
            <a:r>
              <a:rPr lang="sr-Latn-RS" i="1" dirty="0"/>
              <a:t>JSON</a:t>
            </a:r>
            <a:r>
              <a:rPr lang="sr-Latn-RS" dirty="0"/>
              <a:t> u odnosu na </a:t>
            </a:r>
            <a:r>
              <a:rPr lang="sr-Latn-RS" i="1" dirty="0"/>
              <a:t>XML</a:t>
            </a:r>
            <a:r>
              <a:rPr lang="sr-Latn-RS" dirty="0"/>
              <a:t> samo predstavlja drugi način predstave podataka, a za njega praktično važe skoro sve stvari kao i za </a:t>
            </a:r>
            <a:r>
              <a:rPr lang="sr-Latn-RS" i="1" dirty="0"/>
              <a:t>XML</a:t>
            </a:r>
            <a:r>
              <a:rPr lang="sr-Latn-RS" dirty="0"/>
              <a:t> (uz ipak neka ograničenja)</a:t>
            </a:r>
          </a:p>
          <a:p>
            <a:r>
              <a:rPr lang="sr-Latn-RS" dirty="0"/>
              <a:t>Po svojoj prirodi, </a:t>
            </a:r>
            <a:r>
              <a:rPr lang="sr-Latn-RS" i="1" dirty="0"/>
              <a:t>JSON</a:t>
            </a:r>
            <a:r>
              <a:rPr lang="sr-Latn-RS" dirty="0"/>
              <a:t> je mnogo jednostavniji od </a:t>
            </a:r>
            <a:r>
              <a:rPr lang="sr-Latn-RS" i="1" dirty="0"/>
              <a:t>XML</a:t>
            </a:r>
            <a:r>
              <a:rPr lang="sr-Latn-RS" dirty="0"/>
              <a:t>-a</a:t>
            </a:r>
          </a:p>
          <a:p>
            <a:r>
              <a:rPr lang="sr-Latn-RS" dirty="0"/>
              <a:t>Takođe, mnoge tehnologije imaju već gotove biblioteke na raspolaganju koje barataju za </a:t>
            </a:r>
            <a:r>
              <a:rPr lang="sr-Latn-RS" i="1" dirty="0"/>
              <a:t>JSON</a:t>
            </a:r>
            <a:r>
              <a:rPr lang="sr-Latn-RS" dirty="0"/>
              <a:t>-om – programeri ne treba (toliko) da vode računa o serijalizaciji i deserijalizaciji</a:t>
            </a:r>
          </a:p>
          <a:p>
            <a:r>
              <a:rPr lang="sr-Latn-RS" dirty="0"/>
              <a:t>Odličan za upotrebu kroz jezik </a:t>
            </a:r>
            <a:r>
              <a:rPr lang="sr-Latn-RS" i="1" dirty="0"/>
              <a:t>JavaScript</a:t>
            </a:r>
            <a:r>
              <a:rPr lang="sr-Latn-RS" dirty="0"/>
              <a:t> – ovaj jezik prirodno radi sa </a:t>
            </a:r>
            <a:r>
              <a:rPr lang="sr-Latn-RS" i="1" dirty="0"/>
              <a:t>JSON</a:t>
            </a:r>
            <a:r>
              <a:rPr lang="sr-Latn-RS" dirty="0"/>
              <a:t> objektima – format je inače i dobio naziv po toj karakteristici: </a:t>
            </a:r>
            <a:r>
              <a:rPr lang="sr-Latn-RS" i="1" dirty="0"/>
              <a:t>JavaScript Object Notation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Kako </a:t>
            </a:r>
            <a:r>
              <a:rPr lang="sr-Latn-RS" i="1" dirty="0"/>
              <a:t>JSON</a:t>
            </a:r>
            <a:r>
              <a:rPr lang="sr-Latn-RS" dirty="0"/>
              <a:t> izgleda?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543"/>
            <a:ext cx="8596668" cy="1075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Za </a:t>
            </a:r>
            <a:r>
              <a:rPr lang="en-US" dirty="0" err="1"/>
              <a:t>razliku</a:t>
            </a:r>
            <a:r>
              <a:rPr lang="en-US" dirty="0"/>
              <a:t> od </a:t>
            </a:r>
            <a:r>
              <a:rPr lang="en-US" i="1" dirty="0"/>
              <a:t>tag</a:t>
            </a:r>
            <a:r>
              <a:rPr lang="en-US" dirty="0"/>
              <a:t>-ova u </a:t>
            </a:r>
            <a:r>
              <a:rPr lang="en-US" i="1" dirty="0"/>
              <a:t>XML</a:t>
            </a:r>
            <a:r>
              <a:rPr lang="en-US" dirty="0"/>
              <a:t>-u,</a:t>
            </a:r>
            <a:r>
              <a:rPr lang="sr-Latn-RS" dirty="0"/>
              <a:t> u</a:t>
            </a:r>
            <a:r>
              <a:rPr lang="en-US" dirty="0"/>
              <a:t> </a:t>
            </a:r>
            <a:r>
              <a:rPr lang="en-US" i="1" dirty="0"/>
              <a:t>JSON</a:t>
            </a:r>
            <a:r>
              <a:rPr lang="sr-Latn-RS" dirty="0"/>
              <a:t>-u se</a:t>
            </a:r>
            <a:r>
              <a:rPr lang="en-US" dirty="0"/>
              <a:t> </a:t>
            </a:r>
            <a:r>
              <a:rPr lang="en-US" dirty="0" err="1"/>
              <a:t>korist</a:t>
            </a:r>
            <a:r>
              <a:rPr lang="sr-Latn-RS" dirty="0"/>
              <a:t>e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časte zagrade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parovima</a:t>
            </a:r>
            <a:r>
              <a:rPr lang="en-US" dirty="0"/>
              <a:t> </a:t>
            </a:r>
            <a:r>
              <a:rPr lang="sr-Latn-RS" dirty="0"/>
              <a:t>„ime</a:t>
            </a:r>
            <a:r>
              <a:rPr lang="en-US" dirty="0"/>
              <a:t>=</a:t>
            </a:r>
            <a:r>
              <a:rPr lang="en-US" dirty="0" err="1"/>
              <a:t>vrednost</a:t>
            </a:r>
            <a:r>
              <a:rPr lang="sr-Latn-RS" dirty="0"/>
              <a:t>“</a:t>
            </a:r>
            <a:r>
              <a:rPr lang="en-US" dirty="0"/>
              <a:t> da</a:t>
            </a:r>
            <a:r>
              <a:rPr lang="sr-Latn-RS" dirty="0"/>
              <a:t> se</a:t>
            </a:r>
            <a:r>
              <a:rPr lang="en-US" dirty="0"/>
              <a:t> </a:t>
            </a:r>
            <a:r>
              <a:rPr lang="en-US" dirty="0" err="1"/>
              <a:t>prav</a:t>
            </a:r>
            <a:r>
              <a:rPr lang="sr-Latn-RS" dirty="0"/>
              <a:t>i</a:t>
            </a:r>
            <a:r>
              <a:rPr lang="en-US" dirty="0"/>
              <a:t> </a:t>
            </a:r>
            <a:r>
              <a:rPr lang="en-US" dirty="0" err="1"/>
              <a:t>poda</a:t>
            </a:r>
            <a:r>
              <a:rPr lang="sr-Latn-RS" dirty="0"/>
              <a:t>ci</a:t>
            </a:r>
            <a:r>
              <a:rPr lang="en-US" dirty="0"/>
              <a:t> </a:t>
            </a:r>
            <a:r>
              <a:rPr lang="sr-Latn-RS" dirty="0"/>
              <a:t>zapišu</a:t>
            </a:r>
          </a:p>
          <a:p>
            <a:r>
              <a:rPr lang="sr-Latn-RS" dirty="0"/>
              <a:t>Par „ime=vrednost“ je dakle jedini način kako da se zapišu podaci – nema koncepta atributa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880F9-31A9-D761-8693-9EE3BD23CDB1}"/>
              </a:ext>
            </a:extLst>
          </p:cNvPr>
          <p:cNvSpPr txBox="1"/>
          <p:nvPr/>
        </p:nvSpPr>
        <p:spPr>
          <a:xfrm>
            <a:off x="970659" y="2928145"/>
            <a:ext cx="45338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version=“1.0” encoding=“utf-8” ?&gt;</a:t>
            </a:r>
          </a:p>
          <a:p>
            <a:r>
              <a:rPr lang="en-US" dirty="0"/>
              <a:t>&lt;movie</a:t>
            </a:r>
            <a:r>
              <a:rPr lang="sr-Latn-RS" dirty="0"/>
              <a:t> id</a:t>
            </a:r>
            <a:r>
              <a:rPr lang="en-US" dirty="0"/>
              <a:t>=“15”&gt;</a:t>
            </a:r>
          </a:p>
          <a:p>
            <a:r>
              <a:rPr lang="en-US" dirty="0"/>
              <a:t>    &lt;</a:t>
            </a:r>
            <a:r>
              <a:rPr lang="sr-Latn-RS" dirty="0"/>
              <a:t>name</a:t>
            </a:r>
            <a:r>
              <a:rPr lang="en-US" dirty="0"/>
              <a:t>&gt;Harry Potter&lt;/name&gt;</a:t>
            </a:r>
          </a:p>
          <a:p>
            <a:r>
              <a:rPr lang="en-US" dirty="0"/>
              <a:t>    &lt;genre</a:t>
            </a:r>
            <a:r>
              <a:rPr lang="sr-Latn-RS" dirty="0"/>
              <a:t>s</a:t>
            </a:r>
            <a:r>
              <a:rPr lang="en-US" dirty="0"/>
              <a:t>&gt;</a:t>
            </a:r>
            <a:endParaRPr lang="sr-Latn-RS" dirty="0"/>
          </a:p>
          <a:p>
            <a:r>
              <a:rPr lang="sr-Latn-RS" dirty="0"/>
              <a:t>        </a:t>
            </a:r>
            <a:r>
              <a:rPr lang="en-US" dirty="0"/>
              <a:t>&lt;genre&gt;Fantasy&lt;/genre&gt;</a:t>
            </a:r>
          </a:p>
          <a:p>
            <a:r>
              <a:rPr lang="en-US" dirty="0"/>
              <a:t>        &lt;genre&gt;Adventure&lt;/genre&gt;</a:t>
            </a:r>
          </a:p>
          <a:p>
            <a:r>
              <a:rPr lang="en-US" dirty="0"/>
              <a:t>        &lt;genre&gt;Family&gt;&lt;/genre&gt;</a:t>
            </a:r>
            <a:endParaRPr lang="sr-Latn-RS" dirty="0"/>
          </a:p>
          <a:p>
            <a:r>
              <a:rPr lang="sr-Latn-RS" dirty="0"/>
              <a:t>    </a:t>
            </a:r>
            <a:r>
              <a:rPr lang="en-US" dirty="0"/>
              <a:t>&lt;/genres&gt;</a:t>
            </a:r>
          </a:p>
          <a:p>
            <a:r>
              <a:rPr lang="en-US" dirty="0"/>
              <a:t>&lt;/movie&gt;</a:t>
            </a:r>
            <a:endParaRPr lang="sr-Latn-R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389AF-18FD-DFAB-7964-5D4AB493DF77}"/>
              </a:ext>
            </a:extLst>
          </p:cNvPr>
          <p:cNvSpPr txBox="1"/>
          <p:nvPr/>
        </p:nvSpPr>
        <p:spPr>
          <a:xfrm>
            <a:off x="5748787" y="2374148"/>
            <a:ext cx="3824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movie: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id: 15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name: “Harry Potter”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genres: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genre: “Fantasy”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“Adventure”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“Family”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520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dirty="0"/>
              <a:t>Kompaktnost </a:t>
            </a:r>
            <a:r>
              <a:rPr lang="sr-Latn-RS" i="1" dirty="0"/>
              <a:t>JSON</a:t>
            </a:r>
            <a:r>
              <a:rPr lang="sr-Latn-RS" dirty="0"/>
              <a:t>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2543"/>
            <a:ext cx="8596668" cy="1075680"/>
          </a:xfrm>
        </p:spPr>
        <p:txBody>
          <a:bodyPr>
            <a:normAutofit/>
          </a:bodyPr>
          <a:lstStyle/>
          <a:p>
            <a:r>
              <a:rPr lang="sr-Latn-RS" dirty="0"/>
              <a:t>Kada bi se posmatrao broj karaktera koji je potreban za oba formata (ne računajući </a:t>
            </a:r>
            <a:r>
              <a:rPr lang="sr-Latn-RS" i="1" dirty="0"/>
              <a:t>whitespace</a:t>
            </a:r>
            <a:r>
              <a:rPr lang="sr-Latn-RS" dirty="0"/>
              <a:t>-ove), </a:t>
            </a:r>
            <a:r>
              <a:rPr lang="sr-Latn-RS" i="1" dirty="0"/>
              <a:t>JSON</a:t>
            </a:r>
            <a:r>
              <a:rPr lang="sr-Latn-RS" dirty="0"/>
              <a:t> itekako ima znatno manji broj – i taj efekat je sve više primetniji što je dokument veći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880F9-31A9-D761-8693-9EE3BD23CDB1}"/>
              </a:ext>
            </a:extLst>
          </p:cNvPr>
          <p:cNvSpPr txBox="1"/>
          <p:nvPr/>
        </p:nvSpPr>
        <p:spPr>
          <a:xfrm>
            <a:off x="970659" y="2928145"/>
            <a:ext cx="45338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&lt;?xml version=“1.0” encoding=“utf-8” ?&gt;</a:t>
            </a:r>
          </a:p>
          <a:p>
            <a:r>
              <a:rPr lang="en-US" dirty="0"/>
              <a:t>&lt;movie</a:t>
            </a:r>
            <a:r>
              <a:rPr lang="sr-Latn-RS" dirty="0"/>
              <a:t> id</a:t>
            </a:r>
            <a:r>
              <a:rPr lang="en-US" dirty="0"/>
              <a:t>=“15”&gt;</a:t>
            </a:r>
          </a:p>
          <a:p>
            <a:r>
              <a:rPr lang="en-US" dirty="0"/>
              <a:t>    &lt;</a:t>
            </a:r>
            <a:r>
              <a:rPr lang="sr-Latn-RS" dirty="0"/>
              <a:t>name</a:t>
            </a:r>
            <a:r>
              <a:rPr lang="en-US" dirty="0"/>
              <a:t>&gt;Harry Potter&lt;/name&gt;</a:t>
            </a:r>
          </a:p>
          <a:p>
            <a:r>
              <a:rPr lang="en-US" dirty="0"/>
              <a:t>    &lt;genre</a:t>
            </a:r>
            <a:r>
              <a:rPr lang="sr-Latn-RS" dirty="0"/>
              <a:t>s</a:t>
            </a:r>
            <a:r>
              <a:rPr lang="en-US" dirty="0"/>
              <a:t>&gt;</a:t>
            </a:r>
            <a:endParaRPr lang="sr-Latn-RS" dirty="0"/>
          </a:p>
          <a:p>
            <a:r>
              <a:rPr lang="sr-Latn-RS" dirty="0"/>
              <a:t>        </a:t>
            </a:r>
            <a:r>
              <a:rPr lang="en-US" dirty="0"/>
              <a:t>&lt;genre&gt;Fantasy&lt;/genre&gt;</a:t>
            </a:r>
          </a:p>
          <a:p>
            <a:r>
              <a:rPr lang="en-US" dirty="0"/>
              <a:t>        &lt;genre&gt;Adventure&lt;/genre&gt;</a:t>
            </a:r>
          </a:p>
          <a:p>
            <a:r>
              <a:rPr lang="en-US" dirty="0"/>
              <a:t>        &lt;genre&gt;Family&gt;&lt;/genre&gt;</a:t>
            </a:r>
            <a:endParaRPr lang="sr-Latn-RS" dirty="0"/>
          </a:p>
          <a:p>
            <a:r>
              <a:rPr lang="sr-Latn-RS" dirty="0"/>
              <a:t>    </a:t>
            </a:r>
            <a:r>
              <a:rPr lang="en-US" dirty="0"/>
              <a:t>&lt;/genres&gt;</a:t>
            </a:r>
          </a:p>
          <a:p>
            <a:r>
              <a:rPr lang="en-US" dirty="0"/>
              <a:t>&lt;/movie&gt;</a:t>
            </a:r>
            <a:endParaRPr lang="sr-Latn-R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389AF-18FD-DFAB-7964-5D4AB493DF77}"/>
              </a:ext>
            </a:extLst>
          </p:cNvPr>
          <p:cNvSpPr txBox="1"/>
          <p:nvPr/>
        </p:nvSpPr>
        <p:spPr>
          <a:xfrm>
            <a:off x="5748787" y="2374148"/>
            <a:ext cx="38246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movie: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id: 15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name: “Harry Potter”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genres: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genre: “Fantasy”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“Adventure”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“Family”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190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JSON</a:t>
            </a:r>
            <a:r>
              <a:rPr lang="sr-Latn-RS" dirty="0"/>
              <a:t> 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2207"/>
            <a:ext cx="8596668" cy="1005342"/>
          </a:xfrm>
        </p:spPr>
        <p:txBody>
          <a:bodyPr>
            <a:normAutofit fontScale="77500" lnSpcReduction="20000"/>
          </a:bodyPr>
          <a:lstStyle/>
          <a:p>
            <a:r>
              <a:rPr lang="sr-Latn-RS" i="1" dirty="0"/>
              <a:t>JSON</a:t>
            </a:r>
            <a:r>
              <a:rPr lang="sr-Latn-RS" dirty="0"/>
              <a:t> takođe podržava koncept nizova</a:t>
            </a:r>
            <a:r>
              <a:rPr lang="en-US" dirty="0"/>
              <a:t> – </a:t>
            </a:r>
            <a:r>
              <a:rPr lang="sr-Latn-RS" dirty="0"/>
              <a:t>koristi se sa</a:t>
            </a:r>
            <a:r>
              <a:rPr lang="en-US" dirty="0"/>
              <a:t> </a:t>
            </a:r>
            <a:r>
              <a:rPr lang="en-US" dirty="0" err="1"/>
              <a:t>uglastim</a:t>
            </a:r>
            <a:r>
              <a:rPr lang="en-US" dirty="0"/>
              <a:t> </a:t>
            </a:r>
            <a:r>
              <a:rPr lang="en-US" dirty="0" err="1"/>
              <a:t>zagradama</a:t>
            </a:r>
            <a:r>
              <a:rPr lang="sr-Latn-RS" dirty="0"/>
              <a:t> „</a:t>
            </a:r>
            <a:r>
              <a:rPr lang="en-US" dirty="0"/>
              <a:t>[</a:t>
            </a:r>
            <a:r>
              <a:rPr lang="sr-Latn-RS" dirty="0"/>
              <a:t> </a:t>
            </a:r>
            <a:r>
              <a:rPr lang="en-US" dirty="0"/>
              <a:t>]</a:t>
            </a:r>
            <a:r>
              <a:rPr lang="sr-Latn-RS" dirty="0"/>
              <a:t>“</a:t>
            </a:r>
          </a:p>
          <a:p>
            <a:r>
              <a:rPr lang="sr-Latn-RS" dirty="0"/>
              <a:t>Iz perspektive podataka, suštinski je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sr-Latn-RS" dirty="0"/>
              <a:t> bespotreban (uvek se može predstaviti na način kako su to žanrovi prikazani u svim prošlim primerima); ipak, sa ovim konceptom, dokumenti mogu da budu još kompaktniji, a takođe je sa njima i u programskim jezicima lakše raditi (npr. direktno indeksiranje)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389AF-18FD-DFAB-7964-5D4AB493DF77}"/>
              </a:ext>
            </a:extLst>
          </p:cNvPr>
          <p:cNvSpPr txBox="1"/>
          <p:nvPr/>
        </p:nvSpPr>
        <p:spPr>
          <a:xfrm>
            <a:off x="1635695" y="2330185"/>
            <a:ext cx="32088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movie: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id: 15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name: “Harry Potter”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genres: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genre: “Fantasy”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“Adventure”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genre: “Family”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93A2F-B992-7C5E-4CD8-F42DAE926AA6}"/>
              </a:ext>
            </a:extLst>
          </p:cNvPr>
          <p:cNvSpPr txBox="1"/>
          <p:nvPr/>
        </p:nvSpPr>
        <p:spPr>
          <a:xfrm>
            <a:off x="5510533" y="2330184"/>
            <a:ext cx="32088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movie: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id: 15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name: “Harry Potter”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genres:</a:t>
            </a:r>
          </a:p>
          <a:p>
            <a:r>
              <a:rPr lang="en-US" dirty="0"/>
              <a:t>        [</a:t>
            </a:r>
          </a:p>
          <a:p>
            <a:r>
              <a:rPr lang="en-US" dirty="0"/>
              <a:t>            “Fantasy”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“Adventure”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“Family”</a:t>
            </a:r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282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JSON</a:t>
            </a:r>
            <a:r>
              <a:rPr lang="sr-Latn-RS" dirty="0"/>
              <a:t> Nizovi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35369"/>
            <a:ext cx="4545297" cy="3912576"/>
          </a:xfrm>
        </p:spPr>
        <p:txBody>
          <a:bodyPr>
            <a:normAutofit/>
          </a:bodyPr>
          <a:lstStyle/>
          <a:p>
            <a:r>
              <a:rPr lang="sr-Latn-RS" dirty="0"/>
              <a:t>Elementi </a:t>
            </a:r>
            <a:r>
              <a:rPr lang="sr-Latn-RS" i="1" dirty="0"/>
              <a:t>JSON</a:t>
            </a:r>
            <a:r>
              <a:rPr lang="sr-Latn-RS" dirty="0"/>
              <a:t> nizova takođe mogu biti kompleksniji objekti – jednostavno se započne sa novim vitičastim zagradama za svaki element</a:t>
            </a:r>
          </a:p>
          <a:p>
            <a:r>
              <a:rPr lang="sr-Latn-RS" dirty="0"/>
              <a:t>Npr. ukoliko pored svakog žanra želimo da kažemo u kom udelu je on prisutan u filmu</a:t>
            </a:r>
          </a:p>
          <a:p>
            <a:r>
              <a:rPr lang="sr-Latn-RS" dirty="0"/>
              <a:t>Recimo ako imamo akcioni film koji ima svega jednu komičnu scenu – 2% je komedija</a:t>
            </a:r>
          </a:p>
          <a:p>
            <a:r>
              <a:rPr lang="sr-Latn-RS" dirty="0"/>
              <a:t>Pored imena žanra, treba nam i podatak o udelu koji je broj - </a:t>
            </a:r>
            <a:r>
              <a:rPr lang="sr-Latn-RS" i="1" dirty="0"/>
              <a:t>ratio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D93A2F-B992-7C5E-4CD8-F42DAE926AA6}"/>
              </a:ext>
            </a:extLst>
          </p:cNvPr>
          <p:cNvSpPr txBox="1"/>
          <p:nvPr/>
        </p:nvSpPr>
        <p:spPr>
          <a:xfrm>
            <a:off x="5589663" y="335845"/>
            <a:ext cx="352796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movie: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id: 15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name: “Harry Potter”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genres:</a:t>
            </a:r>
          </a:p>
          <a:p>
            <a:r>
              <a:rPr lang="en-US" dirty="0"/>
              <a:t>        [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name: “Fantasy”,</a:t>
            </a:r>
          </a:p>
          <a:p>
            <a:r>
              <a:rPr lang="en-US" dirty="0"/>
              <a:t>                ratio: 0.63</a:t>
            </a:r>
          </a:p>
          <a:p>
            <a:r>
              <a:rPr lang="en-US" dirty="0"/>
              <a:t>            }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name: “Adventure”,</a:t>
            </a:r>
          </a:p>
          <a:p>
            <a:r>
              <a:rPr lang="en-US" dirty="0"/>
              <a:t>                ratio: 0.24</a:t>
            </a:r>
          </a:p>
          <a:p>
            <a:r>
              <a:rPr lang="en-US" dirty="0"/>
              <a:t>            }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name: “Family”,</a:t>
            </a:r>
          </a:p>
          <a:p>
            <a:r>
              <a:rPr lang="en-US" dirty="0"/>
              <a:t>                ratio: 0.13</a:t>
            </a:r>
          </a:p>
          <a:p>
            <a:r>
              <a:rPr lang="en-US" dirty="0"/>
              <a:t>            }</a:t>
            </a:r>
            <a:r>
              <a:rPr lang="sr-Latn-RS" dirty="0"/>
              <a:t>,</a:t>
            </a:r>
            <a:endParaRPr lang="en-US" dirty="0"/>
          </a:p>
          <a:p>
            <a:r>
              <a:rPr lang="en-US" dirty="0"/>
              <a:t>        ]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730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68A22-8AA8-7F7F-A510-22D8348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sr-Latn-RS" i="1" dirty="0"/>
              <a:t>XML</a:t>
            </a:r>
            <a:r>
              <a:rPr lang="sr-Latn-RS" dirty="0"/>
              <a:t> ili </a:t>
            </a:r>
            <a:r>
              <a:rPr lang="sr-Latn-RS" i="1" dirty="0"/>
              <a:t>JSON</a:t>
            </a:r>
            <a:r>
              <a:rPr lang="sr-Latn-RS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DEFB-1406-FB9D-721E-93D46FD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293"/>
            <a:ext cx="8596668" cy="4318070"/>
          </a:xfrm>
        </p:spPr>
        <p:txBody>
          <a:bodyPr/>
          <a:lstStyle/>
          <a:p>
            <a:r>
              <a:rPr lang="sr-Latn-RS" i="1" dirty="0"/>
              <a:t>XML</a:t>
            </a:r>
            <a:r>
              <a:rPr lang="sr-Latn-RS" dirty="0"/>
              <a:t> daje dosta više odlika u načinu kako se neki podaci mogu formatirati (npr. kroz elemente ili atribute) pa je zbog toga moćniji od </a:t>
            </a:r>
            <a:r>
              <a:rPr lang="sr-Latn-RS" i="1" dirty="0"/>
              <a:t>JSON</a:t>
            </a:r>
            <a:r>
              <a:rPr lang="sr-Latn-RS" dirty="0"/>
              <a:t> formata, ali, za istu kolicinu podataka, ima mnogo veće memorijske zahteve, tj. potrebno mu je mnogo više bajta (karaktera), odnosno prostora, kako bi predstavio </a:t>
            </a:r>
            <a:r>
              <a:rPr lang="sr-Latn-RS" u="sng" dirty="0"/>
              <a:t>iste podatke</a:t>
            </a:r>
          </a:p>
          <a:p>
            <a:r>
              <a:rPr lang="sr-Latn-RS" dirty="0"/>
              <a:t>Imajući ovo u vidu, kada se dakle ti podaci šalju kroz </a:t>
            </a:r>
            <a:r>
              <a:rPr lang="sr-Latn-RS" i="1" dirty="0"/>
              <a:t>HTTP</a:t>
            </a:r>
            <a:r>
              <a:rPr lang="sr-Latn-RS" dirty="0"/>
              <a:t>, mnogo više mrežnih resursa se opterećuje za prenos kada bi se XML upotrevljavao, pa se zato koristi JSON koji je mnogo kompaktniji</a:t>
            </a:r>
          </a:p>
          <a:p>
            <a:r>
              <a:rPr lang="sr-Latn-RS" dirty="0"/>
              <a:t>Ipak, </a:t>
            </a:r>
            <a:r>
              <a:rPr lang="sr-Latn-RS" i="1" dirty="0"/>
              <a:t>JSON</a:t>
            </a:r>
            <a:r>
              <a:rPr lang="sr-Latn-RS" dirty="0"/>
              <a:t> zbog svoje kompaktnosti i jednostavnosti ne pruza toliko odlika koliko </a:t>
            </a:r>
            <a:r>
              <a:rPr lang="sr-Latn-RS" i="1" dirty="0"/>
              <a:t>XML</a:t>
            </a:r>
            <a:r>
              <a:rPr lang="sr-Latn-RS" dirty="0"/>
              <a:t> pruza, pa se zato na mestima gde resursi nisu problem, vise koristi </a:t>
            </a:r>
            <a:r>
              <a:rPr lang="sr-Latn-RS" i="1" dirty="0"/>
              <a:t>XML</a:t>
            </a:r>
            <a:r>
              <a:rPr lang="sr-Latn-RS" dirty="0"/>
              <a:t> - recimo za čuvanje konfiguracionih fajlova, jer memorija (u smislu Hard Diskova - gde bi se dati konfiguracioni fajl sačuvao) je danas veoma jeftina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EBF9-A472-42BD-A571-5AF10B09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r-Latn-RS"/>
              <a:t>jun 2022.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8D88-1923-AF50-39BF-2D21B78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2989-5002-3F61-4D55-97F6DFFE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9F36-6C21-4A52-9634-81CC1425D2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951</Words>
  <Application>Microsoft Office PowerPoint</Application>
  <PresentationFormat>Widescreen</PresentationFormat>
  <Paragraphs>137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9. JSON</vt:lpstr>
      <vt:lpstr>Šta je JSON?</vt:lpstr>
      <vt:lpstr>Kako JSON izgleda?</vt:lpstr>
      <vt:lpstr>Kompaktnost JSON-a</vt:lpstr>
      <vt:lpstr>JSON Nizovi</vt:lpstr>
      <vt:lpstr>JSON Nizovi</vt:lpstr>
      <vt:lpstr>XML ili JSON?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Sivcev</dc:creator>
  <cp:lastModifiedBy>Vladimir Sivcev</cp:lastModifiedBy>
  <cp:revision>12</cp:revision>
  <dcterms:created xsi:type="dcterms:W3CDTF">2022-06-06T19:00:58Z</dcterms:created>
  <dcterms:modified xsi:type="dcterms:W3CDTF">2022-06-17T17:52:16Z</dcterms:modified>
</cp:coreProperties>
</file>