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1573C-E968-4969-A9CC-AF4DC37B41C7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CA681-06C3-4F62-9B0A-91A921F4E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5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6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9424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53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7999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85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26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8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4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5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8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8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9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8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7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1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7CF6-0958-2691-CEAF-818E50E7D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15. ASP.NET MVC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D8BA4-CA38-3A30-E7A8-80F2FC26E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Vladimir Siv</a:t>
            </a:r>
            <a:r>
              <a:rPr lang="sr-Latn-RS" dirty="0"/>
              <a:t>čev</a:t>
            </a:r>
          </a:p>
          <a:p>
            <a:r>
              <a:rPr lang="en-US" dirty="0"/>
              <a:t>MSc. Electrical &amp; Computer Engineering</a:t>
            </a:r>
          </a:p>
          <a:p>
            <a:r>
              <a:rPr lang="en-US" dirty="0"/>
              <a:t>Jun 2022.</a:t>
            </a:r>
          </a:p>
        </p:txBody>
      </p:sp>
    </p:spTree>
    <p:extLst>
      <p:ext uri="{BB962C8B-B14F-4D97-AF65-F5344CB8AC3E}">
        <p14:creationId xmlns:p14="http://schemas.microsoft.com/office/powerpoint/2010/main" val="3880632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9286942-5978-99CE-D49F-BF8F4ECCB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521" y="1131994"/>
            <a:ext cx="6902835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61E5F-ACA0-0849-C475-602C299C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DFFA4-73FA-A013-C1E5-BA938BB7FE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BC8A4-AAF2-AE2C-D78A-988C2C1CF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994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91E2758-D3A0-E25A-F110-6A1345355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521" y="1131994"/>
            <a:ext cx="6902835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60A29-00E8-D3C1-04F6-9604AC46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D3E7-8BFF-9D3A-5A69-FAF1CA00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388A-A3EC-D801-54DD-29480446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249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E078ABF-601F-76E0-4613-86EC275B5C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70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904D6-FE86-65D6-A37D-D9F5DD55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E7288-B767-6067-EFA7-2DE7F1F0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40D60-137A-5A3A-718F-DED0F584C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330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C8D8172-3534-983A-C56C-F30F03191C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70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C6500-E324-9FE8-8923-A96EDBD11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4CF91-DF9C-4219-AADA-82E5BCCD5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E5E4C-EBBC-C741-2900-AF1550C6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310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80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9" name="Rectangle 9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9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1" name="Rectangle 10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F5DD84-60C6-0D27-6EE3-35082A86E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724" y="1131994"/>
            <a:ext cx="5100428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702E3-95CF-CC77-8C88-281DE912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C5F55-2F96-B853-5010-2B427716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57725-2093-626E-968F-F337B210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028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456"/>
          </a:xfrm>
        </p:spPr>
        <p:txBody>
          <a:bodyPr/>
          <a:lstStyle/>
          <a:p>
            <a:r>
              <a:rPr lang="sr-Latn-RS" dirty="0"/>
              <a:t>Struktura projekta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0392"/>
            <a:ext cx="5789454" cy="4660972"/>
          </a:xfrm>
        </p:spPr>
        <p:txBody>
          <a:bodyPr>
            <a:normAutofit/>
          </a:bodyPr>
          <a:lstStyle/>
          <a:p>
            <a:r>
              <a:rPr lang="sr-Latn-RS" dirty="0"/>
              <a:t>U folder </a:t>
            </a:r>
            <a:r>
              <a:rPr lang="sr-Latn-RS" i="1" dirty="0"/>
              <a:t>wwwroot</a:t>
            </a:r>
            <a:r>
              <a:rPr lang="sr-Latn-RS" dirty="0"/>
              <a:t> moguće je stavljati statičke fajlove, poput slika, audio/video fajlova, ali takođe, tu treba stavljati </a:t>
            </a:r>
            <a:r>
              <a:rPr lang="sr-Latn-RS" i="1" dirty="0"/>
              <a:t>CSS</a:t>
            </a:r>
            <a:r>
              <a:rPr lang="sr-Latn-RS" dirty="0"/>
              <a:t> i </a:t>
            </a:r>
            <a:r>
              <a:rPr lang="sr-Latn-RS" i="1" dirty="0"/>
              <a:t>JS</a:t>
            </a:r>
            <a:r>
              <a:rPr lang="sr-Latn-RS" dirty="0"/>
              <a:t> kod (ukoliko ga imate)</a:t>
            </a:r>
          </a:p>
          <a:p>
            <a:r>
              <a:rPr lang="sr-Latn-RS" dirty="0"/>
              <a:t>Potom naredna 3 foldera praktično predstavljaju sam uzorak, odnosno, folder sa kontrolerima (</a:t>
            </a:r>
            <a:r>
              <a:rPr lang="sr-Latn-RS" i="1" dirty="0"/>
              <a:t>Controllers</a:t>
            </a:r>
            <a:r>
              <a:rPr lang="sr-Latn-RS" dirty="0"/>
              <a:t>), modelima (</a:t>
            </a:r>
            <a:r>
              <a:rPr lang="sr-Latn-RS" i="1" dirty="0"/>
              <a:t>Models</a:t>
            </a:r>
            <a:r>
              <a:rPr lang="sr-Latn-RS" dirty="0"/>
              <a:t>) i pogledima (</a:t>
            </a:r>
            <a:r>
              <a:rPr lang="sr-Latn-RS" i="1" dirty="0"/>
              <a:t>Views</a:t>
            </a:r>
            <a:r>
              <a:rPr lang="sr-Latn-RS" dirty="0"/>
              <a:t>)</a:t>
            </a:r>
          </a:p>
          <a:p>
            <a:r>
              <a:rPr lang="sr-Latn-RS" dirty="0"/>
              <a:t>Ostali fajlovi nam nisu od interesa</a:t>
            </a:r>
          </a:p>
          <a:p>
            <a:r>
              <a:rPr lang="sr-Latn-RS" dirty="0"/>
              <a:t>Što se modela tiče, oni su već ranije pokriveni, i na identičan način mogu da funkcionišu pa na dalje neće biti objašnjavani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F95CFB-14C1-A46B-500D-E479173AB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838" y="1380392"/>
            <a:ext cx="3286584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3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456"/>
          </a:xfrm>
        </p:spPr>
        <p:txBody>
          <a:bodyPr/>
          <a:lstStyle/>
          <a:p>
            <a:r>
              <a:rPr lang="sr-Latn-RS" dirty="0"/>
              <a:t>Struktura projekta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0392"/>
            <a:ext cx="5789454" cy="4660972"/>
          </a:xfrm>
        </p:spPr>
        <p:txBody>
          <a:bodyPr>
            <a:normAutofit/>
          </a:bodyPr>
          <a:lstStyle/>
          <a:p>
            <a:r>
              <a:rPr lang="sr-Latn-RS" dirty="0"/>
              <a:t>Dakle, pod </a:t>
            </a:r>
            <a:r>
              <a:rPr lang="sr-Latn-RS" i="1" dirty="0"/>
              <a:t>wwwroot</a:t>
            </a:r>
            <a:r>
              <a:rPr lang="sr-Latn-RS" dirty="0"/>
              <a:t> folderom možemo videti delove projekta gde se može stavljati </a:t>
            </a:r>
            <a:r>
              <a:rPr lang="sr-Latn-RS" i="1" dirty="0"/>
              <a:t>css</a:t>
            </a:r>
            <a:r>
              <a:rPr lang="sr-Latn-RS" dirty="0"/>
              <a:t> ili </a:t>
            </a:r>
            <a:r>
              <a:rPr lang="sr-Latn-RS" i="1" dirty="0"/>
              <a:t>js</a:t>
            </a:r>
            <a:r>
              <a:rPr lang="sr-Latn-RS" dirty="0"/>
              <a:t> kod, a naravno, može se recimo napraviti još jedan podfolder </a:t>
            </a:r>
            <a:r>
              <a:rPr lang="sr-Latn-RS" i="1" dirty="0"/>
              <a:t>assets</a:t>
            </a:r>
            <a:r>
              <a:rPr lang="sr-Latn-RS" dirty="0"/>
              <a:t> gde bi se dakle stavljale slike</a:t>
            </a:r>
          </a:p>
          <a:p>
            <a:r>
              <a:rPr lang="sr-Latn-RS" dirty="0"/>
              <a:t>Kod kontrolera, imamo samo jedan automatski generisan, tzv. </a:t>
            </a:r>
            <a:r>
              <a:rPr lang="sr-Latn-RS" i="1" dirty="0"/>
              <a:t>HomeController</a:t>
            </a:r>
            <a:r>
              <a:rPr lang="sr-Latn-RS" dirty="0"/>
              <a:t> – njega ipak ne bi trebalo brisati, ali ćemo ga uskoro inicijalno modifikovati</a:t>
            </a:r>
          </a:p>
          <a:p>
            <a:r>
              <a:rPr lang="sr-Latn-RS" i="1" dirty="0"/>
              <a:t>Views</a:t>
            </a:r>
            <a:r>
              <a:rPr lang="sr-Latn-RS" dirty="0"/>
              <a:t> folder je malo ipak kompleksniji – praktično, za svaki kontroler, postojaće podfolder sa istim imenom, a tu će se nalaziti po jedan </a:t>
            </a:r>
            <a:r>
              <a:rPr lang="sr-Latn-RS" i="1" dirty="0"/>
              <a:t>.cshtml</a:t>
            </a:r>
            <a:r>
              <a:rPr lang="sr-Latn-RS" dirty="0"/>
              <a:t> fajl, tj. </a:t>
            </a:r>
            <a:r>
              <a:rPr lang="sr-Latn-RS" i="1" dirty="0"/>
              <a:t>view</a:t>
            </a:r>
            <a:r>
              <a:rPr lang="sr-Latn-RS" dirty="0"/>
              <a:t> fajl za svaku akciju kontrolera koja vraća pogled</a:t>
            </a:r>
          </a:p>
          <a:p>
            <a:r>
              <a:rPr lang="sr-Latn-RS" dirty="0"/>
              <a:t>U </a:t>
            </a:r>
            <a:r>
              <a:rPr lang="sr-Latn-RS" i="1" dirty="0"/>
              <a:t>Shared</a:t>
            </a:r>
            <a:r>
              <a:rPr lang="sr-Latn-RS" dirty="0"/>
              <a:t> folderu se može naći npr. </a:t>
            </a:r>
            <a:r>
              <a:rPr lang="sr-Latn-RS" i="1" dirty="0"/>
              <a:t>Layout</a:t>
            </a:r>
            <a:r>
              <a:rPr lang="sr-Latn-RS" dirty="0"/>
              <a:t> fajl gde se definiše generalni izgled svih stranica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16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4ACBBE-A430-E0D0-A78F-1DE585B29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022" y="1383086"/>
            <a:ext cx="3334215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2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39C0B88-B2A9-8318-5A20-14F1D6DC69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70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3EF3E-27E7-CEB3-372B-A7A6C6C1A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9C5C3-F8CD-EEC0-C2DB-2F922893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76FCD-1727-30F2-9363-9928DA1F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951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Isosceles Triangle 12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5" name="Isosceles Triangle 12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6" name="Isosceles Triangle 12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03C8C43-405C-634D-04C3-7A724A518B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" r="1" b="1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4958B-5E12-3EE1-2B8A-AF7EE1AD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4AB37-9B98-35DB-8BBD-73DA159516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66580-3EEE-BD39-B9AF-EB520CC8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256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960557-C9EC-F43B-C944-661CA5C695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" r="1" b="1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0313D-3CEC-794B-0DA8-8614172A6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CE1BA-B7AF-84F5-8361-A01537DC3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4CA4F-0CDC-70A7-5D37-EA5DD961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92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456"/>
          </a:xfrm>
        </p:spPr>
        <p:txBody>
          <a:bodyPr/>
          <a:lstStyle/>
          <a:p>
            <a:r>
              <a:rPr lang="sr-Latn-RS" dirty="0"/>
              <a:t>Šta je </a:t>
            </a:r>
            <a:r>
              <a:rPr lang="sr-Latn-RS" i="1" dirty="0"/>
              <a:t>ASP.NET MVC</a:t>
            </a:r>
            <a:r>
              <a:rPr lang="sr-Latn-RS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9523"/>
            <a:ext cx="8596668" cy="4581840"/>
          </a:xfrm>
        </p:spPr>
        <p:txBody>
          <a:bodyPr/>
          <a:lstStyle/>
          <a:p>
            <a:r>
              <a:rPr lang="sr-Latn-RS" dirty="0"/>
              <a:t>Već smo do sada videli da je </a:t>
            </a:r>
            <a:r>
              <a:rPr lang="sr-Latn-RS" i="1" dirty="0"/>
              <a:t>ASP.NET backend</a:t>
            </a:r>
            <a:r>
              <a:rPr lang="sr-Latn-RS" dirty="0"/>
              <a:t> framework koji se koristi za izgradnju i programiranje </a:t>
            </a:r>
            <a:r>
              <a:rPr lang="sr-Latn-RS" i="1" dirty="0"/>
              <a:t>backend web</a:t>
            </a:r>
            <a:r>
              <a:rPr lang="sr-Latn-RS" dirty="0"/>
              <a:t> aplikacija</a:t>
            </a:r>
          </a:p>
          <a:p>
            <a:r>
              <a:rPr lang="sr-Latn-RS" dirty="0"/>
              <a:t>Generalno ne samo u </a:t>
            </a:r>
            <a:r>
              <a:rPr lang="sr-Latn-RS" i="1" dirty="0"/>
              <a:t>web</a:t>
            </a:r>
            <a:r>
              <a:rPr lang="sr-Latn-RS" dirty="0"/>
              <a:t> programiranju, u svetu računarstva, razvijano je više tehnologija koje za svoj cilj imaju istu stvar – npr. više tehnologija za razvoj samo </a:t>
            </a:r>
            <a:r>
              <a:rPr lang="sr-Latn-RS" i="1" dirty="0"/>
              <a:t>desktop</a:t>
            </a:r>
            <a:r>
              <a:rPr lang="sr-Latn-RS" dirty="0"/>
              <a:t> aplikacija, razvoj samo </a:t>
            </a:r>
            <a:r>
              <a:rPr lang="sr-Latn-RS" i="1" dirty="0"/>
              <a:t>web</a:t>
            </a:r>
            <a:r>
              <a:rPr lang="sr-Latn-RS" dirty="0"/>
              <a:t> aplikacija, razvoj samo </a:t>
            </a:r>
            <a:r>
              <a:rPr lang="sr-Latn-RS" i="1" dirty="0"/>
              <a:t>mobile</a:t>
            </a:r>
            <a:r>
              <a:rPr lang="sr-Latn-RS" dirty="0"/>
              <a:t> aplikacija...</a:t>
            </a:r>
          </a:p>
          <a:p>
            <a:r>
              <a:rPr lang="sr-Latn-RS" dirty="0"/>
              <a:t>Svaka tehnologija ima neke prednosti, ali i neke mane, pa često ne postoji jedna pobednička koja je bolja od svih</a:t>
            </a:r>
          </a:p>
          <a:p>
            <a:r>
              <a:rPr lang="sr-Latn-RS" dirty="0"/>
              <a:t>Isto tako, unutar iste tehnologije, može da postoji više načina kako da se projektuje jedna aplikacija; do sada, videli smo praktično razvoj </a:t>
            </a:r>
            <a:r>
              <a:rPr lang="sr-Latn-RS" i="1" dirty="0"/>
              <a:t>web</a:t>
            </a:r>
            <a:r>
              <a:rPr lang="sr-Latn-RS" dirty="0"/>
              <a:t> aplikacije gde su odgovornosti </a:t>
            </a:r>
            <a:r>
              <a:rPr lang="sr-Latn-RS" i="1" dirty="0"/>
              <a:t>frontend</a:t>
            </a:r>
            <a:r>
              <a:rPr lang="sr-Latn-RS" dirty="0"/>
              <a:t> i </a:t>
            </a:r>
            <a:r>
              <a:rPr lang="sr-Latn-RS" i="1" dirty="0"/>
              <a:t>backend</a:t>
            </a:r>
            <a:r>
              <a:rPr lang="sr-Latn-RS" dirty="0"/>
              <a:t> aplikacije odvojene, tj. ove dve aplikacije se odvojeno razvijaju i pokreću</a:t>
            </a:r>
          </a:p>
          <a:p>
            <a:r>
              <a:rPr lang="sr-Latn-RS" dirty="0"/>
              <a:t>Ovo suštinski predstavlja princip koji se naziva Mikroservisna Arhitektura (engl. </a:t>
            </a:r>
            <a:r>
              <a:rPr lang="sr-Latn-RS" i="1" dirty="0"/>
              <a:t>Microservice Architecture</a:t>
            </a:r>
            <a:r>
              <a:rPr lang="sr-Latn-RS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5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456"/>
          </a:xfrm>
        </p:spPr>
        <p:txBody>
          <a:bodyPr/>
          <a:lstStyle/>
          <a:p>
            <a:r>
              <a:rPr lang="sr-Latn-RS" dirty="0"/>
              <a:t>Kontroleri i poziv </a:t>
            </a:r>
            <a:r>
              <a:rPr lang="sr-Latn-RS" i="1" dirty="0"/>
              <a:t>View</a:t>
            </a:r>
            <a:r>
              <a:rPr lang="sr-Latn-RS" dirty="0"/>
              <a:t>-ova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7638"/>
            <a:ext cx="8596668" cy="4713726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Kontroleri se dakle i ovde sastoje iz akcija, koji funkcionišu veoma slično kao i ranije, razlika je što ovi kontroleri nemaju definisanu rutu</a:t>
            </a:r>
          </a:p>
          <a:p>
            <a:r>
              <a:rPr lang="sr-Latn-RS" dirty="0"/>
              <a:t>Rute se ovde direktno izvode iz imena samih kontrolera i akcija, pa npr. ukoliko korisnik želi da gađa </a:t>
            </a:r>
            <a:r>
              <a:rPr lang="sr-Latn-RS" i="1" dirty="0"/>
              <a:t>Privacy</a:t>
            </a:r>
            <a:r>
              <a:rPr lang="sr-Latn-RS" dirty="0"/>
              <a:t> akciju </a:t>
            </a:r>
            <a:r>
              <a:rPr lang="sr-Latn-RS" i="1" dirty="0"/>
              <a:t>HomeController</a:t>
            </a:r>
            <a:r>
              <a:rPr lang="sr-Latn-RS" dirty="0"/>
              <a:t>-a, a recimo server se nalazi na </a:t>
            </a:r>
            <a:r>
              <a:rPr lang="sr-Latn-RS" i="1" dirty="0"/>
              <a:t>localhost:5204</a:t>
            </a:r>
            <a:r>
              <a:rPr lang="sr-Latn-RS" dirty="0"/>
              <a:t>: </a:t>
            </a:r>
            <a:r>
              <a:rPr lang="sr-Latn-RS" i="1" dirty="0"/>
              <a:t>http://localhost:5204/Home/Privacy</a:t>
            </a:r>
            <a:endParaRPr lang="sr-Latn-RS" dirty="0"/>
          </a:p>
          <a:p>
            <a:r>
              <a:rPr lang="sr-Latn-RS" dirty="0"/>
              <a:t>Dakle, od kontrolera se samo skloni sufiks </a:t>
            </a:r>
            <a:r>
              <a:rPr lang="sr-Latn-RS" i="1" dirty="0"/>
              <a:t>Controller</a:t>
            </a:r>
            <a:r>
              <a:rPr lang="sr-Latn-RS" dirty="0"/>
              <a:t>, i ime kontrolera </a:t>
            </a:r>
            <a:r>
              <a:rPr lang="sr-Latn-RS" u="sng" dirty="0"/>
              <a:t>uvek</a:t>
            </a:r>
            <a:r>
              <a:rPr lang="sr-Latn-RS" dirty="0"/>
              <a:t> ide nakon </a:t>
            </a:r>
            <a:r>
              <a:rPr lang="sr-Latn-RS" i="1" dirty="0"/>
              <a:t>PORT</a:t>
            </a:r>
            <a:r>
              <a:rPr lang="sr-Latn-RS" dirty="0"/>
              <a:t>-a, a zatim nakon imena kontrolera, </a:t>
            </a:r>
            <a:r>
              <a:rPr lang="sr-Latn-RS" u="sng" dirty="0"/>
              <a:t>uvek</a:t>
            </a:r>
            <a:r>
              <a:rPr lang="sr-Latn-RS" dirty="0"/>
              <a:t> ide ime jedne njegove akcije, naš onako kako se i sama metoda u klasi zove</a:t>
            </a:r>
          </a:p>
          <a:p>
            <a:r>
              <a:rPr lang="sr-Latn-RS" dirty="0"/>
              <a:t>Kontroleri sada takođe mogu da vraćaju </a:t>
            </a:r>
            <a:r>
              <a:rPr lang="sr-Latn-RS" i="1" dirty="0"/>
              <a:t>View</a:t>
            </a:r>
            <a:r>
              <a:rPr lang="sr-Latn-RS" dirty="0"/>
              <a:t>-ove – pozivom </a:t>
            </a:r>
            <a:r>
              <a:rPr lang="sr-Latn-RS" i="1" dirty="0"/>
              <a:t>View()</a:t>
            </a:r>
            <a:r>
              <a:rPr lang="sr-Latn-RS" dirty="0"/>
              <a:t> funkcije (slično kako smo ranije zvali </a:t>
            </a:r>
            <a:r>
              <a:rPr lang="sr-Latn-RS" i="1" dirty="0"/>
              <a:t>Ok()</a:t>
            </a:r>
            <a:r>
              <a:rPr lang="sr-Latn-RS" dirty="0"/>
              <a:t> ili </a:t>
            </a:r>
            <a:r>
              <a:rPr lang="sr-Latn-RS" i="1" dirty="0"/>
              <a:t>Unauthorized()</a:t>
            </a:r>
            <a:r>
              <a:rPr lang="sr-Latn-RS" dirty="0"/>
              <a:t>)</a:t>
            </a:r>
          </a:p>
          <a:p>
            <a:r>
              <a:rPr lang="sr-Latn-RS" dirty="0"/>
              <a:t>Kada se pozove ova funkcija, praktično se poziva </a:t>
            </a:r>
            <a:r>
              <a:rPr lang="sr-Latn-RS" i="1" dirty="0"/>
              <a:t>Razor Engine</a:t>
            </a:r>
            <a:r>
              <a:rPr lang="sr-Latn-RS" dirty="0"/>
              <a:t> koji treba da dohvati </a:t>
            </a:r>
            <a:r>
              <a:rPr lang="sr-Latn-RS" i="1" dirty="0"/>
              <a:t>.cshtml</a:t>
            </a:r>
            <a:r>
              <a:rPr lang="sr-Latn-RS" dirty="0"/>
              <a:t> fajl koji se naziva kao i sama akcija, a nalazi se unutar podfoldera koji nosi isto ime kao i kontroler (bez sufiksa) – naravno, sve unutar </a:t>
            </a:r>
            <a:r>
              <a:rPr lang="sr-Latn-RS" i="1" dirty="0"/>
              <a:t>View</a:t>
            </a:r>
            <a:r>
              <a:rPr lang="sr-Latn-RS" dirty="0"/>
              <a:t> foldera</a:t>
            </a:r>
          </a:p>
          <a:p>
            <a:r>
              <a:rPr lang="sr-Latn-RS" dirty="0"/>
              <a:t>Naravno, postoje mehanizmi kako kontroler pozivom </a:t>
            </a:r>
            <a:r>
              <a:rPr lang="sr-Latn-RS" i="1" dirty="0"/>
              <a:t>View()</a:t>
            </a:r>
            <a:r>
              <a:rPr lang="sr-Latn-RS" dirty="0"/>
              <a:t> funkcije može da prosleđuje dodatne podatke samom </a:t>
            </a:r>
            <a:r>
              <a:rPr lang="sr-Latn-RS" i="1" dirty="0"/>
              <a:t>Razor Engine</a:t>
            </a:r>
            <a:r>
              <a:rPr lang="sr-Latn-RS" dirty="0"/>
              <a:t>-u</a:t>
            </a:r>
          </a:p>
          <a:p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0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456"/>
          </a:xfrm>
        </p:spPr>
        <p:txBody>
          <a:bodyPr/>
          <a:lstStyle/>
          <a:p>
            <a:r>
              <a:rPr lang="sr-Latn-RS" i="1" dirty="0"/>
              <a:t>_Layout.cshtml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0730"/>
            <a:ext cx="8596668" cy="4590633"/>
          </a:xfrm>
        </p:spPr>
        <p:txBody>
          <a:bodyPr>
            <a:normAutofit/>
          </a:bodyPr>
          <a:lstStyle/>
          <a:p>
            <a:r>
              <a:rPr lang="sr-Latn-RS" dirty="0"/>
              <a:t>U ovom fajlu se definiše generalni izgled svih stranica, odnosno raspored (engl. </a:t>
            </a:r>
            <a:r>
              <a:rPr lang="sr-Latn-RS" i="1" dirty="0"/>
              <a:t>layout</a:t>
            </a:r>
            <a:r>
              <a:rPr lang="sr-Latn-RS" dirty="0"/>
              <a:t>)</a:t>
            </a:r>
          </a:p>
          <a:p>
            <a:r>
              <a:rPr lang="sr-Latn-RS" dirty="0"/>
              <a:t>Recimo, želimo da svaka stranica ima odgovarajuće zaglavlje i podnožje (engl. </a:t>
            </a:r>
            <a:r>
              <a:rPr lang="sr-Latn-RS" i="1" dirty="0"/>
              <a:t>header</a:t>
            </a:r>
            <a:r>
              <a:rPr lang="sr-Latn-RS" dirty="0"/>
              <a:t> i </a:t>
            </a:r>
            <a:r>
              <a:rPr lang="sr-Latn-RS" i="1" dirty="0"/>
              <a:t>footer</a:t>
            </a:r>
            <a:r>
              <a:rPr lang="sr-Latn-RS" dirty="0"/>
              <a:t>) – nema potrebe da na svakoj stranici to ponovo i ponovo implementiramo, tj. da kopiramo kod – dodatno zašto je ovo loše je u trenutku želje da se recimo </a:t>
            </a:r>
            <a:r>
              <a:rPr lang="sr-Latn-RS" i="1" dirty="0"/>
              <a:t>header</a:t>
            </a:r>
            <a:r>
              <a:rPr lang="sr-Latn-RS" dirty="0"/>
              <a:t> promeni, promenu bismo morali da navodimo na svim stranicama iznova i izvnoa</a:t>
            </a:r>
          </a:p>
          <a:p>
            <a:r>
              <a:rPr lang="sr-Latn-RS" dirty="0"/>
              <a:t>Na ovaj način, definišemo generalni raspored stranice, a onda, unutar </a:t>
            </a:r>
            <a:r>
              <a:rPr lang="sr-Latn-RS" i="1" dirty="0"/>
              <a:t>Razor Engine</a:t>
            </a:r>
            <a:r>
              <a:rPr lang="sr-Latn-RS" dirty="0"/>
              <a:t>-a, možemo navesti </a:t>
            </a:r>
            <a:r>
              <a:rPr lang="en-US" i="1" dirty="0"/>
              <a:t>@RenderBody()</a:t>
            </a:r>
            <a:r>
              <a:rPr lang="en-US" dirty="0"/>
              <a:t>,</a:t>
            </a:r>
            <a:r>
              <a:rPr lang="sr-Latn-RS" dirty="0"/>
              <a:t> na kom mestu će se staviti glavni sadržaj svake stranice, tj. svakog </a:t>
            </a:r>
            <a:r>
              <a:rPr lang="sr-Latn-RS" i="1" dirty="0"/>
              <a:t>View</a:t>
            </a:r>
            <a:r>
              <a:rPr lang="sr-Latn-RS" dirty="0"/>
              <a:t>-a (za razliku od malo pre, ovde je očekivanje da će svaka stranica imati drugačiji sadržaj) – ovo naravno definiše sam </a:t>
            </a:r>
            <a:r>
              <a:rPr lang="sr-Latn-RS" i="1" dirty="0"/>
              <a:t>View</a:t>
            </a:r>
            <a:r>
              <a:rPr lang="sr-Latn-RS" dirty="0"/>
              <a:t> unutar svog </a:t>
            </a:r>
            <a:r>
              <a:rPr lang="sr-Latn-RS" i="1" dirty="0"/>
              <a:t>.cshtml</a:t>
            </a:r>
            <a:r>
              <a:rPr lang="sr-Latn-RS" dirty="0"/>
              <a:t> fajla</a:t>
            </a:r>
          </a:p>
          <a:p>
            <a:r>
              <a:rPr lang="sr-Latn-RS" dirty="0"/>
              <a:t>Recimo, možemo obrisati linkove od </a:t>
            </a:r>
            <a:r>
              <a:rPr lang="sr-Latn-RS" i="1" dirty="0"/>
              <a:t>Privacy</a:t>
            </a:r>
            <a:r>
              <a:rPr lang="sr-Latn-RS" dirty="0"/>
              <a:t> akcije </a:t>
            </a:r>
            <a:r>
              <a:rPr lang="sr-Latn-RS" i="1" dirty="0"/>
              <a:t>Home</a:t>
            </a:r>
            <a:r>
              <a:rPr lang="sr-Latn-RS" dirty="0"/>
              <a:t> kontrolera, jer nam je ona višak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3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56F7256-FB14-797D-20C9-08A0E7CE80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06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C6437-476B-017A-EB67-9C08495F1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83085-0807-0907-D10B-51AA3B2B9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62CEA-6D52-C108-FEBC-96F63EF0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766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5ECFA23-74E3-EE0C-BD20-13518DA67E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" r="1" b="1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45F4F-AA94-9083-733A-22ACB33C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AAC54-B2CF-1245-6205-AF330EA8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FE804-05F7-97EC-8944-3E72F10F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836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ABEC0E8-E504-D21D-FA7B-A84E90FC9A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" r="1" b="1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2E613-4947-38AB-E104-A71733D7E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DC685-84E3-3612-CEEC-31B5EE32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68F23-20FE-351A-E444-35C316DD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97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2F9834-9CBD-0A37-95B2-32B722B5DE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06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B091B-2E4C-3D51-B84E-D136BB4C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06B9B-F7BA-BF3F-37DF-F8469CAF8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83422-B530-DBB9-D779-8F06629E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917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D5051A-92D7-51FA-1C09-C510DB974E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" r="1" b="1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69F15-FDC5-F81F-67F3-650D8479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0986B-9553-016E-55E2-D295C3FEA1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D63B4-24D5-C86A-411C-0861C4CF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43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D886FE3C-C948-9F7B-0F39-2A5650473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724" y="1131994"/>
            <a:ext cx="5100428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1B9BF-BA12-6C3A-B0C3-53EEA937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3667C-F591-94E6-AFB2-6CE752B9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B7A9B-0D06-1367-900B-C5813D2D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768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456"/>
          </a:xfrm>
        </p:spPr>
        <p:txBody>
          <a:bodyPr/>
          <a:lstStyle/>
          <a:p>
            <a:r>
              <a:rPr lang="sr-Latn-RS" i="1" dirty="0"/>
              <a:t>Error</a:t>
            </a:r>
            <a:r>
              <a:rPr lang="sr-Latn-RS" dirty="0"/>
              <a:t> metoda u </a:t>
            </a:r>
            <a:r>
              <a:rPr lang="sr-Latn-RS" i="1" dirty="0"/>
              <a:t>Home</a:t>
            </a:r>
            <a:r>
              <a:rPr lang="sr-Latn-RS" dirty="0"/>
              <a:t> kontroleru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0730"/>
            <a:ext cx="8596668" cy="4590633"/>
          </a:xfrm>
        </p:spPr>
        <p:txBody>
          <a:bodyPr>
            <a:normAutofit/>
          </a:bodyPr>
          <a:lstStyle/>
          <a:p>
            <a:r>
              <a:rPr lang="sr-Latn-RS" dirty="0"/>
              <a:t>Unutar </a:t>
            </a:r>
            <a:r>
              <a:rPr lang="sr-Latn-RS" i="1" dirty="0"/>
              <a:t>HomeController</a:t>
            </a:r>
            <a:r>
              <a:rPr lang="sr-Latn-RS" dirty="0"/>
              <a:t> klase, možemo još naći i </a:t>
            </a:r>
            <a:r>
              <a:rPr lang="sr-Latn-RS" i="1" dirty="0"/>
              <a:t>Error</a:t>
            </a:r>
            <a:r>
              <a:rPr lang="sr-Latn-RS" dirty="0"/>
              <a:t> akciju – nju ipak treba ostaviti jer će ona biti pozvana u slučaju da korisnik ode na bilo koju stranicu koja ne postoji (bilo da kontroler u potpunosti ne postoji, ili samo akcija)</a:t>
            </a:r>
          </a:p>
          <a:p>
            <a:r>
              <a:rPr lang="sr-Latn-RS" dirty="0"/>
              <a:t>Čak i za druge kontrolere, ova akcija će se pozivati u momentu kada tražena akcija ne postoji</a:t>
            </a:r>
          </a:p>
          <a:p>
            <a:r>
              <a:rPr lang="sr-Latn-RS" dirty="0"/>
              <a:t>U </a:t>
            </a:r>
            <a:r>
              <a:rPr lang="sr-Latn-RS" i="1" dirty="0"/>
              <a:t>Views/Shared</a:t>
            </a:r>
            <a:r>
              <a:rPr lang="sr-Latn-RS" dirty="0"/>
              <a:t> folderu se može naći </a:t>
            </a:r>
            <a:r>
              <a:rPr lang="sr-Latn-RS" i="1" dirty="0"/>
              <a:t>Error.cshtml</a:t>
            </a:r>
            <a:r>
              <a:rPr lang="sr-Latn-RS" dirty="0"/>
              <a:t> koja se upravo koristi unutar ove akcije, i praktično predstavlja izuzetnu situaciju što se tiče same arhitekture u odnosu na ostale (gde se prate imena kontrolera i akcija!)</a:t>
            </a:r>
          </a:p>
          <a:p>
            <a:r>
              <a:rPr lang="sr-Latn-RS" dirty="0"/>
              <a:t>Naravno, sve ostalo za ovu akciju, kao i za ovaj pogled, važi što je važilo i za druge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6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38AAFA-A0B3-124E-2327-A2AB5F3F4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06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E3BA5-E801-D91B-5225-7B8AB83F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C575C-2377-A64D-27DE-036108B4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6AD95-0817-70EA-3DC5-1826B8BF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16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456"/>
          </a:xfrm>
        </p:spPr>
        <p:txBody>
          <a:bodyPr/>
          <a:lstStyle/>
          <a:p>
            <a:r>
              <a:rPr lang="sr-Latn-RS" dirty="0"/>
              <a:t>Šta je </a:t>
            </a:r>
            <a:r>
              <a:rPr lang="sr-Latn-RS" i="1" dirty="0"/>
              <a:t>ASP.NET MVC</a:t>
            </a:r>
            <a:r>
              <a:rPr lang="sr-Latn-RS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9697"/>
            <a:ext cx="8596668" cy="4511666"/>
          </a:xfrm>
        </p:spPr>
        <p:txBody>
          <a:bodyPr/>
          <a:lstStyle/>
          <a:p>
            <a:r>
              <a:rPr lang="sr-Latn-RS" dirty="0"/>
              <a:t>Mikroservisna Arhitektura se pokazala kao mnogo bolja u odnosu na stare, Monolitne Arhitekture (engl. </a:t>
            </a:r>
            <a:r>
              <a:rPr lang="sr-Latn-RS" i="1" dirty="0"/>
              <a:t>Monolith Architecture</a:t>
            </a:r>
            <a:r>
              <a:rPr lang="sr-Latn-RS" dirty="0"/>
              <a:t>)</a:t>
            </a:r>
          </a:p>
          <a:p>
            <a:r>
              <a:rPr lang="sr-Latn-RS" i="1" dirty="0"/>
              <a:t>MVC</a:t>
            </a:r>
            <a:r>
              <a:rPr lang="sr-Latn-RS" dirty="0"/>
              <a:t> predstavlja još jedan način razvoja </a:t>
            </a:r>
            <a:r>
              <a:rPr lang="sr-Latn-RS" i="1" dirty="0"/>
              <a:t>web</a:t>
            </a:r>
            <a:r>
              <a:rPr lang="sr-Latn-RS" dirty="0"/>
              <a:t> aplikacija ali u arhitekturi koja je monolitna</a:t>
            </a:r>
          </a:p>
          <a:p>
            <a:r>
              <a:rPr lang="sr-Latn-RS" dirty="0"/>
              <a:t>U monolitnoj arhitekturi, ne postoji neka segregacija (razdvajanje) pojedinih delova aplikacije, recimo na </a:t>
            </a:r>
            <a:r>
              <a:rPr lang="sr-Latn-RS" i="1" dirty="0"/>
              <a:t>frontend</a:t>
            </a:r>
            <a:r>
              <a:rPr lang="sr-Latn-RS" dirty="0"/>
              <a:t> i </a:t>
            </a:r>
            <a:r>
              <a:rPr lang="sr-Latn-RS" i="1" dirty="0"/>
              <a:t>backend</a:t>
            </a:r>
            <a:r>
              <a:rPr lang="sr-Latn-RS" dirty="0"/>
              <a:t>, već se </a:t>
            </a:r>
            <a:r>
              <a:rPr lang="sr-Latn-RS" u="sng" dirty="0"/>
              <a:t>sve</a:t>
            </a:r>
            <a:r>
              <a:rPr lang="sr-Latn-RS" dirty="0"/>
              <a:t> nalazi unutar iste aplikacije, tj. istog projekta</a:t>
            </a:r>
          </a:p>
          <a:p>
            <a:r>
              <a:rPr lang="sr-Latn-RS" dirty="0"/>
              <a:t>Ranije su se </a:t>
            </a:r>
            <a:r>
              <a:rPr lang="sr-Latn-RS" i="1" dirty="0"/>
              <a:t>web</a:t>
            </a:r>
            <a:r>
              <a:rPr lang="sr-Latn-RS" dirty="0"/>
              <a:t> aplikacije na ovaj način razvijale, dok nije uočeno da je mikroservisna arhitektura bolja; npr. u mikroservisnoj arhitekturi, moguć je razvoj </a:t>
            </a:r>
            <a:r>
              <a:rPr lang="sr-Latn-RS" u="sng" dirty="0"/>
              <a:t>jedne</a:t>
            </a:r>
            <a:r>
              <a:rPr lang="sr-Latn-RS" dirty="0"/>
              <a:t> </a:t>
            </a:r>
            <a:r>
              <a:rPr lang="sr-Latn-RS" i="1" dirty="0"/>
              <a:t>backend</a:t>
            </a:r>
            <a:r>
              <a:rPr lang="sr-Latn-RS" dirty="0"/>
              <a:t> aplikacije, a zatim više </a:t>
            </a:r>
            <a:r>
              <a:rPr lang="sr-Latn-RS" i="1" dirty="0"/>
              <a:t>frontend</a:t>
            </a:r>
            <a:r>
              <a:rPr lang="sr-Latn-RS" dirty="0"/>
              <a:t> aplikacija mogu da gađaju isti </a:t>
            </a:r>
            <a:r>
              <a:rPr lang="sr-Latn-RS" i="1" dirty="0"/>
              <a:t>backend</a:t>
            </a:r>
            <a:r>
              <a:rPr lang="sr-Latn-RS" dirty="0"/>
              <a:t> servis – baš smo mi imali takav slučaj, razvili smo dve </a:t>
            </a:r>
            <a:r>
              <a:rPr lang="sr-Latn-RS" i="1" dirty="0"/>
              <a:t>frontend</a:t>
            </a:r>
            <a:r>
              <a:rPr lang="sr-Latn-RS" dirty="0"/>
              <a:t> aplikacije (u teoriji možemo bilo koliko), jednu koristeći običan </a:t>
            </a:r>
            <a:r>
              <a:rPr lang="sr-Latn-RS" i="1" dirty="0"/>
              <a:t>HTML/CSS/JS</a:t>
            </a:r>
            <a:r>
              <a:rPr lang="sr-Latn-RS" dirty="0"/>
              <a:t>, a drugu pomoću </a:t>
            </a:r>
            <a:r>
              <a:rPr lang="sr-Latn-RS" i="1" dirty="0"/>
              <a:t>Angular</a:t>
            </a:r>
            <a:r>
              <a:rPr lang="sr-Latn-RS" dirty="0"/>
              <a:t>-a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2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456"/>
          </a:xfrm>
        </p:spPr>
        <p:txBody>
          <a:bodyPr/>
          <a:lstStyle/>
          <a:p>
            <a:r>
              <a:rPr lang="en-US" i="1" dirty="0"/>
              <a:t>@RenderBody()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0"/>
            <a:ext cx="8596668" cy="4669763"/>
          </a:xfrm>
        </p:spPr>
        <p:txBody>
          <a:bodyPr>
            <a:normAutofit/>
          </a:bodyPr>
          <a:lstStyle/>
          <a:p>
            <a:r>
              <a:rPr lang="sr-Latn-RS" dirty="0"/>
              <a:t>Unutar </a:t>
            </a:r>
            <a:r>
              <a:rPr lang="sr-Latn-RS" i="1" dirty="0"/>
              <a:t>_Layout.cshtml</a:t>
            </a:r>
            <a:r>
              <a:rPr lang="sr-Latn-RS" dirty="0"/>
              <a:t> se dakle na proizvoljno mesto može pozvati </a:t>
            </a:r>
            <a:r>
              <a:rPr lang="sr-Latn-RS" i="1" dirty="0"/>
              <a:t>@RenderBody()</a:t>
            </a:r>
            <a:r>
              <a:rPr lang="sr-Latn-RS" dirty="0"/>
              <a:t> funkcija, koja govori </a:t>
            </a:r>
            <a:r>
              <a:rPr lang="sr-Latn-RS" i="1" dirty="0"/>
              <a:t>Razor Engine</a:t>
            </a:r>
            <a:r>
              <a:rPr lang="sr-Latn-RS" dirty="0"/>
              <a:t>-u gde se nalazi glavni sadržaj svake stranice</a:t>
            </a:r>
          </a:p>
          <a:p>
            <a:r>
              <a:rPr lang="sr-Latn-RS" dirty="0"/>
              <a:t>Ipak, ne govori mu i šta je to – to treba </a:t>
            </a:r>
            <a:r>
              <a:rPr lang="sr-Latn-RS" i="1" dirty="0"/>
              <a:t>Razor Engine</a:t>
            </a:r>
            <a:r>
              <a:rPr lang="sr-Latn-RS" dirty="0"/>
              <a:t> da odluči u zavisnosti od pozvane akcije, odnosno, </a:t>
            </a:r>
            <a:r>
              <a:rPr lang="sr-Latn-RS" i="1" dirty="0"/>
              <a:t>View</a:t>
            </a:r>
            <a:r>
              <a:rPr lang="sr-Latn-RS" dirty="0"/>
              <a:t>-a koji je upotrebljen u akciji</a:t>
            </a:r>
          </a:p>
          <a:p>
            <a:r>
              <a:rPr lang="sr-Latn-RS" dirty="0"/>
              <a:t>Praktično, kada akcija vrati neki </a:t>
            </a:r>
            <a:r>
              <a:rPr lang="sr-Latn-RS" i="1" dirty="0"/>
              <a:t>View</a:t>
            </a:r>
            <a:r>
              <a:rPr lang="sr-Latn-RS" dirty="0"/>
              <a:t>, tu se dešava sledeće: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Prvenstveno se uzima ceo </a:t>
            </a:r>
            <a:r>
              <a:rPr lang="sr-Latn-RS" i="1" dirty="0"/>
              <a:t>_Layout.cshtml</a:t>
            </a:r>
            <a:r>
              <a:rPr lang="sr-Latn-RS" dirty="0"/>
              <a:t> fajl, koji se uključuje uz </a:t>
            </a:r>
            <a:r>
              <a:rPr lang="sr-Latn-RS" u="sng" dirty="0"/>
              <a:t>svaki</a:t>
            </a:r>
            <a:r>
              <a:rPr lang="sr-Latn-RS" dirty="0"/>
              <a:t> </a:t>
            </a:r>
            <a:r>
              <a:rPr lang="sr-Latn-RS" i="1" dirty="0"/>
              <a:t>View</a:t>
            </a:r>
            <a:r>
              <a:rPr lang="sr-Latn-RS" dirty="0"/>
              <a:t> odgovor, iz bilo koje akcije, bilo kog kontrolera!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Zatim, na mestu gde se nalazi </a:t>
            </a:r>
            <a:r>
              <a:rPr lang="sr-Latn-RS" i="1" dirty="0"/>
              <a:t>@RenderBody()</a:t>
            </a:r>
            <a:r>
              <a:rPr lang="sr-Latn-RS" dirty="0"/>
              <a:t>, tu se stavlja praktično </a:t>
            </a:r>
            <a:r>
              <a:rPr lang="sr-Latn-RS" i="1" dirty="0"/>
              <a:t>.cshtml</a:t>
            </a:r>
            <a:r>
              <a:rPr lang="sr-Latn-RS" dirty="0"/>
              <a:t> kod koji je baš definisan od </a:t>
            </a:r>
            <a:r>
              <a:rPr lang="sr-Latn-RS" i="1" dirty="0"/>
              <a:t>View</a:t>
            </a:r>
            <a:r>
              <a:rPr lang="sr-Latn-RS" dirty="0"/>
              <a:t>-a koji sama akcija zove (kako je to malo pre bilo objašnjeno</a:t>
            </a:r>
          </a:p>
          <a:p>
            <a:r>
              <a:rPr lang="sr-Latn-RS" dirty="0"/>
              <a:t>Na ovaj način, praktično svaki </a:t>
            </a:r>
            <a:r>
              <a:rPr lang="sr-Latn-RS" i="1" dirty="0"/>
              <a:t>View</a:t>
            </a:r>
            <a:r>
              <a:rPr lang="sr-Latn-RS" dirty="0"/>
              <a:t> ima ovaj deljen (engl. </a:t>
            </a:r>
            <a:r>
              <a:rPr lang="sr-Latn-RS" i="1" dirty="0"/>
              <a:t>shared</a:t>
            </a:r>
            <a:r>
              <a:rPr lang="sr-Latn-RS" dirty="0"/>
              <a:t>) deo, koji je isti za </a:t>
            </a:r>
            <a:r>
              <a:rPr lang="sr-Latn-RS" u="sng" dirty="0"/>
              <a:t>sve</a:t>
            </a:r>
            <a:r>
              <a:rPr lang="sr-Latn-RS" dirty="0"/>
              <a:t> stranice, što je zapravo i od interesa, a pomoću </a:t>
            </a:r>
            <a:r>
              <a:rPr lang="sr-Latn-RS" i="1" dirty="0"/>
              <a:t>@RenderBody()</a:t>
            </a:r>
            <a:r>
              <a:rPr lang="sr-Latn-RS" dirty="0"/>
              <a:t> smo definisali mesto gde ide glavni sadržaj svake stranice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1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F58F6A0-F1C1-7586-B7F1-A9FF45C63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572" y="1131994"/>
            <a:ext cx="6652733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1A472-E29F-BE55-BBC8-72EFD118F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DED47-59AD-E1E9-969E-4C407247F6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C85FA-13B8-67D0-52C1-3A3F58D9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897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0D3AEC7-1075-E9E8-CE13-FD1450937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503" y="1131994"/>
            <a:ext cx="6604871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DC6E-F413-CE6E-FB25-48E7DAA71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A56A4-564C-9B96-83D7-30BF8BB442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C3028-E54C-1C02-A393-2F92042C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13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7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1" name="Rectangle 8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8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3" name="Rectangle 9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1CFCAC-EBE4-6395-EC0A-A0AEDD244F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70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C85F2-1112-710E-DE0B-715A5FA8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914C-B14E-1D0F-A78F-394B5E13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99783-3512-D3EA-959A-CDC09995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965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A5B5DB6-6581-5633-4220-05217CDFF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70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8E125-C3B0-1E08-7DE2-3F114312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225E2-A0BD-AAD3-B7D0-B30CF0B3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A206-BE56-BC25-78F3-AAC3B3E0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6408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98A8090-5898-EB66-3E9A-AECCD90F65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70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9AD43-2367-A27E-5C77-AB97AE5D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A1EEA-0577-E200-E853-39633A0DBB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11BE-575C-9FEE-7CCB-15A6A208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918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A01D5F6-4E8D-B181-9AE1-F1501C578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572" y="1131994"/>
            <a:ext cx="6652733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FA88F-E1FD-28A2-F2AC-EA11512A4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B355A-AD00-B821-271F-FFF3BCDCDC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5D64A-6582-4A9D-459E-CACEF12F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7125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F2F135-BE9D-C2F5-0CFA-DA59D6827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503" y="1131994"/>
            <a:ext cx="6604871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E3850-586A-5612-01BC-EFFD8317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9AD79-22CE-1DAD-2335-A6707ED90E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11EE3-D53F-A47A-B412-F54D207B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3233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F57718D-6065-E6A4-B4E9-07AA82774D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70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387DE-01E5-244C-928C-1FE42485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9845A-CF6D-155F-1AA2-7C2F9425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AF59E-EA24-E4C9-0496-C08FCF252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213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E6ADA98-7C5D-9689-7900-535C86236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70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58949-0E86-9C3D-3BEE-23E85AE7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A8C63-4154-0E62-EEDB-8F83B9C976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A7668-5AD8-171B-96DD-4CA2178B5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91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456"/>
          </a:xfrm>
        </p:spPr>
        <p:txBody>
          <a:bodyPr/>
          <a:lstStyle/>
          <a:p>
            <a:r>
              <a:rPr lang="sr-Latn-RS" dirty="0"/>
              <a:t>Šta je </a:t>
            </a:r>
            <a:r>
              <a:rPr lang="sr-Latn-RS" i="1" dirty="0"/>
              <a:t>ASP.NET MVC</a:t>
            </a:r>
            <a:r>
              <a:rPr lang="sr-Latn-RS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4016"/>
            <a:ext cx="8596668" cy="4687348"/>
          </a:xfrm>
        </p:spPr>
        <p:txBody>
          <a:bodyPr>
            <a:normAutofit/>
          </a:bodyPr>
          <a:lstStyle/>
          <a:p>
            <a:r>
              <a:rPr lang="sr-Latn-RS" dirty="0"/>
              <a:t>U monolitnoj arhitekturi, za za aplikaciju se zajedno piše i </a:t>
            </a:r>
            <a:r>
              <a:rPr lang="sr-Latn-RS" i="1" dirty="0"/>
              <a:t>frontend</a:t>
            </a:r>
            <a:r>
              <a:rPr lang="sr-Latn-RS" dirty="0"/>
              <a:t> i </a:t>
            </a:r>
            <a:r>
              <a:rPr lang="sr-Latn-RS" i="1" dirty="0"/>
              <a:t>backend</a:t>
            </a:r>
            <a:r>
              <a:rPr lang="sr-Latn-RS" dirty="0"/>
              <a:t>, koji su veoma usko povezani i često </a:t>
            </a:r>
            <a:r>
              <a:rPr lang="sr-Latn-RS" i="1" dirty="0"/>
              <a:t>backend</a:t>
            </a:r>
            <a:r>
              <a:rPr lang="sr-Latn-RS" dirty="0"/>
              <a:t> aplikacija nije toliko reupotrebiva koliko bi bila u mikroservisnoj arhitekturi (čak se u mikroservisnoj arhitekturi </a:t>
            </a:r>
            <a:r>
              <a:rPr lang="sr-Latn-RS" i="1" dirty="0"/>
              <a:t>backend</a:t>
            </a:r>
            <a:r>
              <a:rPr lang="sr-Latn-RS" dirty="0"/>
              <a:t> aplikacija često deli na više zasebnih servisa u cilju da budu što jednostavniji i manji – </a:t>
            </a:r>
            <a:r>
              <a:rPr lang="sr-Latn-RS" u="sng" dirty="0"/>
              <a:t>micro</a:t>
            </a:r>
            <a:r>
              <a:rPr lang="sr-Latn-RS" dirty="0"/>
              <a:t>-servisa)</a:t>
            </a:r>
          </a:p>
          <a:p>
            <a:r>
              <a:rPr lang="sr-Latn-RS" i="1" dirty="0"/>
              <a:t>MVC</a:t>
            </a:r>
            <a:r>
              <a:rPr lang="sr-Latn-RS" dirty="0"/>
              <a:t> je jedan projektni uzorak (engl. </a:t>
            </a:r>
            <a:r>
              <a:rPr lang="sr-Latn-RS" i="1" dirty="0"/>
              <a:t>design pattern</a:t>
            </a:r>
            <a:r>
              <a:rPr lang="sr-Latn-RS" dirty="0"/>
              <a:t>) koji se provlači kroz više tehnologija, pa i u </a:t>
            </a:r>
            <a:r>
              <a:rPr lang="sr-Latn-RS" i="1" dirty="0"/>
              <a:t>ASP.NET</a:t>
            </a:r>
            <a:r>
              <a:rPr lang="sr-Latn-RS" dirty="0"/>
              <a:t>-u</a:t>
            </a:r>
          </a:p>
          <a:p>
            <a:r>
              <a:rPr lang="sr-Latn-RS" dirty="0"/>
              <a:t>Skraćenica je od </a:t>
            </a:r>
            <a:r>
              <a:rPr lang="sr-Latn-RS" i="1" dirty="0"/>
              <a:t>Model-View-Controller</a:t>
            </a:r>
            <a:endParaRPr lang="sr-Latn-RS" dirty="0"/>
          </a:p>
          <a:p>
            <a:r>
              <a:rPr lang="sr-Latn-RS" dirty="0"/>
              <a:t>Ideja je dakle da postoje određeni delovi aplikacije koji se bave entitetima (</a:t>
            </a:r>
            <a:r>
              <a:rPr lang="sr-Latn-RS" i="1" dirty="0"/>
              <a:t>Models</a:t>
            </a:r>
            <a:r>
              <a:rPr lang="sr-Latn-RS" dirty="0"/>
              <a:t> – identičan princip kao što smo i ranije imali), zatim delovi aplikacije koji se bave primanjem zahteva i njihovom obradom (</a:t>
            </a:r>
            <a:r>
              <a:rPr lang="sr-Latn-RS" i="1" dirty="0"/>
              <a:t>Controllers</a:t>
            </a:r>
            <a:r>
              <a:rPr lang="sr-Latn-RS" dirty="0"/>
              <a:t> – takođe identičan princip kao što smo i ranije imali, ali sa malim tehničkim detaljima koji su drugačiji), i na kraju, delovi aplikacije koji se bave samim prikazom (</a:t>
            </a:r>
            <a:r>
              <a:rPr lang="sr-Latn-RS" i="1" dirty="0"/>
              <a:t>View</a:t>
            </a:r>
            <a:r>
              <a:rPr lang="sr-Latn-RS" dirty="0"/>
              <a:t> – praktično ono što nam je ranije bila </a:t>
            </a:r>
            <a:r>
              <a:rPr lang="sr-Latn-RS" i="1" dirty="0"/>
              <a:t>frontend</a:t>
            </a:r>
            <a:r>
              <a:rPr lang="sr-Latn-RS" dirty="0"/>
              <a:t> aplikacija, ali sada usko povezana na </a:t>
            </a:r>
            <a:r>
              <a:rPr lang="sr-Latn-RS" i="1" dirty="0"/>
              <a:t>backend</a:t>
            </a:r>
            <a:r>
              <a:rPr lang="sr-Latn-RS" dirty="0"/>
              <a:t>-u)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3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956DA40-BD59-4273-983F-FC57EFD07F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70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53AC2-246C-D4D7-5E14-0D5745007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B52AD-40AD-3E11-E860-42A099FF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64F3A-C7C6-06E3-1C6A-81CD36F4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6300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807FAA-4157-E3DD-3C30-DD524E31C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724" y="1131994"/>
            <a:ext cx="5100428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1215D-5BAC-28F7-ECBC-225085EB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94C34-8CCD-B41E-CA79-68BC34D8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9D8C8-AE73-5B6A-1BB3-3E2F1527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62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456"/>
          </a:xfrm>
        </p:spPr>
        <p:txBody>
          <a:bodyPr/>
          <a:lstStyle/>
          <a:p>
            <a:r>
              <a:rPr lang="sr-Latn-RS" i="1" dirty="0"/>
              <a:t>ViewBag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0"/>
            <a:ext cx="8596668" cy="4669763"/>
          </a:xfrm>
        </p:spPr>
        <p:txBody>
          <a:bodyPr>
            <a:normAutofit/>
          </a:bodyPr>
          <a:lstStyle/>
          <a:p>
            <a:r>
              <a:rPr lang="sr-Latn-RS" dirty="0"/>
              <a:t>Jedan mehanizam pomoću kog kontroler prosleđuje podatke pogledu jeste </a:t>
            </a:r>
            <a:r>
              <a:rPr lang="sr-Latn-RS" i="1" dirty="0"/>
              <a:t>ViewBag</a:t>
            </a:r>
            <a:r>
              <a:rPr lang="sr-Latn-RS" dirty="0"/>
              <a:t> – ovo je dinamička promenljiva (engl. </a:t>
            </a:r>
            <a:r>
              <a:rPr lang="sr-Latn-RS" i="1" dirty="0"/>
              <a:t>dynamic</a:t>
            </a:r>
            <a:r>
              <a:rPr lang="sr-Latn-RS" dirty="0"/>
              <a:t>)</a:t>
            </a:r>
          </a:p>
          <a:p>
            <a:r>
              <a:rPr lang="sr-Latn-RS" dirty="0"/>
              <a:t>Praktično, </a:t>
            </a:r>
            <a:r>
              <a:rPr lang="sr-Latn-RS" i="1" dirty="0"/>
              <a:t>ViewBag</a:t>
            </a:r>
            <a:r>
              <a:rPr lang="sr-Latn-RS" dirty="0"/>
              <a:t>-u možete da podesite </a:t>
            </a:r>
            <a:r>
              <a:rPr lang="sr-Latn-RS" u="sng" dirty="0"/>
              <a:t>bilo kakav</a:t>
            </a:r>
            <a:r>
              <a:rPr lang="sr-Latn-RS" dirty="0"/>
              <a:t> atribut u </a:t>
            </a:r>
            <a:r>
              <a:rPr lang="sr-Latn-RS" u="sng" dirty="0"/>
              <a:t>bilo kom</a:t>
            </a:r>
            <a:r>
              <a:rPr lang="sr-Latn-RS" dirty="0"/>
              <a:t> momentu, kao što mi to radimo sa </a:t>
            </a:r>
            <a:r>
              <a:rPr lang="sr-Latn-RS" i="1" dirty="0"/>
              <a:t>ViewBag.TrendingMovies</a:t>
            </a:r>
            <a:endParaRPr lang="sr-Latn-RS" dirty="0"/>
          </a:p>
          <a:p>
            <a:r>
              <a:rPr lang="sr-Latn-RS" i="1" dirty="0"/>
              <a:t>TrendingMovies</a:t>
            </a:r>
            <a:r>
              <a:rPr lang="sr-Latn-RS" dirty="0"/>
              <a:t> atribut do ovog momenta nije ni postojao u </a:t>
            </a:r>
            <a:r>
              <a:rPr lang="sr-Latn-RS" i="1" dirty="0"/>
              <a:t>ViewBag</a:t>
            </a:r>
            <a:r>
              <a:rPr lang="sr-Latn-RS" dirty="0"/>
              <a:t>-u, a tek nakon prvog postavljanja, on se dalje može iznova koristiti</a:t>
            </a:r>
          </a:p>
          <a:p>
            <a:r>
              <a:rPr lang="sr-Latn-RS" dirty="0"/>
              <a:t>Ovo je praktično odlika samog </a:t>
            </a:r>
            <a:r>
              <a:rPr lang="sr-Latn-RS" i="1" dirty="0"/>
              <a:t>dynamic</a:t>
            </a:r>
            <a:r>
              <a:rPr lang="sr-Latn-RS" dirty="0"/>
              <a:t> tipa u jeziku </a:t>
            </a:r>
            <a:r>
              <a:rPr lang="sr-Latn-RS" i="1" dirty="0"/>
              <a:t>C#</a:t>
            </a:r>
            <a:r>
              <a:rPr lang="sr-Latn-RS" dirty="0"/>
              <a:t>, i predstavlja veoma specifičan slučaj korišćenja</a:t>
            </a:r>
          </a:p>
          <a:p>
            <a:r>
              <a:rPr lang="sr-Latn-RS" dirty="0"/>
              <a:t>Dakle, moguće je unutar </a:t>
            </a:r>
            <a:r>
              <a:rPr lang="sr-Latn-RS" i="1" dirty="0"/>
              <a:t>ViewBag</a:t>
            </a:r>
            <a:r>
              <a:rPr lang="sr-Latn-RS" dirty="0"/>
              <a:t>-a postavljati bilo koliko podataka, bilo kakvih tipova, i celokupan </a:t>
            </a:r>
            <a:r>
              <a:rPr lang="sr-Latn-RS" i="1" dirty="0"/>
              <a:t>ViewBag</a:t>
            </a:r>
            <a:r>
              <a:rPr lang="sr-Latn-RS" dirty="0"/>
              <a:t> se prosleđuje </a:t>
            </a:r>
            <a:r>
              <a:rPr lang="sr-Latn-RS" i="1" dirty="0"/>
              <a:t>Razor Engine</a:t>
            </a:r>
            <a:r>
              <a:rPr lang="sr-Latn-RS" dirty="0"/>
              <a:t>-u kada prolazi kroz sam pogled, tj. </a:t>
            </a:r>
            <a:r>
              <a:rPr lang="sr-Latn-RS" i="1" dirty="0"/>
              <a:t>.cshtml</a:t>
            </a:r>
            <a:r>
              <a:rPr lang="sr-Latn-RS" dirty="0"/>
              <a:t> fajl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0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456"/>
          </a:xfrm>
        </p:spPr>
        <p:txBody>
          <a:bodyPr/>
          <a:lstStyle/>
          <a:p>
            <a:r>
              <a:rPr lang="sr-Latn-RS" i="1" dirty="0"/>
              <a:t>Razor C#</a:t>
            </a:r>
            <a:r>
              <a:rPr lang="sr-Latn-RS" dirty="0"/>
              <a:t> direktive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0"/>
            <a:ext cx="8596668" cy="4669763"/>
          </a:xfrm>
        </p:spPr>
        <p:txBody>
          <a:bodyPr>
            <a:normAutofit/>
          </a:bodyPr>
          <a:lstStyle/>
          <a:p>
            <a:r>
              <a:rPr lang="sr-Latn-RS" dirty="0"/>
              <a:t>Unutar </a:t>
            </a:r>
            <a:r>
              <a:rPr lang="sr-Latn-RS" i="1" dirty="0"/>
              <a:t>.cshtml</a:t>
            </a:r>
            <a:r>
              <a:rPr lang="sr-Latn-RS" dirty="0"/>
              <a:t> fajla, dakle, moguće je navesti </a:t>
            </a:r>
            <a:r>
              <a:rPr lang="sr-Latn-RS" i="1" dirty="0"/>
              <a:t>C#</a:t>
            </a:r>
            <a:r>
              <a:rPr lang="sr-Latn-RS" dirty="0"/>
              <a:t> kod koji se izvršava dok </a:t>
            </a:r>
            <a:r>
              <a:rPr lang="sr-Latn-RS" i="1" dirty="0"/>
              <a:t>Razor Engine</a:t>
            </a:r>
            <a:r>
              <a:rPr lang="sr-Latn-RS" dirty="0"/>
              <a:t>, i dalje na </a:t>
            </a:r>
            <a:r>
              <a:rPr lang="sr-Latn-RS" u="sng" dirty="0"/>
              <a:t>serveru</a:t>
            </a:r>
            <a:r>
              <a:rPr lang="sr-Latn-RS" dirty="0"/>
              <a:t>, prolazi kroz fajl, pre nego što se odgovor uopšte i pošalje</a:t>
            </a:r>
          </a:p>
          <a:p>
            <a:r>
              <a:rPr lang="sr-Latn-RS" dirty="0"/>
              <a:t>Kada </a:t>
            </a:r>
            <a:r>
              <a:rPr lang="sr-Latn-RS" i="1" dirty="0"/>
              <a:t>Razor Engine</a:t>
            </a:r>
            <a:r>
              <a:rPr lang="sr-Latn-RS" dirty="0"/>
              <a:t> prolazi kroz </a:t>
            </a:r>
            <a:r>
              <a:rPr lang="sr-Latn-RS" i="1" dirty="0"/>
              <a:t>C#</a:t>
            </a:r>
            <a:r>
              <a:rPr lang="sr-Latn-RS" dirty="0"/>
              <a:t> kod, na mestima gde se sam kod nalazi, ostavlja eventualne rezultate tog koda, a pod rezultatima se smatra eventualni dinamički </a:t>
            </a:r>
            <a:r>
              <a:rPr lang="sr-Latn-RS" i="1" dirty="0"/>
              <a:t>HTML</a:t>
            </a:r>
            <a:r>
              <a:rPr lang="sr-Latn-RS" dirty="0"/>
              <a:t> (mada ne mora ni </a:t>
            </a:r>
            <a:r>
              <a:rPr lang="sr-Latn-RS" i="1" dirty="0"/>
              <a:t>HTML</a:t>
            </a:r>
            <a:r>
              <a:rPr lang="sr-Latn-RS" dirty="0"/>
              <a:t>, može i samo tekstualni podatak)</a:t>
            </a:r>
          </a:p>
          <a:p>
            <a:r>
              <a:rPr lang="sr-Latn-RS" dirty="0"/>
              <a:t>Da se napiše bilo kakva </a:t>
            </a:r>
            <a:r>
              <a:rPr lang="sr-Latn-RS" i="1" dirty="0"/>
              <a:t>C#</a:t>
            </a:r>
            <a:r>
              <a:rPr lang="sr-Latn-RS" dirty="0"/>
              <a:t> komanda/naredba/izraz, potrebno je da se navede znak </a:t>
            </a:r>
            <a:r>
              <a:rPr lang="sr-Latn-RS" i="1" dirty="0"/>
              <a:t>@</a:t>
            </a:r>
            <a:r>
              <a:rPr lang="sr-Latn-RS" dirty="0"/>
              <a:t>, pa onda može da se piše </a:t>
            </a:r>
            <a:r>
              <a:rPr lang="sr-Latn-RS" i="1" dirty="0"/>
              <a:t>C#</a:t>
            </a:r>
            <a:r>
              <a:rPr lang="sr-Latn-RS" dirty="0"/>
              <a:t> kod</a:t>
            </a:r>
          </a:p>
          <a:p>
            <a:r>
              <a:rPr lang="sr-Latn-RS" dirty="0"/>
              <a:t>Moguće je naravno i napisati čitav blok koda, između </a:t>
            </a:r>
            <a:r>
              <a:rPr lang="sr-Latn-RS" i="1" dirty="0"/>
              <a:t>@</a:t>
            </a:r>
            <a:r>
              <a:rPr lang="en-US" i="1" dirty="0"/>
              <a:t>{</a:t>
            </a:r>
            <a:r>
              <a:rPr lang="sr-Latn-RS" dirty="0"/>
              <a:t> i </a:t>
            </a:r>
            <a:r>
              <a:rPr lang="en-US" i="1" dirty="0"/>
              <a:t>}</a:t>
            </a:r>
            <a:endParaRPr lang="sr-Latn-RS" dirty="0"/>
          </a:p>
          <a:p>
            <a:r>
              <a:rPr lang="sr-Latn-RS" dirty="0"/>
              <a:t>U našem primeru, mi koristimo </a:t>
            </a:r>
            <a:r>
              <a:rPr lang="sr-Latn-RS" i="1" dirty="0"/>
              <a:t>foreach</a:t>
            </a:r>
            <a:r>
              <a:rPr lang="sr-Latn-RS" dirty="0"/>
              <a:t> kako bismo prošli kroz filmove, a zatim za svaki film ispisujemo po jedan </a:t>
            </a:r>
            <a:r>
              <a:rPr lang="en-US" i="1" dirty="0"/>
              <a:t>&lt;</a:t>
            </a:r>
            <a:r>
              <a:rPr lang="sr-Latn-RS" i="1" dirty="0"/>
              <a:t>li</a:t>
            </a:r>
            <a:r>
              <a:rPr lang="en-US" i="1" dirty="0"/>
              <a:t>&gt;</a:t>
            </a:r>
            <a:r>
              <a:rPr lang="sr-Latn-RS" dirty="0"/>
              <a:t> element koji unutar sebe sadrži samo ime filma, koje je sačuvano u promenljivoj </a:t>
            </a:r>
            <a:r>
              <a:rPr lang="sr-Latn-RS" i="1" dirty="0"/>
              <a:t>movie</a:t>
            </a:r>
            <a:r>
              <a:rPr lang="sr-Latn-RS" dirty="0"/>
              <a:t> (setite se, promenljiva je dinamički sadržaj, pa mora </a:t>
            </a:r>
            <a:r>
              <a:rPr lang="sr-Latn-RS" i="1" dirty="0"/>
              <a:t>@</a:t>
            </a:r>
            <a:r>
              <a:rPr lang="sr-Latn-RS" dirty="0"/>
              <a:t> ispred!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6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456"/>
          </a:xfrm>
        </p:spPr>
        <p:txBody>
          <a:bodyPr/>
          <a:lstStyle/>
          <a:p>
            <a:r>
              <a:rPr lang="sr-Latn-RS" dirty="0"/>
              <a:t>Sličnost i razlike u </a:t>
            </a:r>
            <a:r>
              <a:rPr lang="sr-Latn-RS" i="1" dirty="0"/>
              <a:t>MVC</a:t>
            </a:r>
            <a:r>
              <a:rPr lang="sr-Latn-RS" dirty="0"/>
              <a:t>-u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0"/>
            <a:ext cx="8596668" cy="4669763"/>
          </a:xfrm>
        </p:spPr>
        <p:txBody>
          <a:bodyPr>
            <a:normAutofit/>
          </a:bodyPr>
          <a:lstStyle/>
          <a:p>
            <a:r>
              <a:rPr lang="sr-Latn-RS" dirty="0"/>
              <a:t>Što se modela tiče, upotrebili samo isti princip kao što je to bio slučaj u praktično </a:t>
            </a:r>
            <a:r>
              <a:rPr lang="sr-Latn-RS" i="1" dirty="0"/>
              <a:t>V1</a:t>
            </a:r>
            <a:r>
              <a:rPr lang="sr-Latn-RS" dirty="0"/>
              <a:t> kontroleru od naše </a:t>
            </a:r>
            <a:r>
              <a:rPr lang="sr-Latn-RS" i="1" dirty="0"/>
              <a:t>StarwoodBackend</a:t>
            </a:r>
            <a:r>
              <a:rPr lang="sr-Latn-RS" dirty="0"/>
              <a:t> aplikacije</a:t>
            </a:r>
          </a:p>
          <a:p>
            <a:r>
              <a:rPr lang="sr-Latn-RS" dirty="0"/>
              <a:t>Apsolutno, sada se podaci mogu dohvatati na više različitih načina, recimo, iz </a:t>
            </a:r>
            <a:r>
              <a:rPr lang="sr-Latn-RS" i="1" dirty="0"/>
              <a:t>.txt</a:t>
            </a:r>
            <a:r>
              <a:rPr lang="sr-Latn-RS" dirty="0"/>
              <a:t> fajla, iz </a:t>
            </a:r>
            <a:r>
              <a:rPr lang="sr-Latn-RS" i="1" dirty="0"/>
              <a:t>XML</a:t>
            </a:r>
            <a:r>
              <a:rPr lang="sr-Latn-RS" dirty="0"/>
              <a:t>-a, pa čak i </a:t>
            </a:r>
            <a:r>
              <a:rPr lang="sr-Latn-RS" i="1" dirty="0"/>
              <a:t>JSON</a:t>
            </a:r>
            <a:r>
              <a:rPr lang="sr-Latn-RS" dirty="0"/>
              <a:t> fajla, ili baze podataka preko </a:t>
            </a:r>
            <a:r>
              <a:rPr lang="sr-Latn-RS" i="1" dirty="0"/>
              <a:t>Entity Framework</a:t>
            </a:r>
            <a:r>
              <a:rPr lang="sr-Latn-RS" dirty="0"/>
              <a:t>-a, na potpuno isti način kako je to i ranije bio slučaj</a:t>
            </a:r>
          </a:p>
          <a:p>
            <a:r>
              <a:rPr lang="sr-Latn-RS" dirty="0"/>
              <a:t>Ipak, ukoliko bismo recimo hteli da implementiramo logovanje i autentikaciju, ona se u ovakvim, monolitnim aplikacijama implementira na veoma drugačiji način, koji inače implementaciono nije mnogo komplikovaniji, ali je često dosta teži za razumevanje</a:t>
            </a:r>
          </a:p>
          <a:p>
            <a:r>
              <a:rPr lang="sr-Latn-RS" dirty="0"/>
              <a:t>Generalno, </a:t>
            </a:r>
            <a:r>
              <a:rPr lang="sr-Latn-RS" i="1" dirty="0"/>
              <a:t>MVC</a:t>
            </a:r>
            <a:r>
              <a:rPr lang="sr-Latn-RS" dirty="0"/>
              <a:t> je zastareo način i u praksi se gotovo više ne koristi za nove projekte, a stari projekti, koji su u njemu rađeni, se i dalje održavaju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1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456"/>
          </a:xfrm>
        </p:spPr>
        <p:txBody>
          <a:bodyPr/>
          <a:lstStyle/>
          <a:p>
            <a:r>
              <a:rPr lang="sr-Latn-RS" dirty="0"/>
              <a:t>Šta je </a:t>
            </a:r>
            <a:r>
              <a:rPr lang="sr-Latn-RS" i="1" dirty="0"/>
              <a:t>ASP.NET MVC</a:t>
            </a:r>
            <a:r>
              <a:rPr lang="sr-Latn-RS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0392"/>
            <a:ext cx="8596668" cy="4660972"/>
          </a:xfrm>
        </p:spPr>
        <p:txBody>
          <a:bodyPr>
            <a:normAutofit/>
          </a:bodyPr>
          <a:lstStyle/>
          <a:p>
            <a:r>
              <a:rPr lang="sr-Latn-RS" dirty="0"/>
              <a:t>Dakle, u </a:t>
            </a:r>
            <a:r>
              <a:rPr lang="sr-Latn-RS" i="1" dirty="0"/>
              <a:t>MVC</a:t>
            </a:r>
            <a:r>
              <a:rPr lang="sr-Latn-RS" dirty="0"/>
              <a:t>-u, praktično imamo samo </a:t>
            </a:r>
            <a:r>
              <a:rPr lang="sr-Latn-RS" i="1" dirty="0"/>
              <a:t>backend</a:t>
            </a:r>
            <a:r>
              <a:rPr lang="sr-Latn-RS" dirty="0"/>
              <a:t> aplikaciju, koja ponekad vraća odgovore u npr. </a:t>
            </a:r>
            <a:r>
              <a:rPr lang="sr-Latn-RS" i="1" dirty="0"/>
              <a:t>JSON</a:t>
            </a:r>
            <a:r>
              <a:rPr lang="sr-Latn-RS" dirty="0"/>
              <a:t> obliku kako bi to </a:t>
            </a:r>
            <a:r>
              <a:rPr lang="sr-Latn-RS" i="1" dirty="0"/>
              <a:t>backend</a:t>
            </a:r>
            <a:r>
              <a:rPr lang="sr-Latn-RS" dirty="0"/>
              <a:t> servisi radili u mikroservisnoj arhitekturi, a ponekad vraćaju prakitčno </a:t>
            </a:r>
            <a:r>
              <a:rPr lang="sr-Latn-RS" i="1" dirty="0"/>
              <a:t>HTML</a:t>
            </a:r>
            <a:r>
              <a:rPr lang="sr-Latn-RS" dirty="0"/>
              <a:t> koji bi mogao da predstavlja samo deo </a:t>
            </a:r>
            <a:r>
              <a:rPr lang="sr-Latn-RS" i="1" dirty="0"/>
              <a:t>frontend</a:t>
            </a:r>
            <a:r>
              <a:rPr lang="sr-Latn-RS" dirty="0"/>
              <a:t> aplikacije u mikroservisnoj arhitekturi</a:t>
            </a:r>
          </a:p>
          <a:p>
            <a:r>
              <a:rPr lang="sr-Latn-RS" dirty="0"/>
              <a:t>Konkretno, kada vraća </a:t>
            </a:r>
            <a:r>
              <a:rPr lang="sr-Latn-RS" i="1" dirty="0"/>
              <a:t>HTML</a:t>
            </a:r>
            <a:r>
              <a:rPr lang="sr-Latn-RS" dirty="0"/>
              <a:t>, često je to samo jedna stranica u aplikaciji, ili ono što se često nazia </a:t>
            </a:r>
            <a:r>
              <a:rPr lang="sr-Latn-RS" i="1" dirty="0"/>
              <a:t>View</a:t>
            </a:r>
            <a:r>
              <a:rPr lang="sr-Latn-RS" dirty="0"/>
              <a:t>-om</a:t>
            </a:r>
          </a:p>
          <a:p>
            <a:r>
              <a:rPr lang="sr-Latn-RS" dirty="0"/>
              <a:t>Pored toga što ponekad vraćaju </a:t>
            </a:r>
            <a:r>
              <a:rPr lang="sr-Latn-RS" i="1" dirty="0"/>
              <a:t>HTML</a:t>
            </a:r>
            <a:r>
              <a:rPr lang="sr-Latn-RS" dirty="0"/>
              <a:t>, kontroleri u </a:t>
            </a:r>
            <a:r>
              <a:rPr lang="sr-Latn-RS" i="1" dirty="0"/>
              <a:t>MVC</a:t>
            </a:r>
            <a:r>
              <a:rPr lang="sr-Latn-RS" dirty="0"/>
              <a:t>-u takođe imaju još po koji (veoma mali) tehnički detalj po kom se razlikuju od prethodno opisanih, </a:t>
            </a:r>
            <a:r>
              <a:rPr lang="sr-Latn-RS" i="1" dirty="0"/>
              <a:t>API</a:t>
            </a:r>
            <a:r>
              <a:rPr lang="sr-Latn-RS" dirty="0"/>
              <a:t> kontrolera – dakle, </a:t>
            </a:r>
            <a:r>
              <a:rPr lang="sr-Latn-RS" i="1" dirty="0"/>
              <a:t>MVC</a:t>
            </a:r>
            <a:r>
              <a:rPr lang="sr-Latn-RS" dirty="0"/>
              <a:t> kontroler ne predstavlja </a:t>
            </a:r>
            <a:r>
              <a:rPr lang="sr-Latn-RS" i="1" dirty="0"/>
              <a:t>API</a:t>
            </a:r>
            <a:r>
              <a:rPr lang="sr-Latn-RS" dirty="0"/>
              <a:t> kontroler, i obično se tako projektuje da ga gađa isključivo ova aplikacija (što je loše)</a:t>
            </a:r>
          </a:p>
          <a:p>
            <a:r>
              <a:rPr lang="sr-Latn-RS" dirty="0"/>
              <a:t>Još jedna razlika ovih kontrolera je ta što su </a:t>
            </a:r>
            <a:r>
              <a:rPr lang="sr-Latn-RS" i="1" dirty="0"/>
              <a:t>API</a:t>
            </a:r>
            <a:r>
              <a:rPr lang="sr-Latn-RS" dirty="0"/>
              <a:t> kontroleri </a:t>
            </a:r>
            <a:r>
              <a:rPr lang="sr-Latn-RS" i="1" dirty="0"/>
              <a:t>stateless</a:t>
            </a:r>
            <a:r>
              <a:rPr lang="sr-Latn-RS" dirty="0"/>
              <a:t>, tj. ne pamte stanja između različitih poziva kako istog klijenta, tako i između više klijenata (što je dobra osobina)</a:t>
            </a:r>
          </a:p>
          <a:p>
            <a:r>
              <a:rPr lang="sr-Latn-RS" i="1" dirty="0"/>
              <a:t>MVC</a:t>
            </a:r>
            <a:r>
              <a:rPr lang="sr-Latn-RS" dirty="0"/>
              <a:t> kontroleri, ipak, čuvaju stanja (npr. </a:t>
            </a:r>
            <a:r>
              <a:rPr lang="sr-Latn-RS" i="1" dirty="0"/>
              <a:t>sesije</a:t>
            </a:r>
            <a:r>
              <a:rPr lang="sr-Latn-RS" dirty="0"/>
              <a:t>)</a:t>
            </a:r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8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456"/>
          </a:xfrm>
        </p:spPr>
        <p:txBody>
          <a:bodyPr/>
          <a:lstStyle/>
          <a:p>
            <a:r>
              <a:rPr lang="sr-Latn-RS" i="1" dirty="0"/>
              <a:t>ASP.NET MVC Razor Engine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0054"/>
            <a:ext cx="8596668" cy="4731310"/>
          </a:xfrm>
        </p:spPr>
        <p:txBody>
          <a:bodyPr>
            <a:normAutofit/>
          </a:bodyPr>
          <a:lstStyle/>
          <a:p>
            <a:r>
              <a:rPr lang="sr-Latn-RS" dirty="0"/>
              <a:t>Dakle, modeli u </a:t>
            </a:r>
            <a:r>
              <a:rPr lang="sr-Latn-RS" i="1" dirty="0"/>
              <a:t>ASP.NET MVC</a:t>
            </a:r>
            <a:r>
              <a:rPr lang="sr-Latn-RS" dirty="0"/>
              <a:t>-u funkcionišu identično kao ranije, a i kontroleri skoro identično, i njih ne treba mnogo obrađivati</a:t>
            </a:r>
          </a:p>
          <a:p>
            <a:r>
              <a:rPr lang="sr-Latn-RS" dirty="0"/>
              <a:t>Preostaje samo komentarisati </a:t>
            </a:r>
            <a:r>
              <a:rPr lang="sr-Latn-RS" i="1" dirty="0"/>
              <a:t>View</a:t>
            </a:r>
            <a:r>
              <a:rPr lang="sr-Latn-RS" dirty="0"/>
              <a:t> deo – retko kad se u </a:t>
            </a:r>
            <a:r>
              <a:rPr lang="sr-Latn-RS" i="1" dirty="0"/>
              <a:t>MVC</a:t>
            </a:r>
            <a:r>
              <a:rPr lang="sr-Latn-RS" dirty="0"/>
              <a:t>-u koriste statički fajlovi, tj. statički </a:t>
            </a:r>
            <a:r>
              <a:rPr lang="sr-Latn-RS" i="1" dirty="0"/>
              <a:t>HTML</a:t>
            </a:r>
            <a:r>
              <a:rPr lang="sr-Latn-RS" dirty="0"/>
              <a:t> koji bi server vraćao klijentu</a:t>
            </a:r>
          </a:p>
          <a:p>
            <a:r>
              <a:rPr lang="sr-Latn-RS" dirty="0"/>
              <a:t>Obično, želimo neku modifikovanu (dinamičku) varijantu – recimo, da u pozdravu korisnika napišemo njegov konkretan </a:t>
            </a:r>
            <a:r>
              <a:rPr lang="sr-Latn-RS" i="1" dirty="0"/>
              <a:t>username</a:t>
            </a:r>
            <a:r>
              <a:rPr lang="sr-Latn-RS" dirty="0"/>
              <a:t>, što praktično predstavlja dinamički podatak kog ne znamo unapred, već zavisi od konkretnog korisnika koji je zahtev i poslao</a:t>
            </a:r>
          </a:p>
          <a:p>
            <a:r>
              <a:rPr lang="sr-Latn-RS" dirty="0"/>
              <a:t>Za to se koriste dinamičke stranice, a koje zapravo predstavljaju </a:t>
            </a:r>
            <a:r>
              <a:rPr lang="sr-Latn-RS" i="1" dirty="0"/>
              <a:t>View</a:t>
            </a:r>
            <a:r>
              <a:rPr lang="sr-Latn-RS" dirty="0"/>
              <a:t>-ove, i pišu se u kombinaciji </a:t>
            </a:r>
            <a:r>
              <a:rPr lang="sr-Latn-RS" i="1" dirty="0"/>
              <a:t>frontend</a:t>
            </a:r>
            <a:r>
              <a:rPr lang="sr-Latn-RS" dirty="0"/>
              <a:t> i </a:t>
            </a:r>
            <a:r>
              <a:rPr lang="sr-Latn-RS" i="1" dirty="0"/>
              <a:t>backend</a:t>
            </a:r>
            <a:r>
              <a:rPr lang="sr-Latn-RS" dirty="0"/>
              <a:t> jezika, tj. u ovom slučaju </a:t>
            </a:r>
            <a:r>
              <a:rPr lang="sr-Latn-RS" i="1" dirty="0"/>
              <a:t>HTML</a:t>
            </a:r>
            <a:r>
              <a:rPr lang="sr-Latn-RS" dirty="0"/>
              <a:t> (i eventualno </a:t>
            </a:r>
            <a:r>
              <a:rPr lang="sr-Latn-RS" i="1" dirty="0"/>
              <a:t>CSS</a:t>
            </a:r>
            <a:r>
              <a:rPr lang="sr-Latn-RS" dirty="0"/>
              <a:t>+</a:t>
            </a:r>
            <a:r>
              <a:rPr lang="sr-Latn-RS" i="1" dirty="0"/>
              <a:t>JS</a:t>
            </a:r>
            <a:r>
              <a:rPr lang="sr-Latn-RS" dirty="0"/>
              <a:t>) zajedno sa </a:t>
            </a:r>
            <a:r>
              <a:rPr lang="sr-Latn-RS" i="1" dirty="0"/>
              <a:t>C#</a:t>
            </a:r>
            <a:r>
              <a:rPr lang="sr-Latn-RS" dirty="0"/>
              <a:t>-om (fajlovi sa ekstenzijom </a:t>
            </a:r>
            <a:r>
              <a:rPr lang="sr-Latn-RS" i="1" dirty="0"/>
              <a:t>.cshtml</a:t>
            </a:r>
            <a:r>
              <a:rPr lang="sr-Latn-RS" dirty="0"/>
              <a:t>)</a:t>
            </a:r>
          </a:p>
          <a:p>
            <a:r>
              <a:rPr lang="sr-Latn-RS" dirty="0"/>
              <a:t>Ideja je da </a:t>
            </a:r>
            <a:r>
              <a:rPr lang="sr-Latn-RS" i="1" dirty="0"/>
              <a:t>Razor Engine</a:t>
            </a:r>
            <a:r>
              <a:rPr lang="sr-Latn-RS" dirty="0"/>
              <a:t> prođe kroz ovakve fajlove pre slanja klijentu, i „izvrši“ </a:t>
            </a:r>
            <a:r>
              <a:rPr lang="sr-Latn-RS" i="1" dirty="0"/>
              <a:t>C#</a:t>
            </a:r>
            <a:r>
              <a:rPr lang="sr-Latn-RS" dirty="0"/>
              <a:t> kod koji se nalazi unutar samog </a:t>
            </a:r>
            <a:r>
              <a:rPr lang="sr-Latn-RS" i="1" dirty="0"/>
              <a:t>HTML</a:t>
            </a:r>
            <a:r>
              <a:rPr lang="sr-Latn-RS" dirty="0"/>
              <a:t>-a (pod određenim tagovima), a na svoje mesto, </a:t>
            </a:r>
            <a:r>
              <a:rPr lang="sr-Latn-RS" i="1" dirty="0"/>
              <a:t>C#</a:t>
            </a:r>
            <a:r>
              <a:rPr lang="sr-Latn-RS" dirty="0"/>
              <a:t> kod može npr. da ostavi neki dinamički podatak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456"/>
          </a:xfrm>
        </p:spPr>
        <p:txBody>
          <a:bodyPr/>
          <a:lstStyle/>
          <a:p>
            <a:r>
              <a:rPr lang="sr-Latn-RS" i="1" dirty="0"/>
              <a:t>ASP.NET MVC Razor Engine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0392"/>
            <a:ext cx="8596668" cy="4660972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Kada </a:t>
            </a:r>
            <a:r>
              <a:rPr lang="sr-Latn-RS" i="1" dirty="0"/>
              <a:t>Razor Engine</a:t>
            </a:r>
            <a:r>
              <a:rPr lang="sr-Latn-RS" dirty="0"/>
              <a:t> prođe kroz stranicu, praktično ima spremnu dinamičku varijantu takve stranice koja se dalje sastoji samo iz </a:t>
            </a:r>
            <a:r>
              <a:rPr lang="sr-Latn-RS" i="1" dirty="0"/>
              <a:t>HTML</a:t>
            </a:r>
            <a:r>
              <a:rPr lang="sr-Latn-RS" dirty="0"/>
              <a:t>-a i eventualno </a:t>
            </a:r>
            <a:r>
              <a:rPr lang="sr-Latn-RS" i="1" dirty="0"/>
              <a:t>CSS</a:t>
            </a:r>
            <a:r>
              <a:rPr lang="sr-Latn-RS" dirty="0"/>
              <a:t>-a i </a:t>
            </a:r>
            <a:r>
              <a:rPr lang="sr-Latn-RS" i="1" dirty="0"/>
              <a:t>JS</a:t>
            </a:r>
            <a:r>
              <a:rPr lang="sr-Latn-RS" dirty="0"/>
              <a:t>-a, i sa sigurnošću to može da pošalje klijentu jer zna da će </a:t>
            </a:r>
            <a:r>
              <a:rPr lang="sr-Latn-RS" i="1" dirty="0"/>
              <a:t>browser</a:t>
            </a:r>
            <a:r>
              <a:rPr lang="sr-Latn-RS" dirty="0"/>
              <a:t> biti u stanju da takav kod prihvati i sa njim nešto smisleno odradi (konkretno prikaže ga klijentu i eventualno izvrši </a:t>
            </a:r>
            <a:r>
              <a:rPr lang="sr-Latn-RS" i="1" dirty="0"/>
              <a:t>JS</a:t>
            </a:r>
            <a:r>
              <a:rPr lang="sr-Latn-RS" dirty="0"/>
              <a:t> kod)</a:t>
            </a:r>
          </a:p>
          <a:p>
            <a:r>
              <a:rPr lang="sr-Latn-RS" dirty="0"/>
              <a:t>Često, kontroleri praktično predstavljaju centre ovakvih aplikacija – modeli su pasivni, a kontroler sam podatke dohvata iz modela, a potom „poziva“ </a:t>
            </a:r>
            <a:r>
              <a:rPr lang="sr-Latn-RS" i="1" dirty="0"/>
              <a:t>View</a:t>
            </a:r>
            <a:r>
              <a:rPr lang="sr-Latn-RS" dirty="0"/>
              <a:t>-ove (tj. </a:t>
            </a:r>
            <a:r>
              <a:rPr lang="sr-Latn-RS" i="1" dirty="0"/>
              <a:t>Razor Engine</a:t>
            </a:r>
            <a:r>
              <a:rPr lang="sr-Latn-RS" dirty="0"/>
              <a:t>) da mu na konto podataka koje sam kontroler </a:t>
            </a:r>
            <a:r>
              <a:rPr lang="sr-Latn-RS" i="1" dirty="0"/>
              <a:t>Razor Engine</a:t>
            </a:r>
            <a:r>
              <a:rPr lang="sr-Latn-RS" dirty="0"/>
              <a:t>-u prosleđuje (dohvaćenih iz modela) izgeneriše adekvatan </a:t>
            </a:r>
            <a:r>
              <a:rPr lang="sr-Latn-RS" i="1" dirty="0"/>
              <a:t>View</a:t>
            </a:r>
            <a:r>
              <a:rPr lang="sr-Latn-RS" dirty="0"/>
              <a:t> kog sada treba poslati nazad klijentu</a:t>
            </a:r>
          </a:p>
          <a:p>
            <a:r>
              <a:rPr lang="sr-Latn-RS" i="1" dirty="0"/>
              <a:t>Razor Engine</a:t>
            </a:r>
            <a:r>
              <a:rPr lang="sr-Latn-RS" dirty="0"/>
              <a:t>, dakle, na </a:t>
            </a:r>
            <a:r>
              <a:rPr lang="sr-Latn-RS" i="1" dirty="0"/>
              <a:t>backend</a:t>
            </a:r>
            <a:r>
              <a:rPr lang="sr-Latn-RS" dirty="0"/>
              <a:t>-u priprema </a:t>
            </a:r>
            <a:r>
              <a:rPr lang="sr-Latn-RS" i="1" dirty="0"/>
              <a:t>HTML</a:t>
            </a:r>
            <a:r>
              <a:rPr lang="sr-Latn-RS" dirty="0"/>
              <a:t> stranice i vraća ih klijentu, što često podrazumeva da se za svaku traženu stranicu mora slati nov zahtev ka </a:t>
            </a:r>
            <a:r>
              <a:rPr lang="sr-Latn-RS" i="1" dirty="0"/>
              <a:t>backend</a:t>
            </a:r>
            <a:r>
              <a:rPr lang="sr-Latn-RS" dirty="0"/>
              <a:t>-u (što zahteva da </a:t>
            </a:r>
            <a:r>
              <a:rPr lang="sr-Latn-RS" i="1" dirty="0"/>
              <a:t>backend</a:t>
            </a:r>
            <a:r>
              <a:rPr lang="sr-Latn-RS" dirty="0"/>
              <a:t> bude hardverski jača mašina kako bi mogla to da obavlja), dok ranije, cela aplikacija se izvršava na klijentu, a samo kada nastane potreba da se podaci dohvate, šalje se zahtev ka </a:t>
            </a:r>
            <a:r>
              <a:rPr lang="sr-Latn-RS" i="1" dirty="0"/>
              <a:t>backend</a:t>
            </a:r>
            <a:r>
              <a:rPr lang="sr-Latn-RS" dirty="0"/>
              <a:t>-u (praktično je deo opterećenja prebačen na klijente, a to je sama </a:t>
            </a:r>
            <a:r>
              <a:rPr lang="sr-Latn-RS" i="1" dirty="0"/>
              <a:t>frontend</a:t>
            </a:r>
            <a:r>
              <a:rPr lang="sr-Latn-RS" dirty="0"/>
              <a:t> aplikacija – što je dobro!)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6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EB17FE8B-F00F-11E3-7E6D-CDB1F7A54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521" y="1131994"/>
            <a:ext cx="6902835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E3BDC-4ED1-F6C5-C473-1E8314D8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B7A4F-35B3-B0B5-8A9B-FED156B9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21A0-0196-9061-6322-BEF386D3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829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C313835-4D99-D1B8-F6A9-9CC56DF19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521" y="1131994"/>
            <a:ext cx="6902835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525B7-21E2-E665-0A49-298E55B6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94D8D-8928-7A19-830E-93F4D7C5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83823-7F3D-F3E7-488F-9F2F96B7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3359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232</TotalTime>
  <Words>2688</Words>
  <Application>Microsoft Office PowerPoint</Application>
  <PresentationFormat>Widescreen</PresentationFormat>
  <Paragraphs>216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Trebuchet MS</vt:lpstr>
      <vt:lpstr>Wingdings 3</vt:lpstr>
      <vt:lpstr>Facet</vt:lpstr>
      <vt:lpstr>15. ASP.NET MVC</vt:lpstr>
      <vt:lpstr>Šta je ASP.NET MVC?</vt:lpstr>
      <vt:lpstr>Šta je ASP.NET MVC?</vt:lpstr>
      <vt:lpstr>Šta je ASP.NET MVC?</vt:lpstr>
      <vt:lpstr>Šta je ASP.NET MVC?</vt:lpstr>
      <vt:lpstr>ASP.NET MVC Razor Engine</vt:lpstr>
      <vt:lpstr>ASP.NET MVC Razor Engine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Struktura projekta</vt:lpstr>
      <vt:lpstr>Struktura projekta</vt:lpstr>
      <vt:lpstr>PowerPoint Presentation</vt:lpstr>
      <vt:lpstr>PowerPoint Presentation</vt:lpstr>
      <vt:lpstr>PowerPoint Presentation</vt:lpstr>
      <vt:lpstr>Kontroleri i poziv View-ova</vt:lpstr>
      <vt:lpstr>_Layout.cshtml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Error metoda u Home kontroleru</vt:lpstr>
      <vt:lpstr>PowerPoint Presentation</vt:lpstr>
      <vt:lpstr>@RenderBody()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ViewBag</vt:lpstr>
      <vt:lpstr>Razor C# direktive</vt:lpstr>
      <vt:lpstr>Sličnost i razlike u MVC-u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Sivcev</dc:creator>
  <cp:lastModifiedBy>Vladimir Sivcev</cp:lastModifiedBy>
  <cp:revision>59</cp:revision>
  <dcterms:created xsi:type="dcterms:W3CDTF">2022-06-06T19:00:58Z</dcterms:created>
  <dcterms:modified xsi:type="dcterms:W3CDTF">2022-06-23T16:17:41Z</dcterms:modified>
</cp:coreProperties>
</file>