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9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11. Browser App (Frontend)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693"/>
            <a:ext cx="8596668" cy="460567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i="1" dirty="0"/>
              <a:t>frontend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sr-Latn-RS" dirty="0"/>
              <a:t>će biti izuzetno jednostavna – dve funkcionalnosti koje smo ranije imali na </a:t>
            </a:r>
            <a:r>
              <a:rPr lang="sr-Latn-RS" i="1" dirty="0"/>
              <a:t>backend</a:t>
            </a:r>
            <a:r>
              <a:rPr lang="sr-Latn-RS" dirty="0"/>
              <a:t>-u ćemo ovde ispratiti</a:t>
            </a:r>
          </a:p>
          <a:p>
            <a:r>
              <a:rPr lang="sr-Latn-RS" dirty="0"/>
              <a:t>Imaćemo dva </a:t>
            </a:r>
            <a:r>
              <a:rPr lang="sr-Latn-RS" i="1" dirty="0"/>
              <a:t>button</a:t>
            </a:r>
            <a:r>
              <a:rPr lang="sr-Latn-RS" dirty="0"/>
              <a:t>-a, „Most Popular Movie“ i „Trending Movies“</a:t>
            </a:r>
          </a:p>
          <a:p>
            <a:r>
              <a:rPr lang="sr-Latn-RS" dirty="0"/>
              <a:t>Klikom na jedan od pružena dva </a:t>
            </a:r>
            <a:r>
              <a:rPr lang="sr-Latn-RS" i="1" dirty="0"/>
              <a:t>button</a:t>
            </a:r>
            <a:r>
              <a:rPr lang="sr-Latn-RS" dirty="0"/>
              <a:t>-a, slaćemo zahtev koristeći </a:t>
            </a:r>
            <a:r>
              <a:rPr lang="sr-Latn-RS" i="1" dirty="0"/>
              <a:t>fetch API</a:t>
            </a:r>
            <a:r>
              <a:rPr lang="sr-Latn-RS" dirty="0"/>
              <a:t> ka našoj </a:t>
            </a:r>
            <a:r>
              <a:rPr lang="sr-Latn-RS" i="1" dirty="0"/>
              <a:t>backend</a:t>
            </a:r>
            <a:r>
              <a:rPr lang="sr-Latn-RS" dirty="0"/>
              <a:t> aplikaciji (koju treba da pokrenete i ostavite je da radi)</a:t>
            </a:r>
          </a:p>
          <a:p>
            <a:r>
              <a:rPr lang="sr-Latn-RS" dirty="0"/>
              <a:t>Odgovore koje primimo od </a:t>
            </a:r>
            <a:r>
              <a:rPr lang="sr-Latn-RS" i="1" dirty="0"/>
              <a:t>backend</a:t>
            </a:r>
            <a:r>
              <a:rPr lang="sr-Latn-RS" dirty="0"/>
              <a:t>-a, odnosno konkretne filmove ćemo prikazati npr. u vidu tabele (</a:t>
            </a:r>
            <a:r>
              <a:rPr lang="en-US" dirty="0"/>
              <a:t>&lt;table&gt;</a:t>
            </a:r>
            <a:r>
              <a:rPr lang="sr-Latn-RS" dirty="0"/>
              <a:t>)</a:t>
            </a:r>
          </a:p>
          <a:p>
            <a:r>
              <a:rPr lang="sr-Latn-RS" dirty="0"/>
              <a:t>U toku razvoja </a:t>
            </a:r>
            <a:r>
              <a:rPr lang="sr-Latn-RS" i="1" dirty="0"/>
              <a:t>frontend</a:t>
            </a:r>
            <a:r>
              <a:rPr lang="sr-Latn-RS" dirty="0"/>
              <a:t> aplikacije, ne zanima nas konkretna implementacija </a:t>
            </a:r>
            <a:r>
              <a:rPr lang="sr-Latn-RS" i="1" dirty="0"/>
              <a:t>backend</a:t>
            </a:r>
            <a:r>
              <a:rPr lang="sr-Latn-RS" dirty="0"/>
              <a:t>-a; npr. ne zanima nas da li recimo </a:t>
            </a:r>
            <a:r>
              <a:rPr lang="sr-Latn-RS" i="1" dirty="0"/>
              <a:t>backend</a:t>
            </a:r>
            <a:r>
              <a:rPr lang="sr-Latn-RS" dirty="0"/>
              <a:t> čita podatke iz </a:t>
            </a:r>
            <a:r>
              <a:rPr lang="sr-Latn-RS" i="1" dirty="0"/>
              <a:t>.txt</a:t>
            </a:r>
            <a:r>
              <a:rPr lang="sr-Latn-RS" dirty="0"/>
              <a:t> datoteke, da li koristi </a:t>
            </a:r>
            <a:r>
              <a:rPr lang="sr-Latn-RS" i="1" dirty="0"/>
              <a:t>XML</a:t>
            </a:r>
            <a:r>
              <a:rPr lang="sr-Latn-RS" dirty="0"/>
              <a:t>, da li koristi bazu, ili ima </a:t>
            </a:r>
            <a:r>
              <a:rPr lang="sr-Latn-RS" i="1" dirty="0"/>
              <a:t>hardcode</a:t>
            </a:r>
            <a:r>
              <a:rPr lang="sr-Latn-RS" dirty="0"/>
              <a:t>-ovane podatke, ili nešto deseto</a:t>
            </a:r>
          </a:p>
          <a:p>
            <a:r>
              <a:rPr lang="sr-Latn-RS" dirty="0"/>
              <a:t>Nas zanima samo kako da pozovemo, što već znamo – imamo primere u Postman aplikaciji, i šta da očekujemo kao odgovor – takođe znamo, a to je </a:t>
            </a:r>
            <a:r>
              <a:rPr lang="sr-Latn-RS" i="1" dirty="0"/>
              <a:t>JSON</a:t>
            </a:r>
            <a:r>
              <a:rPr lang="sr-Latn-RS" dirty="0"/>
              <a:t> u odgovarajućem obliku (ovo je razlog zašto se to i zovu </a:t>
            </a:r>
            <a:r>
              <a:rPr lang="sr-Latn-RS" i="1" dirty="0"/>
              <a:t>API</a:t>
            </a:r>
            <a:r>
              <a:rPr lang="sr-Latn-RS" dirty="0"/>
              <a:t>-ji – znamo kakav je </a:t>
            </a:r>
            <a:r>
              <a:rPr lang="sr-Latn-RS" i="1" dirty="0"/>
              <a:t>Interface</a:t>
            </a:r>
            <a:r>
              <a:rPr lang="sr-Latn-RS" dirty="0"/>
              <a:t>, a ne znamo, nit nas zanima šta je iza, tj. ispod haube)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C3C5C6-DC3C-46E7-A94D-2070CACB6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148D-6178-B4E2-A633-C9B10FFF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D83B-C1C4-91E5-5C79-A1511491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1CED-4C6C-CA5B-1DAD-846E73BC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0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0414"/>
            <a:ext cx="8596668" cy="4750949"/>
          </a:xfrm>
        </p:spPr>
        <p:txBody>
          <a:bodyPr>
            <a:normAutofit/>
          </a:bodyPr>
          <a:lstStyle/>
          <a:p>
            <a:r>
              <a:rPr lang="en-US" dirty="0" err="1"/>
              <a:t>Recimo</a:t>
            </a:r>
            <a:r>
              <a:rPr lang="en-US" dirty="0"/>
              <a:t>, da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ima</a:t>
            </a:r>
            <a:r>
              <a:rPr lang="en-US" dirty="0"/>
              <a:t> 3 </a:t>
            </a:r>
            <a:r>
              <a:rPr lang="en-US" dirty="0" err="1"/>
              <a:t>kolone</a:t>
            </a:r>
            <a:r>
              <a:rPr lang="en-US" dirty="0"/>
              <a:t>: “ID”, “Name” </a:t>
            </a:r>
            <a:r>
              <a:rPr lang="en-US" dirty="0" err="1"/>
              <a:t>i</a:t>
            </a:r>
            <a:r>
              <a:rPr lang="en-US" dirty="0"/>
              <a:t> “Genres”</a:t>
            </a:r>
          </a:p>
          <a:p>
            <a:r>
              <a:rPr lang="en-US" dirty="0"/>
              <a:t>Prva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jednostavna</a:t>
            </a:r>
            <a:r>
              <a:rPr lang="sr-Latn-RS" dirty="0"/>
              <a:t>, odnosno tipovi su im prosti,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žemo prikazati unutar samih ćelija redova</a:t>
            </a:r>
          </a:p>
          <a:p>
            <a:r>
              <a:rPr lang="sr-Latn-RS" i="1" dirty="0"/>
              <a:t>Genres</a:t>
            </a:r>
            <a:r>
              <a:rPr lang="sr-Latn-RS" dirty="0"/>
              <a:t> je ipak kompleksniji podatak koji se sastoji od niza žanrova, i dodatno, svaki žanr se sastoji iz dva podatka, „Name“ i „Ratio“</a:t>
            </a:r>
          </a:p>
          <a:p>
            <a:r>
              <a:rPr lang="sr-Latn-RS" dirty="0"/>
              <a:t>Doduše, jedan žanr, odnosno podatke jednog žanra, iako zajedno ne čine prost podatak, individualno jesu prosti pa se lako i mogu ukombinovati, recimo dodavanjem </a:t>
            </a:r>
            <a:r>
              <a:rPr lang="en-US" dirty="0"/>
              <a:t>‘</a:t>
            </a:r>
            <a:r>
              <a:rPr lang="sr-Latn-RS" dirty="0"/>
              <a:t>/</a:t>
            </a:r>
            <a:r>
              <a:rPr lang="en-US" dirty="0"/>
              <a:t>’</a:t>
            </a:r>
            <a:r>
              <a:rPr lang="sr-Latn-RS" dirty="0"/>
              <a:t> između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sr-Latn-RS" dirty="0"/>
              <a:t>„Action / 0.46“)</a:t>
            </a:r>
          </a:p>
          <a:p>
            <a:r>
              <a:rPr lang="sr-Latn-RS" dirty="0"/>
              <a:t>Sada, kada smo žanr uprostili da bude praktično jedan „string“, imamo niz ovakvih podataka koje treba da predstavimo u jednoj ćeliji – npr. možemo koristiti </a:t>
            </a:r>
            <a:r>
              <a:rPr lang="sr-Latn-RS" i="1" dirty="0"/>
              <a:t>unordered list</a:t>
            </a:r>
            <a:r>
              <a:rPr lang="sr-Latn-RS" dirty="0"/>
              <a:t>-u (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&gt;)</a:t>
            </a:r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dohvatimo</a:t>
            </a:r>
            <a:r>
              <a:rPr lang="en-US" dirty="0"/>
              <a:t> </a:t>
            </a:r>
            <a:r>
              <a:rPr lang="en-US" dirty="0" err="1"/>
              <a:t>konkretne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ubacimo</a:t>
            </a:r>
            <a:r>
              <a:rPr lang="en-US" dirty="0"/>
              <a:t> u &lt;</a:t>
            </a:r>
            <a:r>
              <a:rPr lang="en-US" dirty="0" err="1"/>
              <a:t>tbody</a:t>
            </a:r>
            <a:r>
              <a:rPr lang="en-US" dirty="0"/>
              <a:t>&gt; element same </a:t>
            </a:r>
            <a:r>
              <a:rPr lang="en-US" dirty="0" err="1"/>
              <a:t>tabele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slu</a:t>
            </a:r>
            <a:r>
              <a:rPr lang="sr-Latn-RS" dirty="0"/>
              <a:t>čaj </a:t>
            </a:r>
            <a:r>
              <a:rPr lang="sr-Latn-RS" i="1" dirty="0"/>
              <a:t>Most Popular Movie</a:t>
            </a:r>
            <a:r>
              <a:rPr lang="sr-Latn-RS" dirty="0"/>
              <a:t>, to će uvek biti samo jedan film!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>
            <a:normAutofit/>
          </a:bodyPr>
          <a:lstStyle/>
          <a:p>
            <a:r>
              <a:rPr lang="sr-Latn-RS" dirty="0"/>
              <a:t>Potrebno je da sada implementiramo nedostajeće funkcije:</a:t>
            </a:r>
            <a:br>
              <a:rPr lang="sr-Latn-RS" dirty="0"/>
            </a:br>
            <a:r>
              <a:rPr lang="sr-Latn-RS" i="1" dirty="0"/>
              <a:t>onMostPopularMovieClick()</a:t>
            </a:r>
            <a:r>
              <a:rPr lang="sr-Latn-RS" dirty="0"/>
              <a:t> i </a:t>
            </a:r>
            <a:r>
              <a:rPr lang="sr-Latn-RS" i="1" dirty="0"/>
              <a:t>onTrendingMoviesClick()</a:t>
            </a:r>
          </a:p>
          <a:p>
            <a:r>
              <a:rPr lang="sr-Latn-RS" dirty="0"/>
              <a:t>Generalno, </a:t>
            </a:r>
            <a:r>
              <a:rPr lang="sr-Latn-RS" i="1" dirty="0"/>
              <a:t>js</a:t>
            </a:r>
            <a:r>
              <a:rPr lang="sr-Latn-RS" dirty="0"/>
              <a:t> kod možemo podeliti u nekoliko fajlova radi preglednosti: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i="1" dirty="0"/>
              <a:t>index.js</a:t>
            </a:r>
            <a:r>
              <a:rPr lang="sr-Latn-RS" dirty="0"/>
              <a:t> – ovde možemo implementirati gornje dve funkcije, koje treba da pozivaju </a:t>
            </a:r>
            <a:r>
              <a:rPr lang="sr-Latn-RS" i="1" dirty="0"/>
              <a:t>backend</a:t>
            </a:r>
            <a:r>
              <a:rPr lang="sr-Latn-RS" dirty="0"/>
              <a:t> servis na adekvatan način i da u momentu primanja odgovora podatke prikažu na </a:t>
            </a:r>
            <a:r>
              <a:rPr lang="sr-Latn-RS" i="1" dirty="0"/>
              <a:t>UI</a:t>
            </a:r>
            <a:r>
              <a:rPr lang="sr-Latn-RS" dirty="0"/>
              <a:t>-u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i="1" dirty="0"/>
              <a:t>ui.js</a:t>
            </a:r>
            <a:r>
              <a:rPr lang="sr-Latn-RS" dirty="0"/>
              <a:t> – ovde možemo implementirati funkcionalnosti koje rade sa </a:t>
            </a:r>
            <a:r>
              <a:rPr lang="sr-Latn-RS" i="1" dirty="0"/>
              <a:t>UI</a:t>
            </a:r>
            <a:r>
              <a:rPr lang="sr-Latn-RS" dirty="0"/>
              <a:t>-em; konkretno, znamo da od </a:t>
            </a:r>
            <a:r>
              <a:rPr lang="sr-Latn-RS" i="1" dirty="0"/>
              <a:t>backend</a:t>
            </a:r>
            <a:r>
              <a:rPr lang="sr-Latn-RS" dirty="0"/>
              <a:t> servisa dobijamo podatke u </a:t>
            </a:r>
            <a:r>
              <a:rPr lang="sr-Latn-RS" i="1" dirty="0"/>
              <a:t>JSON</a:t>
            </a:r>
            <a:r>
              <a:rPr lang="sr-Latn-RS" dirty="0"/>
              <a:t> formatu, to znači da možemo da napravimo funkciju koja prima objekat upravo u ovom formatu i prikazuje ga u tabeli</a:t>
            </a:r>
            <a:endParaRPr lang="sr-Latn-RS" i="1" dirty="0"/>
          </a:p>
          <a:p>
            <a:r>
              <a:rPr lang="sr-Latn-RS" dirty="0"/>
              <a:t>Prvenstveno možemo da implementiramo </a:t>
            </a:r>
            <a:r>
              <a:rPr lang="sr-Latn-RS" i="1" dirty="0"/>
              <a:t>ui.js</a:t>
            </a:r>
            <a:r>
              <a:rPr lang="sr-Latn-RS" dirty="0"/>
              <a:t>, a u </a:t>
            </a:r>
            <a:r>
              <a:rPr lang="sr-Latn-RS" i="1" dirty="0"/>
              <a:t>index.js</a:t>
            </a:r>
            <a:r>
              <a:rPr lang="sr-Latn-RS" dirty="0"/>
              <a:t> možemo </a:t>
            </a:r>
            <a:r>
              <a:rPr lang="sr-Latn-RS" i="1" dirty="0"/>
              <a:t>hardcode</a:t>
            </a:r>
            <a:r>
              <a:rPr lang="sr-Latn-RS" dirty="0"/>
              <a:t>-ovati neki </a:t>
            </a:r>
            <a:r>
              <a:rPr lang="sr-Latn-RS" i="1" dirty="0"/>
              <a:t>JSON</a:t>
            </a:r>
            <a:r>
              <a:rPr lang="sr-Latn-RS" dirty="0"/>
              <a:t> objekat (umesto poziva ka </a:t>
            </a:r>
            <a:r>
              <a:rPr lang="sr-Latn-RS" i="1" dirty="0"/>
              <a:t>backend</a:t>
            </a:r>
            <a:r>
              <a:rPr lang="sr-Latn-RS" dirty="0"/>
              <a:t>-u) čisto radi validacije </a:t>
            </a:r>
            <a:r>
              <a:rPr lang="sr-Latn-RS" i="1" dirty="0"/>
              <a:t>ui.js</a:t>
            </a:r>
            <a:r>
              <a:rPr lang="sr-Latn-RS" dirty="0"/>
              <a:t> funkcionalnosti</a:t>
            </a:r>
          </a:p>
          <a:p>
            <a:r>
              <a:rPr lang="sr-Latn-RS" dirty="0"/>
              <a:t>Dakle, treba da napravimo ova dva fajla i da ih uvezemo u </a:t>
            </a:r>
            <a:r>
              <a:rPr lang="sr-Latn-RS" i="1" dirty="0"/>
              <a:t>index.html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692FB-8963-2ABB-A5DF-959423741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94E4-E5D3-79EC-2B8A-9E43CD23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63A5-68EB-5BB0-89A8-135D12AC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D511-C66F-B623-DF59-86505D1E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0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3F1C6D-32AB-63EA-BCFA-381050036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E3C7-CFA3-4C0E-FB78-101FCA5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4902-75BD-CF51-897B-A2309C9A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CDCD-CDF5-17F5-6370-009E7D1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2DC0B-FC2F-52FB-2A9A-2382AC604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AD97-2DF0-64CA-0F8C-591E67CC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7B84-8C5E-D929-68A2-C62898E3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3AF6-70FB-2F25-FD61-71B61B76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7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i="1" dirty="0"/>
              <a:t>display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>
            <a:normAutofit/>
          </a:bodyPr>
          <a:lstStyle/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/>
              <a:t>mo</a:t>
            </a:r>
            <a:r>
              <a:rPr lang="sr-Latn-RS" dirty="0"/>
              <a:t>žemo sada </a:t>
            </a:r>
            <a:r>
              <a:rPr lang="sr-Latn-RS" i="1" dirty="0"/>
              <a:t>hardcode</a:t>
            </a:r>
            <a:r>
              <a:rPr lang="sr-Latn-RS" dirty="0"/>
              <a:t>-ovati neki </a:t>
            </a:r>
            <a:r>
              <a:rPr lang="sr-Latn-RS" i="1" dirty="0"/>
              <a:t>JSON</a:t>
            </a:r>
            <a:r>
              <a:rPr lang="sr-Latn-RS" dirty="0"/>
              <a:t> objekat, kako bismo testirali da li funkcija radi</a:t>
            </a:r>
          </a:p>
          <a:p>
            <a:r>
              <a:rPr lang="sr-Latn-RS" dirty="0"/>
              <a:t>Trik: najjednostavnije je kopirati jedan odgovor servera iz Postman aplikacije, i njega direktno uglaviti u </a:t>
            </a:r>
            <a:r>
              <a:rPr lang="sr-Latn-RS" i="1" dirty="0"/>
              <a:t>JS</a:t>
            </a:r>
            <a:r>
              <a:rPr lang="sr-Latn-RS" dirty="0"/>
              <a:t> kod</a:t>
            </a:r>
          </a:p>
          <a:p>
            <a:r>
              <a:rPr lang="sr-Latn-RS" dirty="0"/>
              <a:t>Neka to bude iz V4 kontrolera, </a:t>
            </a:r>
            <a:r>
              <a:rPr lang="sr-Latn-RS" i="1" dirty="0"/>
              <a:t>trending</a:t>
            </a:r>
            <a:r>
              <a:rPr lang="sr-Latn-RS" dirty="0"/>
              <a:t> akcija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C86657-59BC-85F6-0E5B-D6666F12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ABB2-CF87-AF0A-2E22-F08FC9B6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3C92-5CA8-480D-3F74-277B8D79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7D02-66F0-3BBB-45E6-F6405AB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6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B5E50C-2932-CA00-8430-BD2291AEA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DC5E-887A-476F-D173-5D332009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E996-E3F3-F9D6-1A60-CBBF140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3A9F-F2BB-4427-B363-6240C7C8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 err="1"/>
              <a:t>Propratni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602"/>
            <a:ext cx="8596668" cy="4622761"/>
          </a:xfrm>
        </p:spPr>
        <p:txBody>
          <a:bodyPr/>
          <a:lstStyle/>
          <a:p>
            <a:r>
              <a:rPr lang="en-US" dirty="0" err="1"/>
              <a:t>Propratni</a:t>
            </a:r>
            <a:r>
              <a:rPr lang="en-US" dirty="0"/>
              <a:t> primer za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prezentaciju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žete pronaći pod imenom „StarwoodFrontend“</a:t>
            </a:r>
          </a:p>
          <a:p>
            <a:r>
              <a:rPr lang="sr-Latn-RS" dirty="0"/>
              <a:t>Kao i u prošloj prezentaciji, i u ovoj se slično preporučuje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B40C44-4759-390C-C201-85E7B0BF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DC5E-887A-476F-D173-5D332009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E996-E3F3-F9D6-1A60-CBBF140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3A9F-F2BB-4427-B363-6240C7C8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9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4E517-53A7-5850-0720-F27A6E4AC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84B3-703F-830F-683A-094BE660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9D9FB-D23F-893A-FB05-50695EFE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5A25-6751-AD8D-1E07-A5EEDBE9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9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 err="1"/>
              <a:t>Poziv</a:t>
            </a:r>
            <a:r>
              <a:rPr lang="en-US" dirty="0"/>
              <a:t> </a:t>
            </a:r>
            <a:r>
              <a:rPr lang="en-US" i="1" dirty="0"/>
              <a:t>backend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701"/>
            <a:ext cx="8596668" cy="4417662"/>
          </a:xfrm>
        </p:spPr>
        <p:txBody>
          <a:bodyPr>
            <a:normAutofit/>
          </a:bodyPr>
          <a:lstStyle/>
          <a:p>
            <a:r>
              <a:rPr lang="en-US" dirty="0" err="1"/>
              <a:t>Sada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verifikovali</a:t>
            </a:r>
            <a:r>
              <a:rPr lang="en-US" dirty="0"/>
              <a:t> da </a:t>
            </a:r>
            <a:r>
              <a:rPr lang="en-US" i="1" dirty="0"/>
              <a:t>display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i="1" dirty="0"/>
              <a:t>mock</a:t>
            </a:r>
            <a:r>
              <a:rPr lang="en-US" dirty="0"/>
              <a:t>-</a:t>
            </a:r>
            <a:r>
              <a:rPr lang="sr-Latn-RS" dirty="0"/>
              <a:t>ovanim podacima, treba implementirati pravi poziv koristeći </a:t>
            </a:r>
            <a:r>
              <a:rPr lang="sr-Latn-RS" i="1" dirty="0"/>
              <a:t>fetch API</a:t>
            </a:r>
            <a:endParaRPr lang="sr-Latn-RS" dirty="0"/>
          </a:p>
          <a:p>
            <a:r>
              <a:rPr lang="sr-Latn-RS" dirty="0"/>
              <a:t>Dakle, samo je potrebno ispratiti zahtev iz Postmana, i to ubaciti u </a:t>
            </a:r>
            <a:r>
              <a:rPr lang="sr-Latn-RS" i="1" dirty="0"/>
              <a:t>fetch</a:t>
            </a:r>
            <a:r>
              <a:rPr lang="sr-Latn-RS" dirty="0"/>
              <a:t> funkciju</a:t>
            </a:r>
            <a:endParaRPr lang="en-US" dirty="0"/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stigne</a:t>
            </a:r>
            <a:r>
              <a:rPr lang="en-US" dirty="0"/>
              <a:t>, u </a:t>
            </a:r>
            <a:r>
              <a:rPr lang="en-US" dirty="0" err="1"/>
              <a:t>na</a:t>
            </a:r>
            <a:r>
              <a:rPr lang="sr-Latn-RS" dirty="0"/>
              <a:t>šem slučaju, znamo sigurno da će se u telu nalaziti </a:t>
            </a:r>
            <a:r>
              <a:rPr lang="sr-Latn-RS" i="1" dirty="0"/>
              <a:t>JSON</a:t>
            </a:r>
            <a:r>
              <a:rPr lang="sr-Latn-RS" dirty="0"/>
              <a:t> objekat, pa nećemo proveravati „Content-Type“ polje u zaglavlju i direktno ćemo koristiti </a:t>
            </a:r>
            <a:r>
              <a:rPr lang="sr-Latn-RS" i="1" dirty="0"/>
              <a:t>.json()</a:t>
            </a:r>
            <a:r>
              <a:rPr lang="sr-Latn-RS" dirty="0"/>
              <a:t> metodu da podatke tako i pročitamo</a:t>
            </a:r>
          </a:p>
          <a:p>
            <a:pPr algn="just"/>
            <a:r>
              <a:rPr lang="sr-Latn-RS" dirty="0"/>
              <a:t>Zatim, kada svi podaci iz tela pristignu i telo se učita u </a:t>
            </a:r>
            <a:r>
              <a:rPr lang="sr-Latn-RS" i="1" dirty="0"/>
              <a:t>JSON</a:t>
            </a:r>
            <a:r>
              <a:rPr lang="sr-Latn-RS" dirty="0"/>
              <a:t>-u, taj objekat direktno možemo proslediti </a:t>
            </a:r>
            <a:r>
              <a:rPr lang="sr-Latn-RS" i="1" dirty="0"/>
              <a:t>display</a:t>
            </a:r>
            <a:r>
              <a:rPr lang="sr-Latn-RS" dirty="0"/>
              <a:t> funkciji koja dalje te podatke prikazuje unutar tabele</a:t>
            </a:r>
          </a:p>
          <a:p>
            <a:pPr algn="just"/>
            <a:r>
              <a:rPr lang="sr-Latn-RS" dirty="0"/>
              <a:t>Nakon toga, treba testirati aplikaciju da li adekvatno radi od kraja do kraja (engl. </a:t>
            </a:r>
            <a:r>
              <a:rPr lang="sr-Latn-RS" i="1" dirty="0"/>
              <a:t>end-to-end</a:t>
            </a:r>
            <a:r>
              <a:rPr lang="sr-Latn-RS" dirty="0"/>
              <a:t>, </a:t>
            </a:r>
            <a:r>
              <a:rPr lang="sr-Latn-RS" i="1" dirty="0"/>
              <a:t>e2e</a:t>
            </a:r>
            <a:r>
              <a:rPr lang="sr-Latn-RS" dirty="0"/>
              <a:t>), jednostavnim klikom na </a:t>
            </a:r>
            <a:r>
              <a:rPr lang="sr-Latn-RS" i="1" dirty="0"/>
              <a:t>button „Trending Movies“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74EA6-FE5E-0DFD-50CB-3C1B3B20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12DD-BC40-538D-861A-406782E2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4E74-B419-07F3-1B25-D8A31B3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C73F-4F38-5CA5-55B2-7B2CCA85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B40C44-4759-390C-C201-85E7B0BF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DC5E-887A-476F-D173-5D332009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E996-E3F3-F9D6-1A60-CBBF140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3A9F-F2BB-4427-B363-6240C7C8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6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D8CC0C-8650-CC15-4CC0-8DFB84888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10-2FCD-EC3F-C911-7062CC4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8C2F-E7AC-0A8D-F1F2-3F58FBDF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C07A-DE66-6D38-A01A-8493763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1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E071F0-D9E1-F375-AA0C-6949BDA50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508E-B5C5-9C1A-A2BC-26386EE6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F324-4103-3CA4-6E18-86850F17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264B-CC30-A083-5EE2-9F2A7066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17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 err="1"/>
              <a:t>Poziv</a:t>
            </a:r>
            <a:r>
              <a:rPr lang="en-US" dirty="0"/>
              <a:t> </a:t>
            </a:r>
            <a:r>
              <a:rPr lang="en-US" i="1" dirty="0"/>
              <a:t>backend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701"/>
            <a:ext cx="8596668" cy="4417662"/>
          </a:xfrm>
        </p:spPr>
        <p:txBody>
          <a:bodyPr>
            <a:normAutofit/>
          </a:bodyPr>
          <a:lstStyle/>
          <a:p>
            <a:r>
              <a:rPr lang="sr-Latn-RS" dirty="0"/>
              <a:t>Slično, možemo sada implementirati poziv za </a:t>
            </a:r>
            <a:r>
              <a:rPr lang="sr-Latn-RS" i="1" dirty="0"/>
              <a:t>„Most Popular Movie“</a:t>
            </a:r>
            <a:endParaRPr lang="sr-Latn-RS" dirty="0"/>
          </a:p>
          <a:p>
            <a:r>
              <a:rPr lang="sr-Latn-RS" dirty="0"/>
              <a:t>Sve je praktično isto, samo je </a:t>
            </a:r>
            <a:r>
              <a:rPr lang="sr-Latn-RS" i="1" dirty="0"/>
              <a:t>endpoint</a:t>
            </a:r>
            <a:r>
              <a:rPr lang="sr-Latn-RS" dirty="0"/>
              <a:t> drugi (druga akcija), i ona međutim ne vraća odgovor u nizu, jer vraća samo jedan film</a:t>
            </a:r>
          </a:p>
          <a:p>
            <a:r>
              <a:rPr lang="sr-Latn-RS" dirty="0"/>
              <a:t>Stoga, kada budemo prosleđivali </a:t>
            </a:r>
            <a:r>
              <a:rPr lang="sr-Latn-RS" i="1" dirty="0"/>
              <a:t>display</a:t>
            </a:r>
            <a:r>
              <a:rPr lang="sr-Latn-RS" dirty="0"/>
              <a:t> funkciji telo odgovora, dodatno ćemo ga obmotati (engl. </a:t>
            </a:r>
            <a:r>
              <a:rPr lang="sr-Latn-RS" i="1" dirty="0"/>
              <a:t>wrap</a:t>
            </a:r>
            <a:r>
              <a:rPr lang="sr-Latn-RS" dirty="0"/>
              <a:t>) praktično nizom, tj. uglastim zagradama</a:t>
            </a:r>
          </a:p>
          <a:p>
            <a:r>
              <a:rPr lang="sr-Latn-RS" dirty="0"/>
              <a:t>Iako će ovaj niz uvek imati jedan element, to je neophodno da uradimo kako bi sama funkcija </a:t>
            </a:r>
            <a:r>
              <a:rPr lang="sr-Latn-RS" i="1" dirty="0"/>
              <a:t>display</a:t>
            </a:r>
            <a:r>
              <a:rPr lang="sr-Latn-RS" dirty="0"/>
              <a:t> ispravno pokupila podatke, jer zaista i očekuje da dobije niz (niz sa jednim elementom je i dalje niz! – to je validno)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E42E30-0097-3FB4-1A14-A63FCB855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7C18-B7A1-2A70-DA77-CB5A8C1A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8085-D481-FB90-ECB9-3616690F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A46D-E0F6-5013-099F-E51D6E11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8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84C9EC-529A-49E7-3C63-1C25F1FFC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8D1E-C958-6448-BF05-B55A8E8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D51C-5C6E-B8F2-7FCC-280EDFD9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8302A-2D2C-A561-08A5-623D53B9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602"/>
            <a:ext cx="8596668" cy="4622761"/>
          </a:xfrm>
        </p:spPr>
        <p:txBody>
          <a:bodyPr/>
          <a:lstStyle/>
          <a:p>
            <a:r>
              <a:rPr lang="sr-Latn-RS" dirty="0"/>
              <a:t>Sada, želimo da razvijemo i </a:t>
            </a:r>
            <a:r>
              <a:rPr lang="sr-Latn-RS" i="1" dirty="0"/>
              <a:t>frontend</a:t>
            </a:r>
            <a:r>
              <a:rPr lang="sr-Latn-RS" dirty="0"/>
              <a:t> deo </a:t>
            </a:r>
            <a:r>
              <a:rPr lang="sr-Latn-RS" i="1" dirty="0"/>
              <a:t>Starwood</a:t>
            </a:r>
            <a:r>
              <a:rPr lang="sr-Latn-RS" dirty="0"/>
              <a:t> aplikacije, gde bismo korisnicima prikazali odgovarajući </a:t>
            </a:r>
            <a:r>
              <a:rPr lang="sr-Latn-RS" i="1" dirty="0"/>
              <a:t>UI</a:t>
            </a:r>
            <a:endParaRPr lang="sr-Latn-RS" dirty="0"/>
          </a:p>
          <a:p>
            <a:r>
              <a:rPr lang="sr-Latn-RS" dirty="0"/>
              <a:t>Naime, tehnički je ok da korisnicima damo i Postman aplikaciju sa našom kolekcijom zahteva, gde bi mogli da dobijaju informacije o npr. </a:t>
            </a:r>
            <a:r>
              <a:rPr lang="sr-Latn-RS" i="1" dirty="0"/>
              <a:t>trending</a:t>
            </a:r>
            <a:r>
              <a:rPr lang="sr-Latn-RS" dirty="0"/>
              <a:t> filmovima, međutim, obični korisnici koji nemaju tehničko znanje neće razumeti recimo podatke vraćene u </a:t>
            </a:r>
            <a:r>
              <a:rPr lang="sr-Latn-RS" i="1" dirty="0"/>
              <a:t>JSON</a:t>
            </a:r>
            <a:r>
              <a:rPr lang="sr-Latn-RS" dirty="0"/>
              <a:t> formatu</a:t>
            </a:r>
          </a:p>
          <a:p>
            <a:r>
              <a:rPr lang="sr-Latn-RS" dirty="0"/>
              <a:t>Upravo ovo je uloga </a:t>
            </a:r>
            <a:r>
              <a:rPr lang="sr-Latn-RS" i="1" dirty="0"/>
              <a:t>frontend</a:t>
            </a:r>
            <a:r>
              <a:rPr lang="sr-Latn-RS" dirty="0"/>
              <a:t> aplikacija, da korisnicima na razumljiv način predstave informacije, i da im omoguće laku i intuitivnu interakciju sa njima, u cilju postizanja njihove zadovoljnosti u konkretnom obavljenom poslu</a:t>
            </a:r>
          </a:p>
          <a:p>
            <a:r>
              <a:rPr lang="sr-Latn-RS" dirty="0"/>
              <a:t>Naša aplikacija ipak ne sadrži previše funkcionalnosti na </a:t>
            </a:r>
            <a:r>
              <a:rPr lang="sr-Latn-RS" i="1" dirty="0"/>
              <a:t>backend</a:t>
            </a:r>
            <a:r>
              <a:rPr lang="sr-Latn-RS" dirty="0"/>
              <a:t>-u, pa tako ni </a:t>
            </a:r>
            <a:r>
              <a:rPr lang="sr-Latn-RS" i="1" dirty="0"/>
              <a:t>frontend</a:t>
            </a:r>
            <a:r>
              <a:rPr lang="sr-Latn-RS" dirty="0"/>
              <a:t> ne može da bude preterano kompleksan</a:t>
            </a:r>
          </a:p>
          <a:p>
            <a:r>
              <a:rPr lang="sr-Latn-RS" dirty="0"/>
              <a:t>Koristićemo samo V4 kao primer u ovoj prezentaciji, koji je dovoljno kompleksan da pokrije i sveprethodne slučajeve, a dovoljno jednostavan za inicijalno razumevanje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3D7B0-7873-5FF1-4418-27597A439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B74F-B39B-081B-A007-573C346F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3CE9-E9ED-76EB-6FDA-6810671F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B0A7-6075-9F15-0F68-121F5854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7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701"/>
            <a:ext cx="8596668" cy="4417662"/>
          </a:xfrm>
        </p:spPr>
        <p:txBody>
          <a:bodyPr>
            <a:normAutofit/>
          </a:bodyPr>
          <a:lstStyle/>
          <a:p>
            <a:r>
              <a:rPr lang="en-US" dirty="0" err="1"/>
              <a:t>Dodatno</a:t>
            </a:r>
            <a:r>
              <a:rPr lang="en-US" dirty="0"/>
              <a:t>, </a:t>
            </a:r>
            <a:r>
              <a:rPr lang="en-US" dirty="0" err="1"/>
              <a:t>mo</a:t>
            </a:r>
            <a:r>
              <a:rPr lang="sr-Latn-RS" dirty="0"/>
              <a:t>žemo proširiti aplikaciju sa jednim unosom (engl. </a:t>
            </a:r>
            <a:r>
              <a:rPr lang="sr-Latn-RS" i="1" dirty="0"/>
              <a:t>input</a:t>
            </a:r>
            <a:r>
              <a:rPr lang="sr-Latn-RS" dirty="0"/>
              <a:t>), gde korisnik može da unese recimo broj 1-10</a:t>
            </a:r>
          </a:p>
          <a:p>
            <a:r>
              <a:rPr lang="sr-Latn-RS" dirty="0"/>
              <a:t>Ovim brojem, može da kontroliše koliko </a:t>
            </a:r>
            <a:r>
              <a:rPr lang="sr-Latn-RS" i="1" dirty="0"/>
              <a:t>trending</a:t>
            </a:r>
            <a:r>
              <a:rPr lang="sr-Latn-RS" dirty="0"/>
              <a:t> filmova želi da mu server vrati</a:t>
            </a:r>
          </a:p>
          <a:p>
            <a:r>
              <a:rPr lang="sr-Latn-RS" dirty="0"/>
              <a:t>Izmena u ovom slučaju će biti da se taj broj doda u </a:t>
            </a:r>
            <a:r>
              <a:rPr lang="sr-Latn-RS" i="1" dirty="0"/>
              <a:t>QSP</a:t>
            </a:r>
            <a:r>
              <a:rPr lang="sr-Latn-RS" dirty="0"/>
              <a:t> pri pozivu </a:t>
            </a:r>
            <a:r>
              <a:rPr lang="sr-Latn-RS" i="1" dirty="0"/>
              <a:t>trending</a:t>
            </a:r>
            <a:r>
              <a:rPr lang="sr-Latn-RS" dirty="0"/>
              <a:t> </a:t>
            </a:r>
            <a:r>
              <a:rPr lang="sr-Latn-RS" i="1" dirty="0"/>
              <a:t>endpoint</a:t>
            </a:r>
            <a:r>
              <a:rPr lang="sr-Latn-RS" dirty="0"/>
              <a:t>-a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A549BB-29D3-B32D-B7D3-B8B19CB9C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85B0-B661-06CF-62D9-D69BC9A7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EC74-43C5-669E-6941-8FB63422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07C4-3AD9-FB92-0634-EB44AA74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F03756-E5C8-5879-09D2-87108C2F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BA26-5C74-85FA-2C8C-4E38DC3F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0459-631D-3B43-6238-68EE554A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90D3-2C92-D359-0D2D-A97FDA4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4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82A926-0743-7247-0D80-09CBFCDD3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B21B-8A1E-A694-FA6D-CF570693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04B9-30AE-C3AC-8BA5-87ED4B00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994B-9112-E771-9D9B-49A7CB55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96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E0A1D-E362-A7AD-B0FF-D4956220B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D8E8-2821-4BFD-3EA6-B0A19F7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A00A-9236-233B-82E6-C9207EC3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402F-BE90-1E56-5482-5657B616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0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i="1" dirty="0"/>
              <a:t>Host</a:t>
            </a:r>
            <a:r>
              <a:rPr lang="en-US" dirty="0"/>
              <a:t>-</a:t>
            </a:r>
            <a:r>
              <a:rPr lang="en-US" dirty="0" err="1"/>
              <a:t>ovanje</a:t>
            </a:r>
            <a:r>
              <a:rPr lang="en-US" dirty="0"/>
              <a:t> </a:t>
            </a:r>
            <a:r>
              <a:rPr lang="en-US" i="1" dirty="0"/>
              <a:t>frontend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>
            <a:normAutofit/>
          </a:bodyPr>
          <a:lstStyle/>
          <a:p>
            <a:r>
              <a:rPr lang="sr-Latn-RS" dirty="0"/>
              <a:t>Do sada smo našu </a:t>
            </a:r>
            <a:r>
              <a:rPr lang="sr-Latn-RS" i="1" dirty="0"/>
              <a:t>frontend</a:t>
            </a:r>
            <a:r>
              <a:rPr lang="sr-Latn-RS" dirty="0"/>
              <a:t> aplikaciju pokretali direktno iz foldera, npr. duplim klikom, koji dakle direktno fajl pokreće direktno u </a:t>
            </a:r>
            <a:r>
              <a:rPr lang="sr-Latn-RS" i="1" dirty="0"/>
              <a:t>browser</a:t>
            </a:r>
            <a:endParaRPr lang="sr-Latn-RS" dirty="0"/>
          </a:p>
          <a:p>
            <a:r>
              <a:rPr lang="sr-Latn-RS" dirty="0"/>
              <a:t>Na našoj lokalnoj mašini, ovo je dovoljno, međutim, kada bi drugi korisnik hteo da joj pristupi (često se ovakvi korisnici zovu </a:t>
            </a:r>
            <a:r>
              <a:rPr lang="sr-Latn-RS" i="1" dirty="0"/>
              <a:t>eksternim</a:t>
            </a:r>
            <a:r>
              <a:rPr lang="sr-Latn-RS" dirty="0"/>
              <a:t>), ne bi bio u mogućnosti jer nema pristup našim fajlovima</a:t>
            </a:r>
          </a:p>
          <a:p>
            <a:r>
              <a:rPr lang="sr-Latn-RS" dirty="0"/>
              <a:t>Naime, </a:t>
            </a:r>
            <a:r>
              <a:rPr lang="sr-Latn-RS" i="1" dirty="0"/>
              <a:t>backend</a:t>
            </a:r>
            <a:r>
              <a:rPr lang="sr-Latn-RS" dirty="0"/>
              <a:t> aplikacija kada se pokrene, ona je sama po sebi (softverski) server koji je dostupan praktično svima koji imaju bilo kakvu (fizičku) vezu, odnosno (fizički) pristup serveru, npr. iz </a:t>
            </a:r>
            <a:r>
              <a:rPr lang="sr-Latn-RS" i="1" dirty="0"/>
              <a:t>LAN</a:t>
            </a:r>
            <a:r>
              <a:rPr lang="sr-Latn-RS" dirty="0"/>
              <a:t> mreže, ili čak preko interneta, udaljeno (uz pretpostavku da su </a:t>
            </a:r>
            <a:r>
              <a:rPr lang="sr-Latn-RS" i="1" dirty="0"/>
              <a:t>firewall</a:t>
            </a:r>
            <a:r>
              <a:rPr lang="sr-Latn-RS" dirty="0"/>
              <a:t> podešavanja otvorena, kao i </a:t>
            </a:r>
            <a:r>
              <a:rPr lang="sr-Latn-RS" i="1" dirty="0"/>
              <a:t>port forwarding</a:t>
            </a:r>
            <a:r>
              <a:rPr lang="sr-Latn-RS" dirty="0"/>
              <a:t> na ruterima)</a:t>
            </a:r>
          </a:p>
          <a:p>
            <a:r>
              <a:rPr lang="sr-Latn-RS" dirty="0"/>
              <a:t>Slično tako, jedna tehnika koja se može koristiti je da se podesi još jedan (softverski) server koji će sada biti na drugom </a:t>
            </a:r>
            <a:r>
              <a:rPr lang="sr-Latn-RS" i="1" dirty="0"/>
              <a:t>PORT</a:t>
            </a:r>
            <a:r>
              <a:rPr lang="sr-Latn-RS" dirty="0"/>
              <a:t>-u, a čija uloga je da izloži (engl. </a:t>
            </a:r>
            <a:r>
              <a:rPr lang="sr-Latn-RS" i="1" dirty="0"/>
              <a:t>expose</a:t>
            </a:r>
            <a:r>
              <a:rPr lang="sr-Latn-RS" dirty="0"/>
              <a:t>) fajlove naše </a:t>
            </a:r>
            <a:r>
              <a:rPr lang="sr-Latn-RS" i="1" dirty="0"/>
              <a:t>frontend</a:t>
            </a:r>
            <a:r>
              <a:rPr lang="sr-Latn-RS" dirty="0"/>
              <a:t> aplikacije, kako bi eksterni korisnici mogli da dođu do njih i pristupe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i="1" dirty="0"/>
              <a:t>Host</a:t>
            </a:r>
            <a:r>
              <a:rPr lang="en-US" dirty="0"/>
              <a:t>-</a:t>
            </a:r>
            <a:r>
              <a:rPr lang="en-US" dirty="0" err="1"/>
              <a:t>ovanje</a:t>
            </a:r>
            <a:r>
              <a:rPr lang="en-US" dirty="0"/>
              <a:t> </a:t>
            </a:r>
            <a:r>
              <a:rPr lang="en-US" i="1" dirty="0"/>
              <a:t>frontend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>
            <a:normAutofit/>
          </a:bodyPr>
          <a:lstStyle/>
          <a:p>
            <a:r>
              <a:rPr lang="sr-Latn-RS" dirty="0"/>
              <a:t>Postoji jedan veoma jednostavan način kako možemo ovo da postignemo, a praktično ne uključuje nikakvo programiranje</a:t>
            </a:r>
          </a:p>
          <a:p>
            <a:r>
              <a:rPr lang="sr-Latn-RS" dirty="0"/>
              <a:t>Što se programiranja tiče, to smo već obavili, </a:t>
            </a:r>
            <a:r>
              <a:rPr lang="sr-Latn-RS" i="1" dirty="0"/>
              <a:t>frontend</a:t>
            </a:r>
            <a:r>
              <a:rPr lang="sr-Latn-RS" dirty="0"/>
              <a:t> aplikacija je isprogramirana i spremna</a:t>
            </a:r>
          </a:p>
          <a:p>
            <a:r>
              <a:rPr lang="sr-Latn-RS" dirty="0"/>
              <a:t>Sada, treba da podignemo server koji će dakle naše fajlove služiti (engl. </a:t>
            </a:r>
            <a:r>
              <a:rPr lang="sr-Latn-RS" i="1" dirty="0"/>
              <a:t>serve</a:t>
            </a:r>
            <a:r>
              <a:rPr lang="sr-Latn-RS" dirty="0"/>
              <a:t>) korisnicima koji pozovu baš ovu (softversku) serversku aplikaciju,  navođenjem adekvatnog </a:t>
            </a:r>
            <a:r>
              <a:rPr lang="sr-Latn-RS" i="1" dirty="0"/>
              <a:t>PORT</a:t>
            </a:r>
            <a:r>
              <a:rPr lang="sr-Latn-RS" dirty="0"/>
              <a:t>-a (i naravano protokola i </a:t>
            </a:r>
            <a:r>
              <a:rPr lang="sr-Latn-RS" i="1" dirty="0"/>
              <a:t>IP</a:t>
            </a:r>
            <a:r>
              <a:rPr lang="sr-Latn-RS" dirty="0"/>
              <a:t> adrese mašine – http://localhost u našem slučaju)</a:t>
            </a:r>
          </a:p>
          <a:p>
            <a:r>
              <a:rPr lang="sr-Latn-RS" dirty="0"/>
              <a:t>Konkretno, za ovu svrhu, možemo upotrebiti </a:t>
            </a:r>
            <a:r>
              <a:rPr lang="sr-Latn-RS" i="1" dirty="0"/>
              <a:t>IIS</a:t>
            </a:r>
            <a:r>
              <a:rPr lang="sr-Latn-RS" dirty="0"/>
              <a:t> (</a:t>
            </a:r>
            <a:r>
              <a:rPr lang="sr-Latn-RS" i="1" dirty="0"/>
              <a:t>Internet Information Services</a:t>
            </a:r>
            <a:r>
              <a:rPr lang="sr-Latn-RS" dirty="0"/>
              <a:t>)</a:t>
            </a:r>
          </a:p>
          <a:p>
            <a:r>
              <a:rPr lang="sr-Latn-RS" i="1" dirty="0"/>
              <a:t>IIS</a:t>
            </a:r>
            <a:r>
              <a:rPr lang="sr-Latn-RS" dirty="0"/>
              <a:t> praktično predstavlja softverski paket pomoću kog se mogu pokretati serverske aplikacije</a:t>
            </a:r>
          </a:p>
          <a:p>
            <a:r>
              <a:rPr lang="sr-Latn-RS" dirty="0"/>
              <a:t>Upravo, kada se pokrene </a:t>
            </a:r>
            <a:r>
              <a:rPr lang="sr-Latn-RS" i="1" dirty="0"/>
              <a:t>ASP.NET</a:t>
            </a:r>
            <a:r>
              <a:rPr lang="sr-Latn-RS" dirty="0"/>
              <a:t> (</a:t>
            </a:r>
            <a:r>
              <a:rPr lang="sr-Latn-RS" i="1" dirty="0"/>
              <a:t>backend</a:t>
            </a:r>
            <a:r>
              <a:rPr lang="sr-Latn-RS" dirty="0"/>
              <a:t>) aplikacija kakvu smo i mi pisali, ona se praktično diže upravo na </a:t>
            </a:r>
            <a:r>
              <a:rPr lang="sr-Latn-RS" i="1" dirty="0"/>
              <a:t>IIS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i="1" dirty="0"/>
              <a:t>Host</a:t>
            </a:r>
            <a:r>
              <a:rPr lang="en-US" dirty="0"/>
              <a:t>-</a:t>
            </a:r>
            <a:r>
              <a:rPr lang="en-US" dirty="0" err="1"/>
              <a:t>ovanje</a:t>
            </a:r>
            <a:r>
              <a:rPr lang="en-US" dirty="0"/>
              <a:t> </a:t>
            </a:r>
            <a:r>
              <a:rPr lang="en-US" i="1" dirty="0"/>
              <a:t>frontend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>
            <a:normAutofit/>
          </a:bodyPr>
          <a:lstStyle/>
          <a:p>
            <a:r>
              <a:rPr lang="sr-Latn-RS" dirty="0"/>
              <a:t>Postoji </a:t>
            </a:r>
            <a:r>
              <a:rPr lang="sr-Latn-RS" i="1" dirty="0"/>
              <a:t>IIS Manager</a:t>
            </a:r>
            <a:r>
              <a:rPr lang="sr-Latn-RS" dirty="0"/>
              <a:t> aplikacija pomoću koje je moguće upravljanje svih serverskih aplikacija koje su preko </a:t>
            </a:r>
            <a:r>
              <a:rPr lang="sr-Latn-RS" i="1" dirty="0"/>
              <a:t>IIS</a:t>
            </a:r>
            <a:r>
              <a:rPr lang="sr-Latn-RS" dirty="0"/>
              <a:t>-a pokrenute, kao i </a:t>
            </a:r>
            <a:r>
              <a:rPr lang="sr-Latn-RS" u="sng" dirty="0"/>
              <a:t>kreiranje novih</a:t>
            </a:r>
          </a:p>
          <a:p>
            <a:r>
              <a:rPr lang="sr-Latn-RS" dirty="0"/>
              <a:t>Upravo je to ono što nama treba, da pokrenemo novu</a:t>
            </a:r>
          </a:p>
          <a:p>
            <a:r>
              <a:rPr lang="sr-Latn-RS" dirty="0"/>
              <a:t>Unutar </a:t>
            </a:r>
            <a:r>
              <a:rPr lang="sr-Latn-RS" i="1" dirty="0"/>
              <a:t>IIS Manager</a:t>
            </a:r>
            <a:r>
              <a:rPr lang="sr-Latn-RS" dirty="0"/>
              <a:t> aplikacije, ovo je veoma jednostavno postići – sve što je potrebno je kliknuti na opciju za kreiranje nove serverske aplikacije, gde je potrebno popuniti nekoliko polja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Ime aplikacije – nema nikakvog uticaja i može biti proizvoljno; mi ćemo je nazvati kao što nam se i sama </a:t>
            </a:r>
            <a:r>
              <a:rPr lang="sr-Latn-RS" i="1" dirty="0"/>
              <a:t>frontend</a:t>
            </a:r>
            <a:r>
              <a:rPr lang="sr-Latn-RS" dirty="0"/>
              <a:t> aplikacija zaista zove – </a:t>
            </a:r>
            <a:r>
              <a:rPr lang="sr-Latn-RS" i="1" dirty="0"/>
              <a:t>Starwood</a:t>
            </a:r>
            <a:endParaRPr lang="sr-Latn-R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Fizička putanja do samih fajlova – praktično, to je folder gde nam se nalaze </a:t>
            </a:r>
            <a:r>
              <a:rPr lang="sr-Latn-RS" i="1" dirty="0"/>
              <a:t>index.html</a:t>
            </a:r>
            <a:r>
              <a:rPr lang="sr-Latn-RS" dirty="0"/>
              <a:t>, </a:t>
            </a:r>
            <a:r>
              <a:rPr lang="sr-Latn-RS" i="1" dirty="0"/>
              <a:t>index.js</a:t>
            </a:r>
            <a:r>
              <a:rPr lang="sr-Latn-RS" dirty="0"/>
              <a:t> i </a:t>
            </a:r>
            <a:r>
              <a:rPr lang="sr-Latn-RS" i="1" dirty="0"/>
              <a:t>ui.js</a:t>
            </a:r>
            <a:r>
              <a:rPr lang="sr-Latn-RS" dirty="0"/>
              <a:t> (da smo imali i podfoldere, oni bi takođe bili javno izloženi – </a:t>
            </a:r>
            <a:r>
              <a:rPr lang="sr-Latn-RS" i="1" dirty="0"/>
              <a:t>exposed</a:t>
            </a:r>
            <a:r>
              <a:rPr lang="sr-Latn-RS" dirty="0"/>
              <a:t>); npr. neka je to folder </a:t>
            </a:r>
            <a:r>
              <a:rPr lang="sr-Latn-RS" i="1" dirty="0"/>
              <a:t>C:</a:t>
            </a:r>
            <a:r>
              <a:rPr lang="en-US" i="1" dirty="0"/>
              <a:t>\Starwood</a:t>
            </a:r>
            <a:r>
              <a:rPr lang="en-US" dirty="0"/>
              <a:t> (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god da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fajlove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r-Latn-RS" dirty="0"/>
              <a:t>čuvali)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i="1" dirty="0"/>
              <a:t>PORT</a:t>
            </a:r>
            <a:r>
              <a:rPr lang="sr-Latn-RS" dirty="0"/>
              <a:t> na kom će se podići serverska aplikacija – možemo koristiti npr. 4100</a:t>
            </a:r>
          </a:p>
          <a:p>
            <a:r>
              <a:rPr lang="sr-Latn-RS" dirty="0"/>
              <a:t>Da se pristupi </a:t>
            </a:r>
            <a:r>
              <a:rPr lang="sr-Latn-RS" i="1" dirty="0"/>
              <a:t>IIS Manager</a:t>
            </a:r>
            <a:r>
              <a:rPr lang="sr-Latn-RS" dirty="0"/>
              <a:t> aplikaciji, u </a:t>
            </a:r>
            <a:r>
              <a:rPr lang="sr-Latn-RS" i="1" dirty="0"/>
              <a:t>Windows</a:t>
            </a:r>
            <a:r>
              <a:rPr lang="sr-Latn-RS" dirty="0"/>
              <a:t> searchu kucati „inetmgr“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09BF24-CDB8-FA96-9A45-40DCC85F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89" y="1131994"/>
            <a:ext cx="5306804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CD30-64E5-24CF-69B2-92E8F359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04CE-D0F0-B7FD-094F-1707335C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A3BB-A7D5-B1F7-CF07-EC0D7124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8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818"/>
            <a:ext cx="6054208" cy="4563545"/>
          </a:xfrm>
        </p:spPr>
        <p:txBody>
          <a:bodyPr/>
          <a:lstStyle/>
          <a:p>
            <a:r>
              <a:rPr lang="sr-Latn-RS" dirty="0"/>
              <a:t>Za razvoj </a:t>
            </a:r>
            <a:r>
              <a:rPr lang="sr-Latn-RS" i="1" dirty="0"/>
              <a:t>frontend</a:t>
            </a:r>
            <a:r>
              <a:rPr lang="sr-Latn-RS" dirty="0"/>
              <a:t> aplikacije koristićemo </a:t>
            </a:r>
            <a:r>
              <a:rPr lang="sr-Latn-RS" i="1" dirty="0"/>
              <a:t>Visual Studio Code</a:t>
            </a:r>
            <a:endParaRPr lang="sr-Latn-RS" dirty="0"/>
          </a:p>
          <a:p>
            <a:r>
              <a:rPr lang="sr-Latn-RS" dirty="0"/>
              <a:t>Napravite bilo koji folder (npr. „StarwoodFrontend“) na nekoj željenoj destinaciji, i kada otvorite taj folder, desnim klikom na njega, imaćete opciju „Open with Code“</a:t>
            </a:r>
          </a:p>
          <a:p>
            <a:r>
              <a:rPr lang="sr-Latn-RS" dirty="0"/>
              <a:t>Ovim otvarate </a:t>
            </a:r>
            <a:r>
              <a:rPr lang="sr-Latn-RS" i="1" dirty="0"/>
              <a:t>Visual Studio Code</a:t>
            </a:r>
            <a:r>
              <a:rPr lang="sr-Latn-RS" dirty="0"/>
              <a:t> editor baš u tom folderu, i dalje, sve izmene koje napravite će biti sačuvane baš u tom folderu</a:t>
            </a:r>
          </a:p>
          <a:p>
            <a:r>
              <a:rPr lang="sr-Latn-RS" dirty="0"/>
              <a:t>Kada Vam se otvori </a:t>
            </a:r>
            <a:r>
              <a:rPr lang="sr-Latn-RS" i="1" dirty="0"/>
              <a:t>VSC</a:t>
            </a:r>
            <a:r>
              <a:rPr lang="sr-Latn-RS" dirty="0"/>
              <a:t>, pitaće Vas da li verujete autorima fajlova tog foldera – prihvatite pitanje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87543-57B9-2DF9-3E96-ACD6CBBA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75" y="1328444"/>
            <a:ext cx="227679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023493-7F3E-7EFA-2DAC-29D9F56F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0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1E2C-6032-AE6E-9E1E-D9320CD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44FA-BED4-852D-3210-08643870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21FD-37F1-5BFE-7B7D-B3A3D037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7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B637A-F546-564F-0AC8-0658DEFEB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0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FD1E-1C49-22BD-051D-08C7BA64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2B185-E230-881D-CC1C-675BE61B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48AE-824D-1F17-296E-F517236A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09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1FF5F5-BD0D-5E03-6584-DC3EF202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20" y="1131994"/>
            <a:ext cx="3993636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C8C9-54A0-3C3C-4711-718652D4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2100-DC21-EDF9-80A5-FB20235D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A914-9382-EB03-E9D9-188EF77B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23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2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79FCE-4F7E-EC0E-46BC-CBCDB03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12" y="2389080"/>
            <a:ext cx="2943527" cy="20713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F54A-CFF2-A0EA-4138-D517CC47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EB8D-8D32-A57E-09EF-BFD4E91E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2532-6904-7E06-92B3-64802856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79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05A37-EEF4-8035-4822-B312C7F8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20" y="1131994"/>
            <a:ext cx="3993636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E02F-49A3-6248-6F4F-272F5DD6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3F4D-38A2-709E-3E6A-283A54DA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1FA7-8D1A-645F-D381-C0D583B9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87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6D048-C317-F15B-0123-271C7B86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63" y="1131994"/>
            <a:ext cx="8702151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3D30-AD68-24AC-D408-A3BFDE6E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EC38-CD6B-9D71-653A-CCE83C07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4A95-F47E-13DF-6F89-61FFB157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4C7C5-EA44-9DCB-F62C-A2AE55147D8C}"/>
              </a:ext>
            </a:extLst>
          </p:cNvPr>
          <p:cNvSpPr txBox="1"/>
          <p:nvPr/>
        </p:nvSpPr>
        <p:spPr>
          <a:xfrm>
            <a:off x="1745863" y="655782"/>
            <a:ext cx="870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Opcije</a:t>
            </a:r>
            <a:r>
              <a:rPr lang="en-US" dirty="0"/>
              <a:t> za </a:t>
            </a:r>
            <a:r>
              <a:rPr lang="en-US" dirty="0" err="1"/>
              <a:t>kontrolu</a:t>
            </a:r>
            <a:r>
              <a:rPr lang="en-US" dirty="0"/>
              <a:t> (Start/Stop) </a:t>
            </a:r>
            <a:r>
              <a:rPr lang="en-US" dirty="0" err="1"/>
              <a:t>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49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3F8E-895F-BF0A-A1E4-ED1FFD9C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n-US" dirty="0" err="1"/>
              <a:t>Pristup</a:t>
            </a:r>
            <a:r>
              <a:rPr lang="en-US" dirty="0"/>
              <a:t> (</a:t>
            </a:r>
            <a:r>
              <a:rPr lang="en-US" dirty="0" err="1"/>
              <a:t>engl.</a:t>
            </a:r>
            <a:r>
              <a:rPr lang="en-US" dirty="0"/>
              <a:t> </a:t>
            </a:r>
            <a:r>
              <a:rPr lang="en-US" i="1" dirty="0"/>
              <a:t>access</a:t>
            </a:r>
            <a:r>
              <a:rPr lang="en-US" dirty="0"/>
              <a:t>) </a:t>
            </a:r>
            <a:r>
              <a:rPr lang="en-US" dirty="0" err="1"/>
              <a:t>aplikaciji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E82E-D151-3A47-7F98-C8D7AF02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0793"/>
            <a:ext cx="8596668" cy="4400569"/>
          </a:xfrm>
        </p:spPr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dalje</a:t>
            </a:r>
            <a:r>
              <a:rPr lang="en-US" dirty="0"/>
              <a:t> je </a:t>
            </a:r>
            <a:r>
              <a:rPr lang="en-US" dirty="0" err="1"/>
              <a:t>mogu</a:t>
            </a:r>
            <a:r>
              <a:rPr lang="sr-Latn-RS" dirty="0"/>
              <a:t>će pokrenuti ručno fajlove i otvoriti ih direktno u </a:t>
            </a:r>
            <a:r>
              <a:rPr lang="sr-Latn-RS" i="1" dirty="0"/>
              <a:t>browser</a:t>
            </a:r>
            <a:r>
              <a:rPr lang="sr-Latn-RS" dirty="0"/>
              <a:t>-u</a:t>
            </a:r>
          </a:p>
          <a:p>
            <a:r>
              <a:rPr lang="sr-Latn-RS" dirty="0"/>
              <a:t>Međutim, sada, moguće je u </a:t>
            </a:r>
            <a:r>
              <a:rPr lang="sr-Latn-RS" i="1" dirty="0"/>
              <a:t>browser</a:t>
            </a:r>
            <a:r>
              <a:rPr lang="sr-Latn-RS" dirty="0"/>
              <a:t>-u takođe otići na:</a:t>
            </a:r>
            <a:br>
              <a:rPr lang="sr-Latn-RS" dirty="0"/>
            </a:br>
            <a:r>
              <a:rPr lang="sr-Latn-RS" dirty="0"/>
              <a:t>http:</a:t>
            </a:r>
            <a:r>
              <a:rPr lang="en-US" dirty="0"/>
              <a:t>//localhost:4100,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sr-Latn-RS" dirty="0"/>
              <a:t>bi takođe trebala da se učita</a:t>
            </a:r>
          </a:p>
          <a:p>
            <a:r>
              <a:rPr lang="sr-Latn-RS" dirty="0"/>
              <a:t>Naravno, nemojte zaboraviti da pokrenete i </a:t>
            </a:r>
            <a:r>
              <a:rPr lang="sr-Latn-RS" i="1" dirty="0"/>
              <a:t>backend</a:t>
            </a:r>
            <a:r>
              <a:rPr lang="sr-Latn-RS" dirty="0"/>
              <a:t> aplikaciju (ako već nije)</a:t>
            </a:r>
          </a:p>
          <a:p>
            <a:r>
              <a:rPr lang="sr-Latn-RS" i="1" dirty="0"/>
              <a:t>Backend</a:t>
            </a:r>
            <a:r>
              <a:rPr lang="sr-Latn-RS" dirty="0"/>
              <a:t> aplikacija se dakle sada nalazi na drugom </a:t>
            </a:r>
            <a:r>
              <a:rPr lang="en-US" i="1" dirty="0"/>
              <a:t>PORT</a:t>
            </a:r>
            <a:r>
              <a:rPr lang="en-US" dirty="0"/>
              <a:t>-u (</a:t>
            </a:r>
            <a:r>
              <a:rPr lang="en-US" dirty="0" err="1"/>
              <a:t>konkretno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prezentaciji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5135)</a:t>
            </a:r>
          </a:p>
          <a:p>
            <a:r>
              <a:rPr lang="en-US" dirty="0"/>
              <a:t>I </a:t>
            </a:r>
            <a:r>
              <a:rPr lang="en-US" dirty="0" err="1"/>
              <a:t>dalje</a:t>
            </a:r>
            <a:r>
              <a:rPr lang="en-US" dirty="0"/>
              <a:t>,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sr-Latn-RS" dirty="0"/>
              <a:t>će samo raditi na lokalnoj mašini – ukoliko pokušate da joj pristupite sa drugog računara u istom </a:t>
            </a:r>
            <a:r>
              <a:rPr lang="sr-Latn-RS" i="1" dirty="0"/>
              <a:t>LAN</a:t>
            </a:r>
            <a:r>
              <a:rPr lang="sr-Latn-RS" dirty="0"/>
              <a:t>-u, čak i ako navedete pravu </a:t>
            </a:r>
            <a:r>
              <a:rPr lang="sr-Latn-RS" i="1" dirty="0"/>
              <a:t>IP</a:t>
            </a:r>
            <a:r>
              <a:rPr lang="sr-Latn-RS" dirty="0"/>
              <a:t> adresu mašine koja </a:t>
            </a:r>
            <a:r>
              <a:rPr lang="sr-Latn-RS" i="1" dirty="0"/>
              <a:t>host</a:t>
            </a:r>
            <a:r>
              <a:rPr lang="sr-Latn-RS" dirty="0"/>
              <a:t>-uje ova dva servera, i dalje nećete imati pristup iz čisto softverskih razloga – koji su inače veoma jednostavni za podešavanje!</a:t>
            </a:r>
          </a:p>
          <a:p>
            <a:r>
              <a:rPr lang="sr-Latn-RS" dirty="0"/>
              <a:t>Inače, u ovoj prezentaciji, fajlovi </a:t>
            </a:r>
            <a:r>
              <a:rPr lang="sr-Latn-RS" i="1" dirty="0"/>
              <a:t>frontend</a:t>
            </a:r>
            <a:r>
              <a:rPr lang="sr-Latn-RS" dirty="0"/>
              <a:t> aplikacije su bili razvijani u drugom folderu, a za ovu konkretnu demonstraciju, kopirani su </a:t>
            </a:r>
            <a:r>
              <a:rPr lang="en-US" dirty="0"/>
              <a:t>u</a:t>
            </a:r>
            <a:r>
              <a:rPr lang="sr-Latn-RS" dirty="0"/>
              <a:t> </a:t>
            </a:r>
            <a:r>
              <a:rPr lang="sr-Latn-RS" i="1" dirty="0"/>
              <a:t>C:</a:t>
            </a:r>
            <a:r>
              <a:rPr lang="en-US" i="1" dirty="0"/>
              <a:t>\Starwood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CA64-30A4-A43F-9620-DDCD31EB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88CC-DAEB-8DD3-2F78-8F69D318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C55F-F439-5C54-3C00-E65314D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8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44215D-2F2F-6C47-111E-453BEAF05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8D5B-DC87-CFF7-FFA4-D4800C2F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0CA6-2459-4B6E-DF3A-D10831EE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62E5-5467-D9D4-E38E-84472A94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59A677-3EA3-D057-3D0B-4BC385321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4" r="1" b="706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E93D445-D1ED-F8B0-C5FE-A97D4D086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" r="1" b="3384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E4CD-A4C7-A049-25D3-1CDC7143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01B0-7A60-84E2-EBAC-52740996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584C-0D10-B40A-D39A-3687EEBB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5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9C859-7742-648A-44C4-399621675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" r="1" b="375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C86C-AAB9-1645-B13D-5D6EC5DE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C272-F118-11CE-480D-4E05D86C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B4D2-1AF9-76C4-067F-FDAD27FE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693312C-7D43-E6A3-CB13-BAD6799A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9E2C-140D-2CE0-8D0A-C00DD891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7EED-F138-3129-F78C-18B2D0F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B9F5-8922-194C-C384-75881DC9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6E7A-D025-2E75-FBE2-60D4ECE4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907"/>
          </a:xfrm>
        </p:spPr>
        <p:txBody>
          <a:bodyPr/>
          <a:lstStyle/>
          <a:p>
            <a:r>
              <a:rPr lang="sr-Latn-RS" i="1" dirty="0"/>
              <a:t>Boilerplate code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91C7-741B-3DA4-8245-632E635C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580C-492C-F0AA-44D6-B9A77AE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24EB-7C81-55B0-A6A5-772C0022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283A0-5DE1-175F-1EDF-5BDEEBF87D95}"/>
              </a:ext>
            </a:extLst>
          </p:cNvPr>
          <p:cNvSpPr txBox="1"/>
          <p:nvPr/>
        </p:nvSpPr>
        <p:spPr>
          <a:xfrm>
            <a:off x="677334" y="1763570"/>
            <a:ext cx="1022931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"X-UA-Compatible"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=edge"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Starwood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29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2196</Words>
  <Application>Microsoft Office PowerPoint</Application>
  <PresentationFormat>Widescreen</PresentationFormat>
  <Paragraphs>238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Trebuchet MS</vt:lpstr>
      <vt:lpstr>Wingdings 3</vt:lpstr>
      <vt:lpstr>Facet</vt:lpstr>
      <vt:lpstr>11. Browser App (Frontend)</vt:lpstr>
      <vt:lpstr>Propratni primer</vt:lpstr>
      <vt:lpstr>Starwood app frontend</vt:lpstr>
      <vt:lpstr>Starwood app frontend</vt:lpstr>
      <vt:lpstr>PowerPoint Presentation</vt:lpstr>
      <vt:lpstr>PowerPoint Presentation</vt:lpstr>
      <vt:lpstr>PowerPoint Presentation</vt:lpstr>
      <vt:lpstr>PowerPoint Presentation</vt:lpstr>
      <vt:lpstr>Boilerplate code</vt:lpstr>
      <vt:lpstr>Starwood app frontend</vt:lpstr>
      <vt:lpstr>PowerPoint Presentation</vt:lpstr>
      <vt:lpstr>Starwood app frontend</vt:lpstr>
      <vt:lpstr>Starwood app frontend</vt:lpstr>
      <vt:lpstr>PowerPoint Presentation</vt:lpstr>
      <vt:lpstr>PowerPoint Presentation</vt:lpstr>
      <vt:lpstr>PowerPoint Presentation</vt:lpstr>
      <vt:lpstr>Testiranje display metode</vt:lpstr>
      <vt:lpstr>PowerPoint Presentation</vt:lpstr>
      <vt:lpstr>PowerPoint Presentation</vt:lpstr>
      <vt:lpstr>PowerPoint Presentation</vt:lpstr>
      <vt:lpstr>PowerPoint Presentation</vt:lpstr>
      <vt:lpstr>Poziv backend servisa</vt:lpstr>
      <vt:lpstr>PowerPoint Presentation</vt:lpstr>
      <vt:lpstr>PowerPoint Presentation</vt:lpstr>
      <vt:lpstr>PowerPoint Presentation</vt:lpstr>
      <vt:lpstr>PowerPoint Presentation</vt:lpstr>
      <vt:lpstr>Poziv backend servisa</vt:lpstr>
      <vt:lpstr>PowerPoint Presentation</vt:lpstr>
      <vt:lpstr>PowerPoint Presentation</vt:lpstr>
      <vt:lpstr>PowerPoint Presentation</vt:lpstr>
      <vt:lpstr>Bonus</vt:lpstr>
      <vt:lpstr>PowerPoint Presentation</vt:lpstr>
      <vt:lpstr>PowerPoint Presentation</vt:lpstr>
      <vt:lpstr>PowerPoint Presentation</vt:lpstr>
      <vt:lpstr>PowerPoint Presentation</vt:lpstr>
      <vt:lpstr>Host-ovanje frontend aplikacije</vt:lpstr>
      <vt:lpstr>Host-ovanje frontend aplikacije</vt:lpstr>
      <vt:lpstr>Host-ovanje frontend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Pristup (engl. access) aplikaciji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40</cp:revision>
  <dcterms:created xsi:type="dcterms:W3CDTF">2022-06-06T19:00:58Z</dcterms:created>
  <dcterms:modified xsi:type="dcterms:W3CDTF">2022-06-19T12:25:17Z</dcterms:modified>
</cp:coreProperties>
</file>