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1573C-E968-4969-A9CC-AF4DC37B41C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CA681-06C3-4F62-9B0A-91A921F4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5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6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9424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53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7999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85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26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8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4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5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8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8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9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8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7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1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7CF6-0958-2691-CEAF-818E50E7D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14. </a:t>
            </a:r>
            <a:r>
              <a:rPr lang="sr-Latn-RS" dirty="0"/>
              <a:t>Uvod </a:t>
            </a:r>
            <a:r>
              <a:rPr lang="en-US" dirty="0"/>
              <a:t>u 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D8BA4-CA38-3A30-E7A8-80F2FC26E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Vladimir Siv</a:t>
            </a:r>
            <a:r>
              <a:rPr lang="sr-Latn-RS" dirty="0"/>
              <a:t>čev</a:t>
            </a:r>
          </a:p>
          <a:p>
            <a:r>
              <a:rPr lang="en-US" dirty="0"/>
              <a:t>MSc. Electrical &amp; Computer Engineering</a:t>
            </a:r>
          </a:p>
          <a:p>
            <a:r>
              <a:rPr lang="en-US" dirty="0"/>
              <a:t>Jun 2022.</a:t>
            </a:r>
          </a:p>
        </p:txBody>
      </p:sp>
    </p:spTree>
    <p:extLst>
      <p:ext uri="{BB962C8B-B14F-4D97-AF65-F5344CB8AC3E}">
        <p14:creationId xmlns:p14="http://schemas.microsoft.com/office/powerpoint/2010/main" val="388063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090"/>
          </a:xfrm>
        </p:spPr>
        <p:txBody>
          <a:bodyPr/>
          <a:lstStyle/>
          <a:p>
            <a:r>
              <a:rPr lang="sr-Latn-RS" dirty="0"/>
              <a:t>Šta je </a:t>
            </a:r>
            <a:r>
              <a:rPr lang="sr-Latn-RS" i="1" dirty="0"/>
              <a:t>Angular</a:t>
            </a:r>
            <a:r>
              <a:rPr lang="sr-Latn-RS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0056"/>
            <a:ext cx="8596668" cy="4631307"/>
          </a:xfrm>
        </p:spPr>
        <p:txBody>
          <a:bodyPr/>
          <a:lstStyle/>
          <a:p>
            <a:r>
              <a:rPr lang="sr-Latn-RS" i="1" dirty="0"/>
              <a:t>Angular</a:t>
            </a:r>
            <a:r>
              <a:rPr lang="sr-Latn-RS" dirty="0"/>
              <a:t> predstavlja </a:t>
            </a:r>
            <a:r>
              <a:rPr lang="sr-Latn-RS" i="1" dirty="0"/>
              <a:t>framework</a:t>
            </a:r>
            <a:r>
              <a:rPr lang="sr-Latn-RS" dirty="0"/>
              <a:t> za razvoj </a:t>
            </a:r>
            <a:r>
              <a:rPr lang="sr-Latn-RS" i="1" dirty="0"/>
              <a:t>frontend web</a:t>
            </a:r>
            <a:r>
              <a:rPr lang="sr-Latn-RS" dirty="0"/>
              <a:t> aplikacija</a:t>
            </a:r>
          </a:p>
          <a:p>
            <a:r>
              <a:rPr lang="sr-Latn-RS" dirty="0"/>
              <a:t>Predstavlja jedan veoma moćan </a:t>
            </a:r>
            <a:r>
              <a:rPr lang="sr-Latn-RS" i="1" dirty="0"/>
              <a:t>framework</a:t>
            </a:r>
            <a:r>
              <a:rPr lang="sr-Latn-RS" dirty="0"/>
              <a:t> koji u sebi sadrži mnoštvo razvijenih funkcionalnosti koje programerima daje na raspolaganju (engl. </a:t>
            </a:r>
            <a:r>
              <a:rPr lang="sr-Latn-RS" i="1" dirty="0"/>
              <a:t>out of the box</a:t>
            </a:r>
            <a:r>
              <a:rPr lang="sr-Latn-RS" dirty="0"/>
              <a:t>), tako da sa vrlo malo truda i napora mogu da odrade velik posao, odnosno, da implementiraju veće funkcionalnosti, čime im se praktično diže produktivnost (veoma bitno u praksi i industriji)</a:t>
            </a:r>
          </a:p>
          <a:p>
            <a:r>
              <a:rPr lang="sr-Latn-RS" dirty="0"/>
              <a:t>Ipak, na ovom kursu, biće pokazan samo najosnovniji koncept samog </a:t>
            </a:r>
            <a:r>
              <a:rPr lang="sr-Latn-RS" i="1" dirty="0"/>
              <a:t>Angular</a:t>
            </a:r>
            <a:r>
              <a:rPr lang="sr-Latn-RS" dirty="0"/>
              <a:t>-a kao uvod u sam </a:t>
            </a:r>
            <a:r>
              <a:rPr lang="sr-Latn-RS" i="1" dirty="0"/>
              <a:t>framework</a:t>
            </a:r>
            <a:r>
              <a:rPr lang="sr-Latn-RS" dirty="0"/>
              <a:t>, jer je obiman i praktično može da predstavlja sam kurs za sebe!</a:t>
            </a:r>
          </a:p>
          <a:p>
            <a:r>
              <a:rPr lang="sr-Latn-RS" dirty="0"/>
              <a:t>Još jedna (neobavezna) odlika </a:t>
            </a:r>
            <a:r>
              <a:rPr lang="sr-Latn-RS" i="1" dirty="0"/>
              <a:t>framework</a:t>
            </a:r>
            <a:r>
              <a:rPr lang="sr-Latn-RS" dirty="0"/>
              <a:t>-a je da ne koristi </a:t>
            </a:r>
            <a:r>
              <a:rPr lang="sr-Latn-RS" i="1" dirty="0"/>
              <a:t>JavaScript</a:t>
            </a:r>
            <a:r>
              <a:rPr lang="sr-Latn-RS" dirty="0"/>
              <a:t> jezik direktno, već </a:t>
            </a:r>
            <a:r>
              <a:rPr lang="sr-Latn-RS" i="1" dirty="0"/>
              <a:t>TypeScript</a:t>
            </a:r>
            <a:endParaRPr lang="sr-Latn-RS" dirty="0"/>
          </a:p>
          <a:p>
            <a:r>
              <a:rPr lang="sr-Latn-RS" i="1" dirty="0"/>
              <a:t>TypeScript</a:t>
            </a:r>
            <a:r>
              <a:rPr lang="sr-Latn-RS" dirty="0"/>
              <a:t> inače predstavlja </a:t>
            </a:r>
            <a:r>
              <a:rPr lang="sr-Latn-RS" i="1" dirty="0"/>
              <a:t>superset</a:t>
            </a:r>
            <a:r>
              <a:rPr lang="sr-Latn-RS" dirty="0"/>
              <a:t> jezika </a:t>
            </a:r>
            <a:r>
              <a:rPr lang="sr-Latn-RS" i="1" dirty="0"/>
              <a:t>JavaScript</a:t>
            </a:r>
            <a:r>
              <a:rPr lang="sr-Latn-RS" dirty="0"/>
              <a:t>, što znači da sve što je moguće uraditi u </a:t>
            </a:r>
            <a:r>
              <a:rPr lang="sr-Latn-RS" i="1" dirty="0"/>
              <a:t>JS</a:t>
            </a:r>
            <a:r>
              <a:rPr lang="sr-Latn-RS" dirty="0"/>
              <a:t>-u, moguće je i u </a:t>
            </a:r>
            <a:r>
              <a:rPr lang="sr-Latn-RS" i="1" dirty="0"/>
              <a:t>TS</a:t>
            </a:r>
            <a:r>
              <a:rPr lang="sr-Latn-RS" dirty="0"/>
              <a:t>-u; praktično, </a:t>
            </a:r>
            <a:r>
              <a:rPr lang="sr-Latn-RS" i="1" dirty="0"/>
              <a:t>TS</a:t>
            </a:r>
            <a:r>
              <a:rPr lang="sr-Latn-RS" dirty="0"/>
              <a:t> je </a:t>
            </a:r>
            <a:r>
              <a:rPr lang="sr-Latn-RS" i="1" dirty="0"/>
              <a:t>JS</a:t>
            </a:r>
            <a:r>
              <a:rPr lang="sr-Latn-RS" dirty="0"/>
              <a:t> gde su takođe dodati i tipovi (number, string, klase, ...); </a:t>
            </a:r>
            <a:r>
              <a:rPr lang="sr-Latn-RS" i="1" dirty="0"/>
              <a:t>TS</a:t>
            </a:r>
            <a:r>
              <a:rPr lang="sr-Latn-RS" dirty="0"/>
              <a:t> = </a:t>
            </a:r>
            <a:r>
              <a:rPr lang="sr-Latn-RS" i="1" dirty="0"/>
              <a:t>JS</a:t>
            </a:r>
            <a:r>
              <a:rPr lang="sr-Latn-RS" dirty="0"/>
              <a:t> + </a:t>
            </a:r>
            <a:r>
              <a:rPr lang="sr-Latn-RS" i="1" dirty="0"/>
              <a:t>Types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5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090"/>
          </a:xfrm>
        </p:spPr>
        <p:txBody>
          <a:bodyPr/>
          <a:lstStyle/>
          <a:p>
            <a:r>
              <a:rPr lang="sr-Latn-RS" i="1" dirty="0"/>
              <a:t>Node</a:t>
            </a:r>
            <a:r>
              <a:rPr lang="sr-Latn-RS" dirty="0"/>
              <a:t> tehnologije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0056"/>
            <a:ext cx="8596668" cy="4631307"/>
          </a:xfrm>
        </p:spPr>
        <p:txBody>
          <a:bodyPr/>
          <a:lstStyle/>
          <a:p>
            <a:r>
              <a:rPr lang="sr-Latn-RS" dirty="0"/>
              <a:t>Inače, </a:t>
            </a:r>
            <a:r>
              <a:rPr lang="sr-Latn-RS" i="1" dirty="0"/>
              <a:t>Angular</a:t>
            </a:r>
            <a:r>
              <a:rPr lang="sr-Latn-RS" dirty="0"/>
              <a:t> je deo </a:t>
            </a:r>
            <a:r>
              <a:rPr lang="sr-Latn-RS" i="1" dirty="0"/>
              <a:t>node</a:t>
            </a:r>
            <a:r>
              <a:rPr lang="sr-Latn-RS" dirty="0"/>
              <a:t> tehnologija, a to su tehnologije koje su praktično zasnovane na jeziku </a:t>
            </a:r>
            <a:r>
              <a:rPr lang="sr-Latn-RS" i="1" dirty="0"/>
              <a:t>JavaScript</a:t>
            </a:r>
            <a:r>
              <a:rPr lang="sr-Latn-RS" dirty="0"/>
              <a:t> (odnosno opciono </a:t>
            </a:r>
            <a:r>
              <a:rPr lang="sr-Latn-RS" i="1" dirty="0"/>
              <a:t>TypeScript</a:t>
            </a:r>
            <a:r>
              <a:rPr lang="sr-Latn-RS" dirty="0"/>
              <a:t>)</a:t>
            </a:r>
          </a:p>
          <a:p>
            <a:r>
              <a:rPr lang="sr-Latn-RS" dirty="0"/>
              <a:t>Kako bi se </a:t>
            </a:r>
            <a:r>
              <a:rPr lang="sr-Latn-RS" i="1" dirty="0"/>
              <a:t>Angular</a:t>
            </a:r>
            <a:r>
              <a:rPr lang="sr-Latn-RS" dirty="0"/>
              <a:t> uopšte koristio, prvenstveno je potrebno instalirati </a:t>
            </a:r>
            <a:r>
              <a:rPr lang="sr-Latn-RS" i="1" dirty="0"/>
              <a:t>node</a:t>
            </a:r>
            <a:r>
              <a:rPr lang="sr-Latn-RS" dirty="0"/>
              <a:t>, pa preko </a:t>
            </a:r>
            <a:r>
              <a:rPr lang="sr-Latn-RS" i="1" dirty="0"/>
              <a:t>node</a:t>
            </a:r>
            <a:r>
              <a:rPr lang="sr-Latn-RS" dirty="0"/>
              <a:t>-a sam </a:t>
            </a:r>
            <a:r>
              <a:rPr lang="sr-Latn-RS" i="1" dirty="0"/>
              <a:t>Angular</a:t>
            </a:r>
            <a:endParaRPr lang="sr-Latn-RS" dirty="0"/>
          </a:p>
          <a:p>
            <a:r>
              <a:rPr lang="sr-Latn-RS" dirty="0"/>
              <a:t>Ove tehnologije su takođe veoma </a:t>
            </a:r>
            <a:r>
              <a:rPr lang="sr-Latn-RS" i="1" dirty="0"/>
              <a:t>web</a:t>
            </a:r>
            <a:r>
              <a:rPr lang="sr-Latn-RS" dirty="0"/>
              <a:t> orijentisane, pa takođe i daju razne pogodnosti za rad sa njima</a:t>
            </a:r>
          </a:p>
          <a:p>
            <a:r>
              <a:rPr lang="sr-Latn-RS" dirty="0"/>
              <a:t>Recimo, dok se razvija </a:t>
            </a:r>
            <a:r>
              <a:rPr lang="sr-Latn-RS" i="1" dirty="0"/>
              <a:t>frontend</a:t>
            </a:r>
            <a:r>
              <a:rPr lang="sr-Latn-RS" dirty="0"/>
              <a:t> aplikacija u </a:t>
            </a:r>
            <a:r>
              <a:rPr lang="sr-Latn-RS" i="1" dirty="0"/>
              <a:t>Angular</a:t>
            </a:r>
            <a:r>
              <a:rPr lang="sr-Latn-RS" dirty="0"/>
              <a:t>-u, kada se pokrene, podiže se jedan tzv. </a:t>
            </a:r>
            <a:r>
              <a:rPr lang="sr-Latn-RS" i="1" dirty="0"/>
              <a:t>development server</a:t>
            </a:r>
            <a:r>
              <a:rPr lang="sr-Latn-RS" dirty="0"/>
              <a:t> koji samo </a:t>
            </a:r>
            <a:r>
              <a:rPr lang="sr-Latn-RS" i="1" dirty="0"/>
              <a:t>host</a:t>
            </a:r>
            <a:r>
              <a:rPr lang="sr-Latn-RS" dirty="0"/>
              <a:t>-uje samu </a:t>
            </a:r>
            <a:r>
              <a:rPr lang="sr-Latn-RS" i="1" dirty="0"/>
              <a:t>Angular</a:t>
            </a:r>
            <a:r>
              <a:rPr lang="sr-Latn-RS" dirty="0"/>
              <a:t> aplikaciju</a:t>
            </a:r>
          </a:p>
          <a:p>
            <a:r>
              <a:rPr lang="sr-Latn-RS" dirty="0"/>
              <a:t>To je dakle server koji samo vraća </a:t>
            </a:r>
            <a:r>
              <a:rPr lang="sr-Latn-RS" i="1" dirty="0"/>
              <a:t>frontend</a:t>
            </a:r>
            <a:r>
              <a:rPr lang="sr-Latn-RS" dirty="0"/>
              <a:t> aplikaciju, slično kako smo mi ranije našu </a:t>
            </a:r>
            <a:r>
              <a:rPr lang="sr-Latn-RS" i="1" dirty="0"/>
              <a:t>Starwood frontend</a:t>
            </a:r>
            <a:r>
              <a:rPr lang="sr-Latn-RS" dirty="0"/>
              <a:t> aplikaciju podigli na </a:t>
            </a:r>
            <a:r>
              <a:rPr lang="sr-Latn-RS" i="1" dirty="0"/>
              <a:t>IIS</a:t>
            </a:r>
            <a:r>
              <a:rPr lang="sr-Latn-RS" dirty="0"/>
              <a:t> pa joj pristupali na </a:t>
            </a:r>
            <a:r>
              <a:rPr lang="sr-Latn-RS" i="1" dirty="0"/>
              <a:t>localhost:4100</a:t>
            </a:r>
            <a:r>
              <a:rPr lang="sr-Latn-RS" dirty="0"/>
              <a:t>, s tim da je ovaj server baš podešen za razvoj, čime praktično daje dodatne udobnosti samim inženjerima</a:t>
            </a:r>
          </a:p>
          <a:p>
            <a:r>
              <a:rPr lang="sr-Latn-RS" dirty="0"/>
              <a:t>Inače, razvojni server u </a:t>
            </a:r>
            <a:r>
              <a:rPr lang="sr-Latn-RS" i="1" dirty="0"/>
              <a:t>Angular</a:t>
            </a:r>
            <a:r>
              <a:rPr lang="sr-Latn-RS" dirty="0"/>
              <a:t>-u se podrazumevano diže na </a:t>
            </a:r>
            <a:r>
              <a:rPr lang="sr-Latn-RS" i="1" dirty="0"/>
              <a:t>localhost:4200</a:t>
            </a:r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3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090"/>
          </a:xfrm>
        </p:spPr>
        <p:txBody>
          <a:bodyPr/>
          <a:lstStyle/>
          <a:p>
            <a:r>
              <a:rPr lang="sr-Latn-RS" dirty="0"/>
              <a:t>Kako </a:t>
            </a:r>
            <a:r>
              <a:rPr lang="sr-Latn-RS" i="1" dirty="0"/>
              <a:t>Angular</a:t>
            </a:r>
            <a:r>
              <a:rPr lang="sr-Latn-RS" dirty="0"/>
              <a:t> funkcioniše?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0056"/>
            <a:ext cx="8596668" cy="4631307"/>
          </a:xfrm>
        </p:spPr>
        <p:txBody>
          <a:bodyPr/>
          <a:lstStyle/>
          <a:p>
            <a:r>
              <a:rPr lang="sr-Latn-RS" dirty="0"/>
              <a:t>Praktično, i </a:t>
            </a:r>
            <a:r>
              <a:rPr lang="sr-Latn-RS" i="1" dirty="0"/>
              <a:t>Angular</a:t>
            </a:r>
            <a:r>
              <a:rPr lang="sr-Latn-RS" dirty="0"/>
              <a:t> aplikacije se sastoje iz </a:t>
            </a:r>
            <a:r>
              <a:rPr lang="sr-Latn-RS" i="1" dirty="0"/>
              <a:t>HTML</a:t>
            </a:r>
            <a:r>
              <a:rPr lang="sr-Latn-RS" dirty="0"/>
              <a:t>-a, </a:t>
            </a:r>
            <a:r>
              <a:rPr lang="sr-Latn-RS" i="1" dirty="0"/>
              <a:t>CSS</a:t>
            </a:r>
            <a:r>
              <a:rPr lang="sr-Latn-RS" dirty="0"/>
              <a:t>-a (u praksi češće </a:t>
            </a:r>
            <a:r>
              <a:rPr lang="sr-Latn-RS" i="1" dirty="0"/>
              <a:t>SCSS</a:t>
            </a:r>
            <a:r>
              <a:rPr lang="sr-Latn-RS" dirty="0"/>
              <a:t>-a) i </a:t>
            </a:r>
            <a:r>
              <a:rPr lang="sr-Latn-RS" i="1" dirty="0"/>
              <a:t>JS</a:t>
            </a:r>
            <a:r>
              <a:rPr lang="sr-Latn-RS" dirty="0"/>
              <a:t>-a (odnosno </a:t>
            </a:r>
            <a:r>
              <a:rPr lang="sr-Latn-RS" i="1" dirty="0"/>
              <a:t>TS</a:t>
            </a:r>
            <a:r>
              <a:rPr lang="sr-Latn-RS" dirty="0"/>
              <a:t>-a), ali na takav način da je ipak celokupan kod organizovaniji nego u običnim (engl. </a:t>
            </a:r>
            <a:r>
              <a:rPr lang="sr-Latn-RS" i="1" dirty="0"/>
              <a:t>plain</a:t>
            </a:r>
            <a:r>
              <a:rPr lang="sr-Latn-RS" dirty="0"/>
              <a:t>) varijantama</a:t>
            </a:r>
          </a:p>
          <a:p>
            <a:r>
              <a:rPr lang="sr-Latn-RS" dirty="0"/>
              <a:t>Moguće je inače koristiti i </a:t>
            </a:r>
            <a:r>
              <a:rPr lang="sr-Latn-RS" i="1" dirty="0"/>
              <a:t>JS</a:t>
            </a:r>
            <a:r>
              <a:rPr lang="sr-Latn-RS" dirty="0"/>
              <a:t>, a ne </a:t>
            </a:r>
            <a:r>
              <a:rPr lang="sr-Latn-RS" i="1" dirty="0"/>
              <a:t>TS</a:t>
            </a:r>
            <a:r>
              <a:rPr lang="sr-Latn-RS" dirty="0"/>
              <a:t>, međutim, u praksi, naročito u timskim projektima, kada nema tipizacije, kolaboracija na projektima između inženjera postaje veoma teška, čak i za projekte koji nisu preveliki; zato se ipak u (dobroj) praksi uvek koristi </a:t>
            </a:r>
            <a:r>
              <a:rPr lang="sr-Latn-RS" i="1" dirty="0"/>
              <a:t>TS</a:t>
            </a:r>
            <a:endParaRPr lang="sr-Latn-RS" dirty="0"/>
          </a:p>
          <a:p>
            <a:r>
              <a:rPr lang="sr-Latn-RS" dirty="0"/>
              <a:t>Može se reći da se organizacija postiže tako što svaki tip koda (</a:t>
            </a:r>
            <a:r>
              <a:rPr lang="sr-Latn-RS" i="1" dirty="0"/>
              <a:t>HTML</a:t>
            </a:r>
            <a:r>
              <a:rPr lang="sr-Latn-RS" dirty="0"/>
              <a:t>, </a:t>
            </a:r>
            <a:r>
              <a:rPr lang="sr-Latn-RS" i="1" dirty="0"/>
              <a:t>CSS</a:t>
            </a:r>
            <a:r>
              <a:rPr lang="sr-Latn-RS" dirty="0"/>
              <a:t>, </a:t>
            </a:r>
            <a:r>
              <a:rPr lang="sr-Latn-RS" i="1" dirty="0"/>
              <a:t>TS</a:t>
            </a:r>
            <a:r>
              <a:rPr lang="sr-Latn-RS" dirty="0"/>
              <a:t>) ima svoj tip fajla u kom se kod i nalazi, mada, takva organizacija se može postići i sa običnom varijantom razvoja</a:t>
            </a:r>
          </a:p>
          <a:p>
            <a:r>
              <a:rPr lang="sr-Latn-RS" dirty="0"/>
              <a:t>Prava moć organizacije </a:t>
            </a:r>
            <a:r>
              <a:rPr lang="sr-Latn-RS" i="1" dirty="0"/>
              <a:t>Angular</a:t>
            </a:r>
            <a:r>
              <a:rPr lang="sr-Latn-RS" dirty="0"/>
              <a:t> aplikacija se zasniva u konceptu koji se naziva </a:t>
            </a:r>
            <a:r>
              <a:rPr lang="sr-Latn-RS" u="sng" dirty="0"/>
              <a:t>komponenta</a:t>
            </a:r>
            <a:r>
              <a:rPr lang="sr-Latn-RS" dirty="0"/>
              <a:t> (engl. </a:t>
            </a:r>
            <a:r>
              <a:rPr lang="sr-Latn-RS" i="1" dirty="0"/>
              <a:t>component</a:t>
            </a:r>
            <a:r>
              <a:rPr lang="sr-Latn-R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9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090"/>
          </a:xfrm>
        </p:spPr>
        <p:txBody>
          <a:bodyPr/>
          <a:lstStyle/>
          <a:p>
            <a:r>
              <a:rPr lang="sr-Latn-RS" dirty="0"/>
              <a:t>Princip komponenti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3324"/>
            <a:ext cx="8596668" cy="4768040"/>
          </a:xfrm>
        </p:spPr>
        <p:txBody>
          <a:bodyPr>
            <a:normAutofit/>
          </a:bodyPr>
          <a:lstStyle/>
          <a:p>
            <a:r>
              <a:rPr lang="sr-Latn-RS" dirty="0"/>
              <a:t>Osnovna ideja komponente je da se piše kod koji je visoko </a:t>
            </a:r>
            <a:r>
              <a:rPr lang="sr-Latn-RS" u="sng" dirty="0"/>
              <a:t>reupotrebiv</a:t>
            </a:r>
            <a:r>
              <a:rPr lang="sr-Latn-RS" dirty="0"/>
              <a:t>, i često predstavlja samo jednu funkcionalnost aplikacije (ima jednu odgovornost – engl. </a:t>
            </a:r>
            <a:r>
              <a:rPr lang="sr-Latn-RS" i="1" dirty="0"/>
              <a:t>single responsibility</a:t>
            </a:r>
            <a:r>
              <a:rPr lang="sr-Latn-RS" dirty="0"/>
              <a:t>)</a:t>
            </a:r>
          </a:p>
          <a:p>
            <a:r>
              <a:rPr lang="sr-Latn-RS" dirty="0"/>
              <a:t>Npr. kada otvorimo </a:t>
            </a:r>
            <a:r>
              <a:rPr lang="sr-Latn-RS" i="1" dirty="0"/>
              <a:t>facebook</a:t>
            </a:r>
            <a:r>
              <a:rPr lang="sr-Latn-RS" dirty="0"/>
              <a:t> aplikaciju, vidimo da se početna stranica (kada je korisnik ulogovan) sastoji od tzv. </a:t>
            </a:r>
            <a:r>
              <a:rPr lang="sr-Latn-RS" i="1" dirty="0"/>
              <a:t>post</a:t>
            </a:r>
            <a:r>
              <a:rPr lang="sr-Latn-RS" dirty="0"/>
              <a:t>-ova</a:t>
            </a:r>
          </a:p>
          <a:p>
            <a:r>
              <a:rPr lang="sr-Latn-RS" dirty="0"/>
              <a:t>Kompleksno bi bilo pisati aplikaciju za koju bismo za svaki post morali da pišemo zaseban i </a:t>
            </a:r>
            <a:r>
              <a:rPr lang="sr-Latn-RS" i="1" dirty="0"/>
              <a:t>HTML</a:t>
            </a:r>
            <a:r>
              <a:rPr lang="sr-Latn-RS" dirty="0"/>
              <a:t> i </a:t>
            </a:r>
            <a:r>
              <a:rPr lang="sr-Latn-RS" i="1" dirty="0"/>
              <a:t>CSS</a:t>
            </a:r>
            <a:r>
              <a:rPr lang="sr-Latn-RS" dirty="0"/>
              <a:t> i </a:t>
            </a:r>
            <a:r>
              <a:rPr lang="sr-Latn-RS" i="1" dirty="0"/>
              <a:t>JS</a:t>
            </a:r>
            <a:r>
              <a:rPr lang="sr-Latn-RS" dirty="0"/>
              <a:t> kod</a:t>
            </a:r>
          </a:p>
          <a:p>
            <a:r>
              <a:rPr lang="sr-Latn-RS" dirty="0"/>
              <a:t>Ideja je da izdvojimo takav kod u jednu komponentu koju ćemo proizvoljno nazvati (npr. </a:t>
            </a:r>
            <a:r>
              <a:rPr lang="sr-Latn-RS" i="1" dirty="0"/>
              <a:t>Post</a:t>
            </a:r>
            <a:r>
              <a:rPr lang="sr-Latn-RS" dirty="0"/>
              <a:t>), a potom, sama komponenta donekle kao da predstavlja napisanu klasu u </a:t>
            </a:r>
            <a:r>
              <a:rPr lang="sr-Latn-RS" i="1" dirty="0"/>
              <a:t>OOP </a:t>
            </a:r>
            <a:r>
              <a:rPr lang="sr-Latn-RS" dirty="0"/>
              <a:t>jeziku</a:t>
            </a:r>
          </a:p>
          <a:p>
            <a:r>
              <a:rPr lang="sr-Latn-RS" dirty="0"/>
              <a:t>Dalje, u </a:t>
            </a:r>
            <a:r>
              <a:rPr lang="sr-Latn-RS" i="1" dirty="0"/>
              <a:t>Angular</a:t>
            </a:r>
            <a:r>
              <a:rPr lang="sr-Latn-RS" dirty="0"/>
              <a:t>-u, na raspolaganje dobijamo nov tag (npr</a:t>
            </a:r>
            <a:r>
              <a:rPr lang="en-US" dirty="0"/>
              <a:t>. &lt;Post&gt;), </a:t>
            </a:r>
            <a:r>
              <a:rPr lang="sr-Latn-RS" dirty="0"/>
              <a:t>čijom upotrebom koristimo prethodno napravljenu komponentu, tj. čitav njen </a:t>
            </a:r>
            <a:r>
              <a:rPr lang="sr-Latn-RS" i="1" dirty="0"/>
              <a:t>HTML</a:t>
            </a:r>
            <a:r>
              <a:rPr lang="sr-Latn-RS" dirty="0"/>
              <a:t>, </a:t>
            </a:r>
            <a:r>
              <a:rPr lang="sr-Latn-RS" i="1" dirty="0"/>
              <a:t>CSS</a:t>
            </a:r>
            <a:r>
              <a:rPr lang="sr-Latn-RS" dirty="0"/>
              <a:t> i </a:t>
            </a:r>
            <a:r>
              <a:rPr lang="sr-Latn-RS" i="1" dirty="0"/>
              <a:t>JS</a:t>
            </a:r>
            <a:r>
              <a:rPr lang="sr-Latn-RS" dirty="0"/>
              <a:t> kod na mestu navođenja samog taga, čime smo suštinski u analogiji </a:t>
            </a:r>
            <a:r>
              <a:rPr lang="sr-Latn-RS" i="1" dirty="0"/>
              <a:t>OOP</a:t>
            </a:r>
            <a:r>
              <a:rPr lang="sr-Latn-RS" dirty="0"/>
              <a:t> jezika napravili instancu klase, odnosno objekat – konkretizovali smo jedno pojavljivanje komponente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9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090"/>
          </a:xfrm>
        </p:spPr>
        <p:txBody>
          <a:bodyPr/>
          <a:lstStyle/>
          <a:p>
            <a:r>
              <a:rPr lang="sr-Latn-RS" dirty="0"/>
              <a:t>Princip komponenti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3324"/>
            <a:ext cx="8596668" cy="4768040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Sada, komponentu možemo praktično upotrebiti na više mesta, više puta, kao što možemo i bilo koji drugi tag u </a:t>
            </a:r>
            <a:r>
              <a:rPr lang="sr-Latn-RS" i="1" dirty="0"/>
              <a:t>HTML</a:t>
            </a:r>
            <a:r>
              <a:rPr lang="sr-Latn-RS" dirty="0"/>
              <a:t>-u koristiti</a:t>
            </a:r>
          </a:p>
          <a:p>
            <a:r>
              <a:rPr lang="sr-Latn-RS" dirty="0"/>
              <a:t>Praktično, tag same komponente će na mestu pojavljivanja biti zamenjen svim </a:t>
            </a:r>
            <a:r>
              <a:rPr lang="sr-Latn-RS" i="1" dirty="0"/>
              <a:t>HTML</a:t>
            </a:r>
            <a:r>
              <a:rPr lang="sr-Latn-RS" dirty="0"/>
              <a:t> kodom koji je napisan unutar komponente</a:t>
            </a:r>
          </a:p>
          <a:p>
            <a:r>
              <a:rPr lang="sr-Latn-RS" dirty="0"/>
              <a:t>Naravno, i </a:t>
            </a:r>
            <a:r>
              <a:rPr lang="sr-Latn-RS" i="1" dirty="0"/>
              <a:t>CSS</a:t>
            </a:r>
            <a:r>
              <a:rPr lang="sr-Latn-RS" dirty="0"/>
              <a:t> koji je definisan za tu komponentu će takođe biti primenjen nad tim delom </a:t>
            </a:r>
            <a:r>
              <a:rPr lang="sr-Latn-RS" i="1" dirty="0"/>
              <a:t>HTML</a:t>
            </a:r>
            <a:r>
              <a:rPr lang="sr-Latn-RS" dirty="0"/>
              <a:t> koda koji predstavlja samu komponentu</a:t>
            </a:r>
          </a:p>
          <a:p>
            <a:r>
              <a:rPr lang="sr-Latn-RS" dirty="0"/>
              <a:t>Što se tiče </a:t>
            </a:r>
            <a:r>
              <a:rPr lang="sr-Latn-RS" i="1" dirty="0"/>
              <a:t>JS</a:t>
            </a:r>
            <a:r>
              <a:rPr lang="sr-Latn-RS" dirty="0"/>
              <a:t>, odnosno </a:t>
            </a:r>
            <a:r>
              <a:rPr lang="sr-Latn-RS" i="1" dirty="0"/>
              <a:t>TS</a:t>
            </a:r>
            <a:r>
              <a:rPr lang="sr-Latn-RS" dirty="0"/>
              <a:t> koda, u običnoj varijanti smo često imali praksu da definišemo funkcije koje pozivamo kada korisnik interaguje sa </a:t>
            </a:r>
            <a:r>
              <a:rPr lang="sr-Latn-RS" i="1" dirty="0"/>
              <a:t>UI</a:t>
            </a:r>
            <a:r>
              <a:rPr lang="sr-Latn-RS" dirty="0"/>
              <a:t>-em (tj. reagovali smo na njegove akcije), npr. </a:t>
            </a:r>
            <a:r>
              <a:rPr lang="sr-Latn-RS" i="1" dirty="0"/>
              <a:t>onclick</a:t>
            </a:r>
            <a:r>
              <a:rPr lang="sr-Latn-RS" dirty="0"/>
              <a:t>; ovaj deo </a:t>
            </a:r>
            <a:r>
              <a:rPr lang="sr-Latn-RS" i="1" dirty="0"/>
              <a:t>JS</a:t>
            </a:r>
            <a:r>
              <a:rPr lang="sr-Latn-RS" dirty="0"/>
              <a:t> koda ćemo nazvati zastupnom logikom</a:t>
            </a:r>
          </a:p>
          <a:p>
            <a:r>
              <a:rPr lang="sr-Latn-RS" dirty="0"/>
              <a:t>U </a:t>
            </a:r>
            <a:r>
              <a:rPr lang="sr-Latn-RS" i="1" dirty="0"/>
              <a:t>Angular</a:t>
            </a:r>
            <a:r>
              <a:rPr lang="sr-Latn-RS" dirty="0"/>
              <a:t>-u, zastupna logika komponente predstavlja jedna </a:t>
            </a:r>
            <a:r>
              <a:rPr lang="sr-Latn-RS" u="sng" dirty="0"/>
              <a:t>klasa</a:t>
            </a:r>
            <a:r>
              <a:rPr lang="sr-Latn-RS" dirty="0"/>
              <a:t>, koja praktično nosi samo ime komponente, a metode unutar te klase su one koje će praktično biti zvane kada korisnik interaguje sa komponentom</a:t>
            </a:r>
          </a:p>
          <a:p>
            <a:r>
              <a:rPr lang="sr-Latn-RS" dirty="0"/>
              <a:t>Naravno, ova klasa može da sadrži i mnoge druge metode i polja koje programeru daju dodatne pogodnosti da određene probleme još lakše reši – nama ipak ovi super koncepti neće biti od interesa u ovom kursu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0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090"/>
          </a:xfrm>
        </p:spPr>
        <p:txBody>
          <a:bodyPr/>
          <a:lstStyle/>
          <a:p>
            <a:r>
              <a:rPr lang="sr-Latn-RS" dirty="0"/>
              <a:t>Princip komponenti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0056"/>
            <a:ext cx="8596668" cy="4631308"/>
          </a:xfrm>
        </p:spPr>
        <p:txBody>
          <a:bodyPr>
            <a:normAutofit/>
          </a:bodyPr>
          <a:lstStyle/>
          <a:p>
            <a:r>
              <a:rPr lang="sr-Latn-RS" dirty="0"/>
              <a:t>Postoji naravno osnovna (engl. </a:t>
            </a:r>
            <a:r>
              <a:rPr lang="sr-Latn-RS" i="1" dirty="0"/>
              <a:t>root</a:t>
            </a:r>
            <a:r>
              <a:rPr lang="sr-Latn-RS" dirty="0"/>
              <a:t>) komponenta od koje aplikacija praktično kreće (često se naziva i </a:t>
            </a:r>
            <a:r>
              <a:rPr lang="sr-Latn-RS" i="1" dirty="0"/>
              <a:t>AppComponent</a:t>
            </a:r>
            <a:r>
              <a:rPr lang="sr-Latn-RS" dirty="0"/>
              <a:t>)</a:t>
            </a:r>
          </a:p>
          <a:p>
            <a:r>
              <a:rPr lang="sr-Latn-RS" dirty="0"/>
              <a:t>Ona se naravno stavlja u sam </a:t>
            </a:r>
            <a:r>
              <a:rPr lang="sr-Latn-RS" i="1" dirty="0"/>
              <a:t>body</a:t>
            </a:r>
            <a:r>
              <a:rPr lang="sr-Latn-RS" dirty="0"/>
              <a:t> </a:t>
            </a:r>
            <a:r>
              <a:rPr lang="sr-Latn-RS" i="1" dirty="0"/>
              <a:t>HTML</a:t>
            </a:r>
            <a:r>
              <a:rPr lang="sr-Latn-RS" dirty="0"/>
              <a:t> dokumenta, tj. </a:t>
            </a:r>
            <a:r>
              <a:rPr lang="sr-Latn-RS" i="1" dirty="0"/>
              <a:t>HTML</a:t>
            </a:r>
            <a:r>
              <a:rPr lang="sr-Latn-RS" dirty="0"/>
              <a:t> stranice</a:t>
            </a:r>
          </a:p>
          <a:p>
            <a:r>
              <a:rPr lang="sr-Latn-RS" dirty="0"/>
              <a:t>Mi dalje možemo da pravimo naše komponente i dodajemo ih proizvoljno na mestima gde želimo</a:t>
            </a:r>
          </a:p>
          <a:p>
            <a:r>
              <a:rPr lang="sr-Latn-RS" dirty="0"/>
              <a:t>Naravno, sve što smo mogli da radimo u običnoj varijanti razvoja </a:t>
            </a:r>
            <a:r>
              <a:rPr lang="sr-Latn-RS" i="1" dirty="0"/>
              <a:t>frontend</a:t>
            </a:r>
            <a:r>
              <a:rPr lang="sr-Latn-RS" dirty="0"/>
              <a:t> aplikacija (praktično što smo do sada radili), moguće je koristiti i u </a:t>
            </a:r>
            <a:r>
              <a:rPr lang="sr-Latn-RS" i="1" dirty="0"/>
              <a:t>Angular</a:t>
            </a:r>
            <a:r>
              <a:rPr lang="sr-Latn-RS" dirty="0"/>
              <a:t>-u</a:t>
            </a:r>
          </a:p>
          <a:p>
            <a:r>
              <a:rPr lang="sr-Latn-RS" dirty="0"/>
              <a:t>Npr. možemo koristiti </a:t>
            </a:r>
            <a:r>
              <a:rPr lang="sr-Latn-RS" i="1" dirty="0"/>
              <a:t>fetch API</a:t>
            </a:r>
            <a:r>
              <a:rPr lang="sr-Latn-RS" dirty="0"/>
              <a:t> kako bismo slali zahteve </a:t>
            </a:r>
            <a:r>
              <a:rPr lang="sr-Latn-RS" i="1" dirty="0"/>
              <a:t>backend</a:t>
            </a:r>
            <a:r>
              <a:rPr lang="sr-Latn-RS" dirty="0"/>
              <a:t> aplikaciji</a:t>
            </a:r>
          </a:p>
          <a:p>
            <a:r>
              <a:rPr lang="sr-Latn-RS" dirty="0"/>
              <a:t>Ipak, </a:t>
            </a:r>
            <a:r>
              <a:rPr lang="sr-Latn-RS" i="1" dirty="0"/>
              <a:t>Angular</a:t>
            </a:r>
            <a:r>
              <a:rPr lang="sr-Latn-RS" dirty="0"/>
              <a:t> ima u sebi izgrađen jači sistem od </a:t>
            </a:r>
            <a:r>
              <a:rPr lang="sr-Latn-RS" i="1" dirty="0"/>
              <a:t>fetch API</a:t>
            </a:r>
            <a:r>
              <a:rPr lang="sr-Latn-RS" dirty="0"/>
              <a:t>-ja kog daje programerima na raspolaganje, i njega zapravo treba koristiti</a:t>
            </a:r>
          </a:p>
          <a:p>
            <a:r>
              <a:rPr lang="sr-Latn-RS" dirty="0"/>
              <a:t>Pored komponenti, postoje i drugi organizacioni principi u samom </a:t>
            </a:r>
            <a:r>
              <a:rPr lang="sr-Latn-RS" i="1" dirty="0"/>
              <a:t>Angular</a:t>
            </a:r>
            <a:r>
              <a:rPr lang="sr-Latn-RS" dirty="0"/>
              <a:t>-u, koji čine da je kod, pa i sam projekat mnogo organizovaniji, što je veoma važno u industriji i praksi, naročito kada na njima radi velik broj inženjera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2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1041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14. Uvod u Angular</vt:lpstr>
      <vt:lpstr>Šta je Angular?</vt:lpstr>
      <vt:lpstr>Node tehnologije</vt:lpstr>
      <vt:lpstr>Kako Angular funkcioniše?</vt:lpstr>
      <vt:lpstr>Princip komponenti</vt:lpstr>
      <vt:lpstr>Princip komponenti</vt:lpstr>
      <vt:lpstr>Princip komponenti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Sivcev</dc:creator>
  <cp:lastModifiedBy>Vladimir Sivcev</cp:lastModifiedBy>
  <cp:revision>12</cp:revision>
  <dcterms:created xsi:type="dcterms:W3CDTF">2022-06-06T19:00:58Z</dcterms:created>
  <dcterms:modified xsi:type="dcterms:W3CDTF">2022-06-21T23:58:06Z</dcterms:modified>
</cp:coreProperties>
</file>